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7" r:id="rId4"/>
    <p:sldId id="276" r:id="rId5"/>
    <p:sldId id="265" r:id="rId6"/>
    <p:sldId id="271" r:id="rId7"/>
    <p:sldId id="275" r:id="rId8"/>
    <p:sldId id="268" r:id="rId9"/>
    <p:sldId id="269" r:id="rId10"/>
    <p:sldId id="277" r:id="rId11"/>
    <p:sldId id="264" r:id="rId12"/>
    <p:sldId id="272" r:id="rId13"/>
    <p:sldId id="273" r:id="rId14"/>
    <p:sldId id="260" r:id="rId15"/>
    <p:sldId id="261" r:id="rId1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y"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8" autoAdjust="0"/>
    <p:restoredTop sz="97027" autoAdjust="0"/>
  </p:normalViewPr>
  <p:slideViewPr>
    <p:cSldViewPr>
      <p:cViewPr>
        <p:scale>
          <a:sx n="50" d="100"/>
          <a:sy n="50" d="100"/>
        </p:scale>
        <p:origin x="-1050" y="-10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3-19T17:45:32.609"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55429A-5CA2-4C38-BBFC-E02E847A165F}" type="datetimeFigureOut">
              <a:rPr kumimoji="1" lang="ja-JP" altLang="en-US" smtClean="0"/>
              <a:pPr/>
              <a:t>2010/7/1</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D86BEA-92B7-419F-A72F-BAEA5E813FB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7AA980-1281-4598-AB25-8189B898C1C9}" type="datetimeFigureOut">
              <a:rPr lang="ja-JP" altLang="en-US"/>
              <a:pPr>
                <a:defRPr/>
              </a:pPr>
              <a:t>2010/7/1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FC54270-1E36-475D-9BD6-610041E56DEA}"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74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DF9F3C-5F1A-48AA-B9A9-39C9267C94C2}" type="slidenum">
              <a:rPr lang="ja-JP" altLang="en-US" smtClean="0"/>
              <a:pPr/>
              <a:t>1</a:t>
            </a:fld>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5FC54270-1E36-475D-9BD6-610041E56DEA}"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64C0D-B176-4429-B001-509DA7D31EE2}" type="slidenum">
              <a:rPr lang="ja-JP" altLang="en-US" smtClean="0"/>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266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ADB638-5E5A-473C-A63C-1202B28CBC47}" type="slidenum">
              <a:rPr lang="ja-JP" altLang="en-US" smtClean="0"/>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51A7D-0AE5-4915-936A-1D17721DCC57}" type="slidenum">
              <a:rPr lang="ja-JP" altLang="en-US" smtClean="0"/>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2C8AA3-035B-499F-AE92-09FF2540306B}" type="slidenum">
              <a:rPr lang="ja-JP" altLang="en-US" smtClean="0"/>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922B3-B10B-4CC9-AD1F-8D1A72FB26C6}" type="slidenum">
              <a:rPr lang="ja-JP" altLang="en-US" smtClean="0"/>
              <a:pPr/>
              <a:t>15</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84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1110C-F77E-4B88-A9F4-1882D17C472E}" type="slidenum">
              <a:rPr lang="ja-JP" altLang="en-US" smtClean="0"/>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ja-JP" smtClean="0"/>
              <a:t>解像型大気チェレンコフ望遠鏡の観測過程を説明します。γ線が大気に突入すると空気シャワー現象を起こします。そこから発光するチェレンコフ光を鏡で集光し、光電子増倍管で検出します。γ線の観測のためには発生するチェレンコフ光の光量を精度よく検出する必要が出てきます。</a:t>
            </a:r>
          </a:p>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583518-DF6F-4CA1-A641-6971370588B4}" type="slidenum">
              <a:rPr lang="ja-JP" altLang="en-US" smtClean="0"/>
              <a:pPr/>
              <a:t>3</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20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83E495-05CF-4315-A25A-1CBF95EA29B8}" type="slidenum">
              <a:rPr lang="ja-JP" altLang="en-US" smtClean="0"/>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83E495-05CF-4315-A25A-1CBF95EA29B8}" type="slidenum">
              <a:rPr lang="ja-JP" altLang="en-US" smtClean="0"/>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ja-JP" smtClean="0"/>
              <a:t>こちらは電圧の時間変化を表し。赤は空気シャワーによる信号、紫を夜光による信号で表しています。積分時間が長いとバックグラウンドである夜光の影響を余分に拾ってしまい</a:t>
            </a:r>
            <a:r>
              <a:rPr lang="en-US" altLang="ja-JP" smtClean="0"/>
              <a:t>S/N</a:t>
            </a:r>
            <a:r>
              <a:rPr lang="ja-JP" altLang="ja-JP" smtClean="0"/>
              <a:t>が悪くなります。</a:t>
            </a:r>
            <a:r>
              <a:rPr lang="en-US" altLang="ja-JP" smtClean="0"/>
              <a:t>AMC</a:t>
            </a:r>
            <a:r>
              <a:rPr lang="ja-JP" altLang="ja-JP" smtClean="0"/>
              <a:t>で波形サンプルし、積分時間を適切にするとで夜光の影響を低減することができ、チェレンコフ光に対する精度がよくなります。</a:t>
            </a:r>
          </a:p>
          <a:p>
            <a:pPr eaLnBrk="1" hangingPunct="1"/>
            <a:r>
              <a:rPr lang="ja-JP" altLang="ja-JP" smtClean="0"/>
              <a:t>そのほかにＡＭＣの開発メリットは</a:t>
            </a:r>
            <a:r>
              <a:rPr lang="en-US" altLang="ja-JP" smtClean="0"/>
              <a:t>FADC</a:t>
            </a:r>
            <a:r>
              <a:rPr lang="ja-JP" altLang="ja-JP" smtClean="0"/>
              <a:t>に比べて低消費電力・コンパクトに出来る利点があります。</a:t>
            </a:r>
          </a:p>
          <a:p>
            <a:pPr eaLnBrk="1" hangingPunct="1"/>
            <a:endParaRPr lang="ja-JP" altLang="en-US" smtClean="0"/>
          </a:p>
        </p:txBody>
      </p:sp>
      <p:sp>
        <p:nvSpPr>
          <p:cNvPr id="21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9D5F57-FF33-44FB-897F-79539EA0F72D}" type="slidenum">
              <a:rPr lang="ja-JP" altLang="en-US" smtClean="0"/>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5FC54270-1E36-475D-9BD6-610041E56DEA}" type="slidenum">
              <a:rPr lang="ja-JP" altLang="en-US" smtClean="0"/>
              <a:pPr>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5B214E-DF36-4C68-A0E2-3A999EB01BB2}" type="slidenum">
              <a:rPr lang="ja-JP" altLang="en-US" smtClean="0"/>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64889-BBFD-48D3-AAB6-EAD39BEC78F4}"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D66C589-99EE-4C80-8527-672882229766}" type="datetimeFigureOut">
              <a:rPr lang="ja-JP" altLang="en-US"/>
              <a:pPr>
                <a:defRPr/>
              </a:pPr>
              <a:t>2010/7/1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564C6A-C2ED-41A7-BA1E-EEA19FF1A1AD}"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09EC07A-5C6F-48A1-9DCC-BB2BED7FB1E4}" type="datetimeFigureOut">
              <a:rPr lang="ja-JP" altLang="en-US"/>
              <a:pPr>
                <a:defRPr/>
              </a:pPr>
              <a:t>2010/7/1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96EC26-A7CC-4A80-B21B-BA29732D228E}"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3126ECC-D940-4921-A71B-D0D09846E9C4}" type="datetimeFigureOut">
              <a:rPr lang="ja-JP" altLang="en-US"/>
              <a:pPr>
                <a:defRPr/>
              </a:pPr>
              <a:t>2010/7/1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003BF62-71A7-4F0A-A7AA-1A6B1264FCF0}"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766A836-88A9-4B33-B2CC-D270D2CB2EC6}" type="datetimeFigureOut">
              <a:rPr lang="ja-JP" altLang="en-US"/>
              <a:pPr>
                <a:defRPr/>
              </a:pPr>
              <a:t>2010/7/1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DD5B8A3-AFE0-4B77-B84E-07685F3AB1D3}"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785DB24-9FEF-46A3-BA2C-44CC6CD3EF25}" type="datetimeFigureOut">
              <a:rPr lang="ja-JP" altLang="en-US"/>
              <a:pPr>
                <a:defRPr/>
              </a:pPr>
              <a:t>2010/7/1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948447D-8200-420D-B6C6-A73493369F1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2E44A6A-4F36-4D0F-B865-4A199EDCF757}" type="datetimeFigureOut">
              <a:rPr lang="ja-JP" altLang="en-US"/>
              <a:pPr>
                <a:defRPr/>
              </a:pPr>
              <a:t>2010/7/1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1569800-B289-467B-AAC1-EFB4747258A8}"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404A714-C79D-4E21-A03D-362DEC1B0BA9}" type="datetimeFigureOut">
              <a:rPr lang="ja-JP" altLang="en-US"/>
              <a:pPr>
                <a:defRPr/>
              </a:pPr>
              <a:t>2010/7/1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55920CC-6239-4392-BB4F-C5DD989BC15B}"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C4CCB0E-9DF0-4E9B-A40A-D4E5455D5C09}" type="datetimeFigureOut">
              <a:rPr lang="ja-JP" altLang="en-US"/>
              <a:pPr>
                <a:defRPr/>
              </a:pPr>
              <a:t>2010/7/1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9F4D44E-1C12-49AB-94FB-743D41FEADE9}"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570843B-ECFB-4093-9C47-996BADD902A0}" type="datetimeFigureOut">
              <a:rPr lang="ja-JP" altLang="en-US"/>
              <a:pPr>
                <a:defRPr/>
              </a:pPr>
              <a:t>2010/7/1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C1D361E-5B08-49CA-B910-567D9135044D}"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041FB2A-08E8-42F7-93BA-1D2188725244}" type="datetimeFigureOut">
              <a:rPr lang="ja-JP" altLang="en-US"/>
              <a:pPr>
                <a:defRPr/>
              </a:pPr>
              <a:t>2010/7/1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4EFE5F-302B-4270-A4E5-056E78B253A7}"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04964BF-7522-4382-A89E-BF26AFE02126}" type="datetimeFigureOut">
              <a:rPr lang="ja-JP" altLang="en-US"/>
              <a:pPr>
                <a:defRPr/>
              </a:pPr>
              <a:t>2010/7/1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5492B0C-033F-4783-8DFA-4AF312F22A69}"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6816C5B-2C76-4518-BB5A-53869B92C81F}" type="datetimeFigureOut">
              <a:rPr lang="ja-JP" altLang="en-US"/>
              <a:pPr>
                <a:defRPr/>
              </a:pPr>
              <a:t>2010/7/1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C078C0D-2317-40A1-B4E0-0965A000B1B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p:txBody>
          <a:bodyPr/>
          <a:lstStyle/>
          <a:p>
            <a:pPr eaLnBrk="1" hangingPunct="1"/>
            <a:r>
              <a:rPr lang="ja-JP" altLang="en-US" dirty="0" smtClean="0"/>
              <a:t>アナログメモリの開発</a:t>
            </a:r>
            <a:r>
              <a:rPr lang="en-US" altLang="ja-JP" dirty="0" smtClean="0"/>
              <a:t/>
            </a:r>
            <a:br>
              <a:rPr lang="en-US" altLang="ja-JP" dirty="0" smtClean="0"/>
            </a:br>
            <a:r>
              <a:rPr lang="en-US" altLang="ja-JP" dirty="0" smtClean="0"/>
              <a:t>~ASIC</a:t>
            </a:r>
            <a:r>
              <a:rPr lang="ja-JP" altLang="en-US" dirty="0" smtClean="0"/>
              <a:t>開発と学生から見た活動</a:t>
            </a:r>
            <a:r>
              <a:rPr lang="en-US" altLang="ja-JP" dirty="0" smtClean="0"/>
              <a:t>~</a:t>
            </a:r>
            <a:endParaRPr lang="ja-JP" altLang="en-US" dirty="0" smtClean="0"/>
          </a:p>
        </p:txBody>
      </p:sp>
      <p:sp>
        <p:nvSpPr>
          <p:cNvPr id="3" name="サブタイトル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altLang="ja-JP" dirty="0" smtClean="0"/>
              <a:t>2010/7/1</a:t>
            </a:r>
          </a:p>
          <a:p>
            <a:pPr eaLnBrk="1" fontAlgn="auto" hangingPunct="1">
              <a:spcAft>
                <a:spcPts val="0"/>
              </a:spcAft>
              <a:buFont typeface="Arial" pitchFamily="34" charset="0"/>
              <a:buNone/>
              <a:defRPr/>
            </a:pPr>
            <a:r>
              <a:rPr lang="ja-JP" altLang="en-US" dirty="0" smtClean="0"/>
              <a:t>東京大学宇宙線研究所</a:t>
            </a:r>
            <a:endParaRPr lang="en-US" altLang="ja-JP" dirty="0" smtClean="0"/>
          </a:p>
          <a:p>
            <a:pPr eaLnBrk="1" fontAlgn="auto" hangingPunct="1">
              <a:spcAft>
                <a:spcPts val="0"/>
              </a:spcAft>
              <a:buFont typeface="Arial" pitchFamily="34" charset="0"/>
              <a:buNone/>
              <a:defRPr/>
            </a:pPr>
            <a:r>
              <a:rPr lang="ja-JP" altLang="en-US" dirty="0" smtClean="0"/>
              <a:t>遠山　健、吉越　貴紀</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48493" y="889670"/>
          <a:ext cx="8280921" cy="5805263"/>
        </p:xfrm>
        <a:graphic>
          <a:graphicData uri="http://schemas.openxmlformats.org/drawingml/2006/table">
            <a:tbl>
              <a:tblPr firstRow="1" bandRow="1">
                <a:tableStyleId>{5C22544A-7EE6-4342-B048-85BDC9FD1C3A}</a:tableStyleId>
              </a:tblPr>
              <a:tblGrid>
                <a:gridCol w="880098"/>
                <a:gridCol w="1040116"/>
                <a:gridCol w="1123173"/>
                <a:gridCol w="1493117"/>
                <a:gridCol w="936104"/>
                <a:gridCol w="1296144"/>
                <a:gridCol w="1512169"/>
              </a:tblGrid>
              <a:tr h="522160">
                <a:tc>
                  <a:txBody>
                    <a:bodyPr/>
                    <a:lstStyle/>
                    <a:p>
                      <a:pPr algn="ctr" fontAlgn="ctr"/>
                      <a:endParaRPr lang="ja-JP" altLang="en-US" sz="2000" b="1" i="0" u="none" strike="noStrike" dirty="0">
                        <a:solidFill>
                          <a:srgbClr val="000000"/>
                        </a:solidFill>
                        <a:latin typeface="ＭＳ Ｐゴシック"/>
                      </a:endParaRPr>
                    </a:p>
                  </a:txBody>
                  <a:tcPr marL="9525" marR="9525" marT="9525" marB="0" anchor="ctr"/>
                </a:tc>
                <a:tc>
                  <a:txBody>
                    <a:bodyPr/>
                    <a:lstStyle/>
                    <a:p>
                      <a:pPr algn="ctr" fontAlgn="ctr"/>
                      <a:r>
                        <a:rPr lang="en-US" sz="2000" b="1" i="0" u="none" strike="noStrike" dirty="0">
                          <a:solidFill>
                            <a:srgbClr val="000000"/>
                          </a:solidFill>
                          <a:latin typeface="ＭＳ Ｐゴシック"/>
                        </a:rPr>
                        <a:t>Hold</a:t>
                      </a:r>
                      <a:r>
                        <a:rPr lang="ja-JP" altLang="en-US" sz="2000" b="1" i="0" u="none" strike="noStrike" dirty="0">
                          <a:solidFill>
                            <a:srgbClr val="000000"/>
                          </a:solidFill>
                          <a:latin typeface="ＭＳ Ｐゴシック"/>
                        </a:rPr>
                        <a:t>容量</a:t>
                      </a:r>
                    </a:p>
                  </a:txBody>
                  <a:tcPr marL="9525" marR="9525" marT="9525" marB="0" anchor="ctr"/>
                </a:tc>
                <a:tc>
                  <a:txBody>
                    <a:bodyPr/>
                    <a:lstStyle/>
                    <a:p>
                      <a:pPr algn="ctr" fontAlgn="ctr"/>
                      <a:r>
                        <a:rPr lang="ja-JP" altLang="en-US" sz="2000" b="1" i="0" u="none" strike="noStrike" dirty="0">
                          <a:solidFill>
                            <a:srgbClr val="000000"/>
                          </a:solidFill>
                          <a:latin typeface="ＭＳ Ｐゴシック"/>
                        </a:rPr>
                        <a:t>入力帯域</a:t>
                      </a:r>
                    </a:p>
                  </a:txBody>
                  <a:tcPr marL="9525" marR="9525" marT="9525" marB="0" anchor="ctr"/>
                </a:tc>
                <a:tc>
                  <a:txBody>
                    <a:bodyPr/>
                    <a:lstStyle/>
                    <a:p>
                      <a:pPr algn="ctr" fontAlgn="ctr"/>
                      <a:r>
                        <a:rPr lang="ja-JP" altLang="en-US" sz="2000" b="1" i="0" u="none" strike="noStrike">
                          <a:solidFill>
                            <a:srgbClr val="000000"/>
                          </a:solidFill>
                          <a:latin typeface="ＭＳ Ｐゴシック"/>
                        </a:rPr>
                        <a:t>サンプリング</a:t>
                      </a:r>
                    </a:p>
                  </a:txBody>
                  <a:tcPr marL="9525" marR="9525" marT="9525" marB="0" anchor="ctr"/>
                </a:tc>
                <a:tc>
                  <a:txBody>
                    <a:bodyPr/>
                    <a:lstStyle/>
                    <a:p>
                      <a:pPr algn="ctr" fontAlgn="ctr"/>
                      <a:r>
                        <a:rPr lang="en-US" sz="2000" b="1" i="0" u="none" strike="noStrike">
                          <a:solidFill>
                            <a:srgbClr val="000000"/>
                          </a:solidFill>
                          <a:latin typeface="ＭＳ Ｐゴシック"/>
                        </a:rPr>
                        <a:t>cell</a:t>
                      </a:r>
                      <a:r>
                        <a:rPr lang="ja-JP" altLang="en-US" sz="2000" b="1" i="0" u="none" strike="noStrike">
                          <a:solidFill>
                            <a:srgbClr val="000000"/>
                          </a:solidFill>
                          <a:latin typeface="ＭＳ Ｐゴシック"/>
                        </a:rPr>
                        <a:t>数</a:t>
                      </a:r>
                    </a:p>
                  </a:txBody>
                  <a:tcPr marL="9525" marR="9525" marT="9525" marB="0" anchor="ctr"/>
                </a:tc>
                <a:tc>
                  <a:txBody>
                    <a:bodyPr/>
                    <a:lstStyle/>
                    <a:p>
                      <a:pPr algn="ctr" fontAlgn="ctr"/>
                      <a:r>
                        <a:rPr lang="ja-JP" altLang="en-US" sz="2000" b="1" i="0" u="none" strike="noStrike" dirty="0" smtClean="0">
                          <a:solidFill>
                            <a:srgbClr val="000000"/>
                          </a:solidFill>
                          <a:latin typeface="ＭＳ Ｐゴシック"/>
                        </a:rPr>
                        <a:t>読出しＳＷ</a:t>
                      </a:r>
                      <a:endParaRPr lang="ja-JP" altLang="en-US" sz="2000" b="1" i="0" u="none" strike="noStrike" dirty="0">
                        <a:solidFill>
                          <a:srgbClr val="000000"/>
                        </a:solidFill>
                        <a:latin typeface="ＭＳ Ｐゴシック"/>
                      </a:endParaRPr>
                    </a:p>
                  </a:txBody>
                  <a:tcPr marL="9525" marR="9525" marT="9525" marB="0" anchor="ctr"/>
                </a:tc>
                <a:tc>
                  <a:txBody>
                    <a:bodyPr/>
                    <a:lstStyle/>
                    <a:p>
                      <a:pPr algn="ctr" fontAlgn="ctr"/>
                      <a:r>
                        <a:rPr lang="ja-JP" altLang="en-US" sz="2000" b="1" i="0" u="none" strike="noStrike" dirty="0">
                          <a:solidFill>
                            <a:srgbClr val="000000"/>
                          </a:solidFill>
                          <a:latin typeface="ＭＳ Ｐゴシック"/>
                        </a:rPr>
                        <a:t>備考</a:t>
                      </a:r>
                    </a:p>
                  </a:txBody>
                  <a:tcPr marL="9525" marR="9525" marT="9525" marB="0" anchor="ctr"/>
                </a:tc>
              </a:tr>
              <a:tr h="464169">
                <a:tc>
                  <a:txBody>
                    <a:bodyPr/>
                    <a:lstStyle/>
                    <a:p>
                      <a:pPr algn="l" fontAlgn="ctr"/>
                      <a:r>
                        <a:rPr lang="en-US" sz="2000" b="1" i="0" u="none" strike="noStrike">
                          <a:solidFill>
                            <a:srgbClr val="000000"/>
                          </a:solidFill>
                          <a:latin typeface="ＭＳ Ｐゴシック"/>
                        </a:rPr>
                        <a:t>TEG1_1</a:t>
                      </a:r>
                    </a:p>
                  </a:txBody>
                  <a:tcPr marL="9525" marR="9525" marT="9525" marB="0" anchor="ctr"/>
                </a:tc>
                <a:tc rowSpan="4">
                  <a:txBody>
                    <a:bodyPr/>
                    <a:lstStyle/>
                    <a:p>
                      <a:pPr algn="ctr" fontAlgn="ctr"/>
                      <a:r>
                        <a:rPr lang="en-US" sz="2000" b="1" i="0" u="none" strike="noStrike" dirty="0">
                          <a:solidFill>
                            <a:srgbClr val="000000"/>
                          </a:solidFill>
                          <a:latin typeface="ＭＳ Ｐゴシック"/>
                        </a:rPr>
                        <a:t>75ｆF</a:t>
                      </a:r>
                    </a:p>
                  </a:txBody>
                  <a:tcPr marL="9525" marR="9525" marT="9525" marB="0" anchor="ctr"/>
                </a:tc>
                <a:tc rowSpan="4">
                  <a:txBody>
                    <a:bodyPr/>
                    <a:lstStyle/>
                    <a:p>
                      <a:pPr algn="ctr" fontAlgn="ctr"/>
                      <a:r>
                        <a:rPr lang="en-US" sz="2000" b="1" i="0" u="none" strike="noStrike" dirty="0">
                          <a:solidFill>
                            <a:srgbClr val="000000"/>
                          </a:solidFill>
                          <a:latin typeface="ＭＳ Ｐゴシック"/>
                        </a:rPr>
                        <a:t>500MHｚ</a:t>
                      </a:r>
                    </a:p>
                  </a:txBody>
                  <a:tcPr marL="9525" marR="9525" marT="9525" marB="0" anchor="ctr"/>
                </a:tc>
                <a:tc rowSpan="8">
                  <a:txBody>
                    <a:bodyPr/>
                    <a:lstStyle/>
                    <a:p>
                      <a:pPr algn="ctr" fontAlgn="ctr"/>
                      <a:r>
                        <a:rPr lang="en-US" sz="2000" b="1" i="0" u="none" strike="noStrike" dirty="0">
                          <a:solidFill>
                            <a:srgbClr val="000000"/>
                          </a:solidFill>
                          <a:latin typeface="ＭＳ Ｐゴシック"/>
                        </a:rPr>
                        <a:t>400～1000MHz</a:t>
                      </a:r>
                    </a:p>
                  </a:txBody>
                  <a:tcPr marL="9525" marR="9525" marT="9525" marB="0" anchor="ctr"/>
                </a:tc>
                <a:tc rowSpan="4">
                  <a:txBody>
                    <a:bodyPr/>
                    <a:lstStyle/>
                    <a:p>
                      <a:pPr algn="ctr" fontAlgn="ctr"/>
                      <a:r>
                        <a:rPr lang="en-US" altLang="ja-JP" sz="2000" b="1" i="0" u="none" strike="noStrike">
                          <a:solidFill>
                            <a:srgbClr val="000000"/>
                          </a:solidFill>
                          <a:latin typeface="ＭＳ Ｐゴシック"/>
                        </a:rPr>
                        <a:t>160</a:t>
                      </a:r>
                    </a:p>
                  </a:txBody>
                  <a:tcPr marL="9525" marR="9525" marT="9525" marB="0" anchor="ctr"/>
                </a:tc>
                <a:tc rowSpan="2">
                  <a:txBody>
                    <a:bodyPr/>
                    <a:lstStyle/>
                    <a:p>
                      <a:pPr algn="ctr" fontAlgn="ctr"/>
                      <a:r>
                        <a:rPr lang="en-US" sz="2000" b="1" i="0" u="none" strike="noStrike" dirty="0" smtClean="0">
                          <a:solidFill>
                            <a:srgbClr val="000000"/>
                          </a:solidFill>
                          <a:latin typeface="ＭＳ Ｐゴシック"/>
                        </a:rPr>
                        <a:t>CMOS</a:t>
                      </a:r>
                      <a:endParaRPr lang="en-US" sz="2000" b="1" i="0" u="none" strike="noStrike" dirty="0">
                        <a:solidFill>
                          <a:srgbClr val="000000"/>
                        </a:solidFill>
                        <a:latin typeface="ＭＳ Ｐゴシック"/>
                      </a:endParaRPr>
                    </a:p>
                  </a:txBody>
                  <a:tcPr marL="9525" marR="9525" marT="9525" marB="0" anchor="ctr"/>
                </a:tc>
                <a:tc rowSpan="4">
                  <a:txBody>
                    <a:bodyPr/>
                    <a:lstStyle/>
                    <a:p>
                      <a:pPr algn="ctr" rtl="0" fontAlgn="ctr"/>
                      <a:r>
                        <a:rPr lang="en-US" sz="2000" b="1" i="0" u="none" strike="noStrike">
                          <a:solidFill>
                            <a:srgbClr val="000000"/>
                          </a:solidFill>
                          <a:latin typeface="ＭＳ Ｐゴシック"/>
                        </a:rPr>
                        <a:t>offset</a:t>
                      </a:r>
                      <a:r>
                        <a:rPr lang="ja-JP" altLang="en-US" sz="2000" b="1" i="0" u="none" strike="noStrike">
                          <a:solidFill>
                            <a:srgbClr val="000000"/>
                          </a:solidFill>
                          <a:latin typeface="ＭＳ Ｐゴシック"/>
                        </a:rPr>
                        <a:t>の評価</a:t>
                      </a:r>
                    </a:p>
                  </a:txBody>
                  <a:tcPr marL="9525" marR="9525" marT="9525" marB="0" anchor="ctr"/>
                </a:tc>
              </a:tr>
              <a:tr h="464169">
                <a:tc>
                  <a:txBody>
                    <a:bodyPr/>
                    <a:lstStyle/>
                    <a:p>
                      <a:pPr algn="l" fontAlgn="ctr"/>
                      <a:r>
                        <a:rPr lang="en-US" sz="2000" b="1" i="0" u="none" strike="noStrike">
                          <a:solidFill>
                            <a:srgbClr val="000000"/>
                          </a:solidFill>
                          <a:latin typeface="ＭＳ Ｐゴシック"/>
                        </a:rPr>
                        <a:t>TEG1_2</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464169">
                <a:tc>
                  <a:txBody>
                    <a:bodyPr/>
                    <a:lstStyle/>
                    <a:p>
                      <a:pPr algn="l" fontAlgn="ctr"/>
                      <a:r>
                        <a:rPr lang="en-US" sz="2000" b="1" i="0" u="none" strike="noStrike" dirty="0">
                          <a:solidFill>
                            <a:srgbClr val="000000"/>
                          </a:solidFill>
                          <a:latin typeface="ＭＳ Ｐゴシック"/>
                        </a:rPr>
                        <a:t>TEG1_3</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en-US" sz="2000" b="1" i="0" u="none" strike="noStrike" dirty="0" smtClean="0">
                          <a:solidFill>
                            <a:srgbClr val="000000"/>
                          </a:solidFill>
                          <a:latin typeface="ＭＳ Ｐゴシック"/>
                        </a:rPr>
                        <a:t>NMOS</a:t>
                      </a:r>
                      <a:endParaRPr lang="en-US" sz="2000" b="1" i="0" u="none" strike="noStrike" dirty="0">
                        <a:solidFill>
                          <a:srgbClr val="000000"/>
                        </a:solidFill>
                        <a:latin typeface="ＭＳ Ｐゴシック"/>
                      </a:endParaRPr>
                    </a:p>
                  </a:txBody>
                  <a:tcPr marL="9525" marR="9525" marT="9525" marB="0" anchor="ctr"/>
                </a:tc>
                <a:tc vMerge="1">
                  <a:txBody>
                    <a:bodyPr/>
                    <a:lstStyle/>
                    <a:p>
                      <a:endParaRPr kumimoji="1" lang="ja-JP" altLang="en-US"/>
                    </a:p>
                  </a:txBody>
                  <a:tcPr/>
                </a:tc>
              </a:tr>
              <a:tr h="464169">
                <a:tc>
                  <a:txBody>
                    <a:bodyPr/>
                    <a:lstStyle/>
                    <a:p>
                      <a:pPr algn="l" fontAlgn="ctr"/>
                      <a:r>
                        <a:rPr lang="en-US" sz="2000" b="1" i="0" u="none" strike="noStrike" dirty="0">
                          <a:solidFill>
                            <a:srgbClr val="000000"/>
                          </a:solidFill>
                          <a:latin typeface="ＭＳ Ｐゴシック"/>
                        </a:rPr>
                        <a:t>TEG1_4</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464169">
                <a:tc>
                  <a:txBody>
                    <a:bodyPr/>
                    <a:lstStyle/>
                    <a:p>
                      <a:pPr algn="l" fontAlgn="ctr"/>
                      <a:r>
                        <a:rPr lang="en-US" sz="2000" b="1" i="0" u="none" strike="noStrike">
                          <a:solidFill>
                            <a:srgbClr val="000000"/>
                          </a:solidFill>
                          <a:latin typeface="ＭＳ Ｐゴシック"/>
                        </a:rPr>
                        <a:t>TEG1_5</a:t>
                      </a:r>
                    </a:p>
                  </a:txBody>
                  <a:tcPr marL="9525" marR="9525" marT="9525" marB="0" anchor="ctr"/>
                </a:tc>
                <a:tc rowSpan="4">
                  <a:txBody>
                    <a:bodyPr/>
                    <a:lstStyle/>
                    <a:p>
                      <a:pPr algn="ctr" fontAlgn="ctr"/>
                      <a:r>
                        <a:rPr lang="en-US" sz="2000" b="1" i="0" u="none" strike="noStrike" dirty="0">
                          <a:solidFill>
                            <a:srgbClr val="000000"/>
                          </a:solidFill>
                          <a:latin typeface="ＭＳ Ｐゴシック"/>
                        </a:rPr>
                        <a:t>400ｆF</a:t>
                      </a:r>
                    </a:p>
                  </a:txBody>
                  <a:tcPr marL="9525" marR="9525" marT="9525" marB="0" anchor="ctr"/>
                </a:tc>
                <a:tc rowSpan="4">
                  <a:txBody>
                    <a:bodyPr/>
                    <a:lstStyle/>
                    <a:p>
                      <a:pPr algn="ctr" fontAlgn="ctr"/>
                      <a:r>
                        <a:rPr lang="en-US" sz="2000" b="1" i="0" u="none" strike="noStrike" dirty="0">
                          <a:solidFill>
                            <a:srgbClr val="000000"/>
                          </a:solidFill>
                          <a:latin typeface="ＭＳ Ｐゴシック"/>
                        </a:rPr>
                        <a:t>100MHｚ</a:t>
                      </a:r>
                      <a:r>
                        <a:rPr lang="ja-JP" altLang="en-US" sz="2000" b="1" i="0" u="none" strike="noStrike" dirty="0">
                          <a:solidFill>
                            <a:srgbClr val="000000"/>
                          </a:solidFill>
                          <a:latin typeface="ＭＳ Ｐゴシック"/>
                        </a:rPr>
                        <a:t>以下</a:t>
                      </a:r>
                    </a:p>
                  </a:txBody>
                  <a:tcPr marL="9525" marR="9525" marT="9525" marB="0" anchor="ctr"/>
                </a:tc>
                <a:tc vMerge="1">
                  <a:txBody>
                    <a:bodyPr/>
                    <a:lstStyle/>
                    <a:p>
                      <a:endParaRPr kumimoji="1" lang="ja-JP" altLang="en-US"/>
                    </a:p>
                  </a:txBody>
                  <a:tcPr/>
                </a:tc>
                <a:tc rowSpan="4">
                  <a:txBody>
                    <a:bodyPr/>
                    <a:lstStyle/>
                    <a:p>
                      <a:pPr algn="ctr" fontAlgn="ctr"/>
                      <a:r>
                        <a:rPr lang="en-US" altLang="ja-JP" sz="2000" b="1" i="0" u="none" strike="noStrike" dirty="0">
                          <a:solidFill>
                            <a:srgbClr val="000000"/>
                          </a:solidFill>
                          <a:latin typeface="ＭＳ Ｐゴシック"/>
                        </a:rPr>
                        <a:t>80</a:t>
                      </a:r>
                    </a:p>
                  </a:txBody>
                  <a:tcPr marL="9525" marR="9525" marT="9525" marB="0" anchor="ctr"/>
                </a:tc>
                <a:tc rowSpan="2">
                  <a:txBody>
                    <a:bodyPr/>
                    <a:lstStyle/>
                    <a:p>
                      <a:pPr algn="ctr" fontAlgn="ctr"/>
                      <a:r>
                        <a:rPr lang="en-US" sz="2000" b="1" i="0" u="none" strike="noStrike" dirty="0" smtClean="0">
                          <a:solidFill>
                            <a:srgbClr val="000000"/>
                          </a:solidFill>
                          <a:latin typeface="ＭＳ Ｐゴシック"/>
                        </a:rPr>
                        <a:t>CMOS</a:t>
                      </a:r>
                      <a:endParaRPr lang="en-US" sz="2000" b="1" i="0" u="none" strike="noStrike" dirty="0">
                        <a:solidFill>
                          <a:srgbClr val="000000"/>
                        </a:solidFill>
                        <a:latin typeface="ＭＳ Ｐゴシック"/>
                      </a:endParaRPr>
                    </a:p>
                  </a:txBody>
                  <a:tcPr marL="9525" marR="9525" marT="9525" marB="0" anchor="ctr"/>
                </a:tc>
                <a:tc rowSpan="4">
                  <a:txBody>
                    <a:bodyPr/>
                    <a:lstStyle/>
                    <a:p>
                      <a:pPr algn="ctr" fontAlgn="ctr"/>
                      <a:r>
                        <a:rPr lang="ja-JP" altLang="en-US" sz="2000" b="1" i="0" u="none" strike="noStrike" dirty="0" smtClean="0">
                          <a:solidFill>
                            <a:srgbClr val="000000"/>
                          </a:solidFill>
                          <a:latin typeface="ＭＳ Ｐゴシック"/>
                        </a:rPr>
                        <a:t>帯域</a:t>
                      </a:r>
                      <a:r>
                        <a:rPr lang="ja-JP" altLang="en-US" sz="2000" b="1" i="0" u="none" strike="noStrike" dirty="0">
                          <a:solidFill>
                            <a:srgbClr val="000000"/>
                          </a:solidFill>
                          <a:latin typeface="ＭＳ Ｐゴシック"/>
                        </a:rPr>
                        <a:t>確認</a:t>
                      </a:r>
                    </a:p>
                  </a:txBody>
                  <a:tcPr marL="9525" marR="9525" marT="9525" marB="0" anchor="ctr"/>
                </a:tc>
              </a:tr>
              <a:tr h="464169">
                <a:tc>
                  <a:txBody>
                    <a:bodyPr/>
                    <a:lstStyle/>
                    <a:p>
                      <a:pPr algn="l" fontAlgn="ctr"/>
                      <a:r>
                        <a:rPr lang="en-US" sz="2000" b="1" i="0" u="none" strike="noStrike">
                          <a:solidFill>
                            <a:srgbClr val="000000"/>
                          </a:solidFill>
                          <a:latin typeface="ＭＳ Ｐゴシック"/>
                        </a:rPr>
                        <a:t>TEG1_6</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464169">
                <a:tc>
                  <a:txBody>
                    <a:bodyPr/>
                    <a:lstStyle/>
                    <a:p>
                      <a:pPr algn="l" fontAlgn="ctr"/>
                      <a:r>
                        <a:rPr lang="en-US" sz="2000" b="1" i="0" u="none" strike="noStrike">
                          <a:solidFill>
                            <a:srgbClr val="000000"/>
                          </a:solidFill>
                          <a:latin typeface="ＭＳ Ｐゴシック"/>
                        </a:rPr>
                        <a:t>TEG1_7</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en-US" sz="2000" b="1" i="0" u="none" strike="noStrike" dirty="0" smtClean="0">
                          <a:solidFill>
                            <a:srgbClr val="000000"/>
                          </a:solidFill>
                          <a:latin typeface="ＭＳ Ｐゴシック"/>
                        </a:rPr>
                        <a:t>NMOS</a:t>
                      </a:r>
                      <a:endParaRPr lang="en-US" sz="2000" b="1" i="0" u="none" strike="noStrike" dirty="0">
                        <a:solidFill>
                          <a:srgbClr val="000000"/>
                        </a:solidFill>
                        <a:latin typeface="ＭＳ Ｐゴシック"/>
                      </a:endParaRPr>
                    </a:p>
                  </a:txBody>
                  <a:tcPr marL="9525" marR="9525" marT="9525" marB="0" anchor="ctr"/>
                </a:tc>
                <a:tc vMerge="1">
                  <a:txBody>
                    <a:bodyPr/>
                    <a:lstStyle/>
                    <a:p>
                      <a:endParaRPr kumimoji="1" lang="ja-JP" altLang="en-US"/>
                    </a:p>
                  </a:txBody>
                  <a:tcPr/>
                </a:tc>
              </a:tr>
              <a:tr h="464169">
                <a:tc>
                  <a:txBody>
                    <a:bodyPr/>
                    <a:lstStyle/>
                    <a:p>
                      <a:pPr algn="l" fontAlgn="ctr"/>
                      <a:r>
                        <a:rPr lang="en-US" sz="2000" b="1" i="0" u="none" strike="noStrike" dirty="0">
                          <a:solidFill>
                            <a:srgbClr val="000000"/>
                          </a:solidFill>
                          <a:latin typeface="ＭＳ Ｐゴシック"/>
                        </a:rPr>
                        <a:t>TEG1_8</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464169">
                <a:tc>
                  <a:txBody>
                    <a:bodyPr/>
                    <a:lstStyle/>
                    <a:p>
                      <a:pPr algn="l" fontAlgn="ctr"/>
                      <a:r>
                        <a:rPr lang="en-US" sz="2000" b="1" i="0" u="none" strike="noStrike">
                          <a:solidFill>
                            <a:srgbClr val="000000"/>
                          </a:solidFill>
                          <a:latin typeface="ＭＳ Ｐゴシック"/>
                        </a:rPr>
                        <a:t>TEG2_1</a:t>
                      </a:r>
                    </a:p>
                  </a:txBody>
                  <a:tcPr marL="9525" marR="9525" marT="9525" marB="0" anchor="ctr"/>
                </a:tc>
                <a:tc rowSpan="3">
                  <a:txBody>
                    <a:bodyPr/>
                    <a:lstStyle/>
                    <a:p>
                      <a:pPr algn="ctr" fontAlgn="ctr"/>
                      <a:r>
                        <a:rPr lang="en-US" sz="2000" b="1" i="0" u="none" strike="noStrike" dirty="0">
                          <a:solidFill>
                            <a:srgbClr val="000000"/>
                          </a:solidFill>
                          <a:latin typeface="ＭＳ Ｐゴシック"/>
                        </a:rPr>
                        <a:t>60fF</a:t>
                      </a:r>
                    </a:p>
                  </a:txBody>
                  <a:tcPr marL="9525" marR="9525" marT="9525" marB="0" anchor="ctr"/>
                </a:tc>
                <a:tc rowSpan="3">
                  <a:txBody>
                    <a:bodyPr/>
                    <a:lstStyle/>
                    <a:p>
                      <a:pPr algn="ctr" fontAlgn="ctr"/>
                      <a:r>
                        <a:rPr lang="en-US" sz="2000" b="1" i="0" u="none" strike="noStrike">
                          <a:solidFill>
                            <a:srgbClr val="000000"/>
                          </a:solidFill>
                          <a:latin typeface="ＭＳ Ｐゴシック"/>
                        </a:rPr>
                        <a:t>5GHz</a:t>
                      </a:r>
                    </a:p>
                  </a:txBody>
                  <a:tcPr marL="9525" marR="9525" marT="9525" marB="0" anchor="ctr"/>
                </a:tc>
                <a:tc rowSpan="3">
                  <a:txBody>
                    <a:bodyPr/>
                    <a:lstStyle/>
                    <a:p>
                      <a:pPr algn="ctr" fontAlgn="ctr"/>
                      <a:r>
                        <a:rPr lang="en-US" sz="2000" b="1" i="0" u="none" strike="noStrike" dirty="0">
                          <a:solidFill>
                            <a:srgbClr val="000000"/>
                          </a:solidFill>
                          <a:latin typeface="ＭＳ Ｐゴシック"/>
                        </a:rPr>
                        <a:t>10GHz</a:t>
                      </a:r>
                    </a:p>
                  </a:txBody>
                  <a:tcPr marL="9525" marR="9525" marT="9525" marB="0" anchor="ctr"/>
                </a:tc>
                <a:tc rowSpan="2">
                  <a:txBody>
                    <a:bodyPr/>
                    <a:lstStyle/>
                    <a:p>
                      <a:pPr algn="ctr" fontAlgn="ctr"/>
                      <a:r>
                        <a:rPr lang="en-US" altLang="ja-JP" sz="2000" b="1" i="0" u="none" strike="noStrike">
                          <a:solidFill>
                            <a:srgbClr val="000000"/>
                          </a:solidFill>
                          <a:latin typeface="ＭＳ Ｐゴシック"/>
                        </a:rPr>
                        <a:t>480</a:t>
                      </a:r>
                    </a:p>
                  </a:txBody>
                  <a:tcPr marL="9525" marR="9525" marT="9525" marB="0" anchor="ctr"/>
                </a:tc>
                <a:tc rowSpan="3">
                  <a:txBody>
                    <a:bodyPr/>
                    <a:lstStyle/>
                    <a:p>
                      <a:pPr algn="ctr" fontAlgn="ctr"/>
                      <a:r>
                        <a:rPr lang="en-US" altLang="ja-JP" sz="2000" b="1" i="0" u="none" strike="noStrike" dirty="0" smtClean="0">
                          <a:solidFill>
                            <a:srgbClr val="000000"/>
                          </a:solidFill>
                          <a:latin typeface="ＭＳ Ｐゴシック"/>
                        </a:rPr>
                        <a:t>CMOS</a:t>
                      </a:r>
                      <a:endParaRPr lang="ja-JP" altLang="en-US" sz="2000" b="1" i="0" u="none" strike="noStrike" dirty="0">
                        <a:solidFill>
                          <a:srgbClr val="000000"/>
                        </a:solidFill>
                        <a:latin typeface="ＭＳ Ｐゴシック"/>
                      </a:endParaRPr>
                    </a:p>
                  </a:txBody>
                  <a:tcPr marL="9525" marR="9525" marT="9525" marB="0" anchor="ctr"/>
                </a:tc>
                <a:tc rowSpan="2">
                  <a:txBody>
                    <a:bodyPr/>
                    <a:lstStyle/>
                    <a:p>
                      <a:pPr algn="l" fontAlgn="ctr"/>
                      <a:endParaRPr lang="ja-JP" altLang="en-US" sz="2000" b="1" i="0" u="none" strike="noStrike" dirty="0">
                        <a:solidFill>
                          <a:srgbClr val="000000"/>
                        </a:solidFill>
                        <a:latin typeface="ＭＳ Ｐゴシック"/>
                      </a:endParaRPr>
                    </a:p>
                  </a:txBody>
                  <a:tcPr marL="9525" marR="9525" marT="9525" marB="0" anchor="ctr"/>
                </a:tc>
              </a:tr>
              <a:tr h="464169">
                <a:tc>
                  <a:txBody>
                    <a:bodyPr/>
                    <a:lstStyle/>
                    <a:p>
                      <a:pPr algn="l" fontAlgn="ctr"/>
                      <a:r>
                        <a:rPr lang="en-US" sz="2000" b="1" i="0" u="none" strike="noStrike">
                          <a:solidFill>
                            <a:srgbClr val="000000"/>
                          </a:solidFill>
                          <a:latin typeface="ＭＳ Ｐゴシック"/>
                        </a:rPr>
                        <a:t>TEG2_2</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tc>
                <a:tc vMerge="1">
                  <a:txBody>
                    <a:bodyPr/>
                    <a:lstStyle/>
                    <a:p>
                      <a:pPr algn="l" fontAlgn="ctr"/>
                      <a:endParaRPr lang="ja-JP" altLang="en-US" sz="2000" b="1" i="0" u="none" strike="noStrike" dirty="0">
                        <a:solidFill>
                          <a:srgbClr val="000000"/>
                        </a:solidFill>
                        <a:latin typeface="ＭＳ Ｐゴシック"/>
                      </a:endParaRPr>
                    </a:p>
                  </a:txBody>
                  <a:tcPr marL="9525" marR="9525" marT="9525" marB="0" anchor="ctr"/>
                </a:tc>
              </a:tr>
              <a:tr h="641413">
                <a:tc>
                  <a:txBody>
                    <a:bodyPr/>
                    <a:lstStyle/>
                    <a:p>
                      <a:pPr algn="l" fontAlgn="ctr"/>
                      <a:r>
                        <a:rPr lang="en-US" sz="2000" b="1" i="0" u="none" strike="noStrike">
                          <a:solidFill>
                            <a:srgbClr val="000000"/>
                          </a:solidFill>
                          <a:latin typeface="ＭＳ Ｐゴシック"/>
                        </a:rPr>
                        <a:t>TEG2_3</a:t>
                      </a: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2000" b="1" i="0" u="none" strike="noStrike">
                          <a:solidFill>
                            <a:srgbClr val="000000"/>
                          </a:solidFill>
                          <a:latin typeface="ＭＳ Ｐゴシック"/>
                        </a:rPr>
                        <a:t>320</a:t>
                      </a:r>
                    </a:p>
                  </a:txBody>
                  <a:tcPr marL="9525" marR="9525" marT="9525" marB="0" anchor="ctr"/>
                </a:tc>
                <a:tc vMerge="1">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tc>
                <a:tc>
                  <a:txBody>
                    <a:bodyPr/>
                    <a:lstStyle/>
                    <a:p>
                      <a:pPr algn="l" fontAlgn="ctr"/>
                      <a:r>
                        <a:rPr lang="ja-JP" altLang="en-US" sz="2000" b="1" i="0" u="none" strike="noStrike" dirty="0">
                          <a:solidFill>
                            <a:srgbClr val="000000"/>
                          </a:solidFill>
                          <a:latin typeface="ＭＳ Ｐゴシック"/>
                        </a:rPr>
                        <a:t>スイッチング</a:t>
                      </a:r>
                      <a:r>
                        <a:rPr lang="ja-JP" altLang="en-US" sz="2000" b="1" i="0" u="none" strike="noStrike" dirty="0" smtClean="0">
                          <a:solidFill>
                            <a:srgbClr val="000000"/>
                          </a:solidFill>
                          <a:latin typeface="ＭＳ Ｐゴシック"/>
                        </a:rPr>
                        <a:t>方法を変更</a:t>
                      </a:r>
                      <a:endParaRPr lang="ja-JP" altLang="en-US" sz="2000" b="1" i="0" u="none" strike="noStrike" dirty="0">
                        <a:solidFill>
                          <a:srgbClr val="000000"/>
                        </a:solidFill>
                        <a:latin typeface="ＭＳ Ｐゴシック"/>
                      </a:endParaRPr>
                    </a:p>
                  </a:txBody>
                  <a:tcPr marL="9525" marR="9525" marT="9525" marB="0" anchor="ctr"/>
                </a:tc>
              </a:tr>
            </a:tbl>
          </a:graphicData>
        </a:graphic>
      </p:graphicFrame>
      <p:sp>
        <p:nvSpPr>
          <p:cNvPr id="5" name="タイトル 1"/>
          <p:cNvSpPr txBox="1">
            <a:spLocks/>
          </p:cNvSpPr>
          <p:nvPr/>
        </p:nvSpPr>
        <p:spPr>
          <a:xfrm>
            <a:off x="457200" y="274638"/>
            <a:ext cx="8229600" cy="70609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ＴＥＧ</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251520" y="260648"/>
            <a:ext cx="8686800" cy="1143000"/>
          </a:xfrm>
        </p:spPr>
        <p:txBody>
          <a:bodyPr/>
          <a:lstStyle/>
          <a:p>
            <a:pPr eaLnBrk="1" hangingPunct="1"/>
            <a:r>
              <a:rPr lang="en-US" altLang="ja-JP" dirty="0" smtClean="0"/>
              <a:t>How?  </a:t>
            </a:r>
            <a:r>
              <a:rPr lang="ja-JP" altLang="en-US" dirty="0" smtClean="0"/>
              <a:t>どの</a:t>
            </a:r>
            <a:r>
              <a:rPr lang="ja-JP" altLang="en-US" dirty="0" smtClean="0"/>
              <a:t>ように</a:t>
            </a:r>
            <a:r>
              <a:rPr lang="ja-JP" altLang="en-US" dirty="0" smtClean="0"/>
              <a:t>開発しているのか</a:t>
            </a:r>
            <a:endParaRPr lang="ja-JP" altLang="en-US" dirty="0" smtClean="0"/>
          </a:p>
        </p:txBody>
      </p:sp>
      <p:sp>
        <p:nvSpPr>
          <p:cNvPr id="11267" name="コンテンツ プレースホルダ 2"/>
          <p:cNvSpPr>
            <a:spLocks noGrp="1"/>
          </p:cNvSpPr>
          <p:nvPr>
            <p:ph idx="1"/>
          </p:nvPr>
        </p:nvSpPr>
        <p:spPr/>
        <p:txBody>
          <a:bodyPr/>
          <a:lstStyle/>
          <a:p>
            <a:pPr eaLnBrk="1" hangingPunct="1">
              <a:buFont typeface="Arial" charset="0"/>
              <a:buNone/>
            </a:pPr>
            <a:r>
              <a:rPr lang="en-US" altLang="ja-JP" dirty="0" smtClean="0"/>
              <a:t>1.CAD&amp;spice</a:t>
            </a:r>
            <a:r>
              <a:rPr lang="ja-JP" altLang="en-US" dirty="0" smtClean="0"/>
              <a:t>（シミュレータ）に慣れる</a:t>
            </a:r>
            <a:endParaRPr lang="en-US" altLang="ja-JP" dirty="0" smtClean="0"/>
          </a:p>
          <a:p>
            <a:pPr eaLnBrk="1" hangingPunct="1">
              <a:buFont typeface="Arial" charset="0"/>
              <a:buNone/>
            </a:pPr>
            <a:r>
              <a:rPr lang="en-US" altLang="ja-JP" dirty="0" smtClean="0"/>
              <a:t>2.</a:t>
            </a:r>
            <a:r>
              <a:rPr lang="ja-JP" altLang="en-US" dirty="0" smtClean="0"/>
              <a:t>既存の回路から動作を理解</a:t>
            </a:r>
            <a:endParaRPr lang="en-US" altLang="ja-JP" dirty="0" smtClean="0"/>
          </a:p>
          <a:p>
            <a:pPr eaLnBrk="1" hangingPunct="1">
              <a:buFont typeface="Arial" charset="0"/>
              <a:buNone/>
            </a:pPr>
            <a:r>
              <a:rPr lang="en-US" altLang="ja-JP" dirty="0" smtClean="0"/>
              <a:t>3.</a:t>
            </a:r>
            <a:r>
              <a:rPr lang="ja-JP" altLang="en-US" dirty="0" smtClean="0"/>
              <a:t>目標性能を達成するため、回路変更</a:t>
            </a:r>
            <a:endParaRPr lang="en-US" altLang="ja-JP" dirty="0" smtClean="0"/>
          </a:p>
          <a:p>
            <a:pPr eaLnBrk="1" hangingPunct="1">
              <a:buFont typeface="Arial" charset="0"/>
              <a:buNone/>
            </a:pPr>
            <a:r>
              <a:rPr lang="ja-JP" altLang="en-US" dirty="0" smtClean="0"/>
              <a:t>　</a:t>
            </a:r>
            <a:r>
              <a:rPr lang="en-US" altLang="ja-JP" dirty="0" smtClean="0"/>
              <a:t>※</a:t>
            </a:r>
            <a:r>
              <a:rPr lang="ja-JP" altLang="en-US" dirty="0" smtClean="0"/>
              <a:t>その都度知識を補完</a:t>
            </a:r>
            <a:endParaRPr lang="en-US" altLang="ja-JP" dirty="0" smtClean="0"/>
          </a:p>
          <a:p>
            <a:pPr eaLnBrk="1" hangingPunct="1">
              <a:buFont typeface="Arial" charset="0"/>
              <a:buNone/>
            </a:pPr>
            <a:r>
              <a:rPr lang="en-US" altLang="ja-JP" dirty="0" smtClean="0"/>
              <a:t>4.</a:t>
            </a:r>
            <a:r>
              <a:rPr lang="ja-JP" altLang="en-US" dirty="0" smtClean="0"/>
              <a:t>確認</a:t>
            </a:r>
            <a:r>
              <a:rPr lang="en-US" altLang="ja-JP" dirty="0" smtClean="0"/>
              <a:t>(</a:t>
            </a:r>
            <a:r>
              <a:rPr lang="ja-JP" altLang="en-US" dirty="0" smtClean="0"/>
              <a:t>シミュレーション</a:t>
            </a:r>
            <a:r>
              <a:rPr lang="en-US" altLang="ja-JP" dirty="0" smtClean="0"/>
              <a:t>)</a:t>
            </a:r>
            <a:r>
              <a:rPr lang="ja-JP" altLang="en-US" dirty="0" smtClean="0"/>
              <a:t>・相談</a:t>
            </a:r>
            <a:endParaRPr lang="en-US" altLang="ja-JP" dirty="0" smtClean="0"/>
          </a:p>
          <a:p>
            <a:pPr eaLnBrk="1" hangingPunct="1">
              <a:buFont typeface="Arial" charset="0"/>
              <a:buNone/>
            </a:pPr>
            <a:r>
              <a:rPr lang="en-US" altLang="ja-JP" dirty="0" smtClean="0"/>
              <a:t>5.</a:t>
            </a:r>
            <a:r>
              <a:rPr lang="ja-JP" altLang="en-US" dirty="0" smtClean="0"/>
              <a:t>発表（チーム、コンソーシアム）</a:t>
            </a:r>
            <a:endParaRPr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線コネクタ 35"/>
          <p:cNvCxnSpPr/>
          <p:nvPr/>
        </p:nvCxnSpPr>
        <p:spPr>
          <a:xfrm rot="5400000">
            <a:off x="7993319" y="3906619"/>
            <a:ext cx="1062868"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2290" name="タイトル 1"/>
          <p:cNvSpPr>
            <a:spLocks noGrp="1"/>
          </p:cNvSpPr>
          <p:nvPr>
            <p:ph type="title"/>
          </p:nvPr>
        </p:nvSpPr>
        <p:spPr/>
        <p:txBody>
          <a:bodyPr/>
          <a:lstStyle/>
          <a:p>
            <a:r>
              <a:rPr lang="ja-JP" altLang="en-US" dirty="0" smtClean="0"/>
              <a:t>シミュレーション・設計の例</a:t>
            </a:r>
            <a:r>
              <a:rPr lang="en-US" altLang="ja-JP" dirty="0" smtClean="0"/>
              <a:t/>
            </a:r>
            <a:br>
              <a:rPr lang="en-US" altLang="ja-JP" dirty="0" smtClean="0"/>
            </a:br>
            <a:r>
              <a:rPr lang="ja-JP" altLang="en-US" sz="3600" dirty="0" smtClean="0"/>
              <a:t>～スイッチＯＮ時の過渡現象～</a:t>
            </a:r>
          </a:p>
        </p:txBody>
      </p:sp>
      <p:sp>
        <p:nvSpPr>
          <p:cNvPr id="4" name="スライド番号プレースホルダー 3"/>
          <p:cNvSpPr>
            <a:spLocks noGrp="1"/>
          </p:cNvSpPr>
          <p:nvPr>
            <p:ph type="sldNum" sz="quarter" idx="12"/>
          </p:nvPr>
        </p:nvSpPr>
        <p:spPr>
          <a:xfrm>
            <a:off x="7993360" y="5800725"/>
            <a:ext cx="2133600" cy="365125"/>
          </a:xfrm>
        </p:spPr>
        <p:txBody>
          <a:bodyPr/>
          <a:lstStyle/>
          <a:p>
            <a:pPr>
              <a:defRPr/>
            </a:pPr>
            <a:fld id="{7F79066A-EE7C-47E7-839C-0355A92D1003}" type="slidenum">
              <a:rPr lang="ja-JP" altLang="en-US" smtClean="0">
                <a:solidFill>
                  <a:prstClr val="black">
                    <a:tint val="75000"/>
                  </a:prstClr>
                </a:solidFill>
              </a:rPr>
              <a:pPr>
                <a:defRPr/>
              </a:pPr>
              <a:t>12</a:t>
            </a:fld>
            <a:endParaRPr lang="ja-JP" altLang="en-US">
              <a:solidFill>
                <a:prstClr val="black">
                  <a:tint val="75000"/>
                </a:prstClr>
              </a:solidFill>
            </a:endParaRPr>
          </a:p>
        </p:txBody>
      </p:sp>
      <p:cxnSp>
        <p:nvCxnSpPr>
          <p:cNvPr id="5" name="カギ線コネクタ 23"/>
          <p:cNvCxnSpPr/>
          <p:nvPr/>
        </p:nvCxnSpPr>
        <p:spPr>
          <a:xfrm rot="5400000" flipH="1" flipV="1">
            <a:off x="4354661" y="2816918"/>
            <a:ext cx="714375" cy="2143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 name="直線コネクタ 32"/>
          <p:cNvCxnSpPr/>
          <p:nvPr/>
        </p:nvCxnSpPr>
        <p:spPr>
          <a:xfrm>
            <a:off x="4703117" y="2565300"/>
            <a:ext cx="3830638" cy="9525"/>
          </a:xfrm>
          <a:prstGeom prst="line">
            <a:avLst/>
          </a:prstGeom>
        </p:spPr>
        <p:style>
          <a:lnRef idx="1">
            <a:schemeClr val="accent1"/>
          </a:lnRef>
          <a:fillRef idx="0">
            <a:schemeClr val="accent1"/>
          </a:fillRef>
          <a:effectRef idx="0">
            <a:schemeClr val="accent1"/>
          </a:effectRef>
          <a:fontRef idx="minor">
            <a:schemeClr val="tx1"/>
          </a:fontRef>
        </p:style>
      </p:cxnSp>
      <p:sp>
        <p:nvSpPr>
          <p:cNvPr id="12294" name="テキスト ボックス 6"/>
          <p:cNvSpPr txBox="1">
            <a:spLocks noChangeArrowheads="1"/>
          </p:cNvSpPr>
          <p:nvPr/>
        </p:nvSpPr>
        <p:spPr bwMode="auto">
          <a:xfrm>
            <a:off x="4932040" y="2043012"/>
            <a:ext cx="1569660" cy="369332"/>
          </a:xfrm>
          <a:prstGeom prst="rect">
            <a:avLst/>
          </a:prstGeom>
          <a:noFill/>
          <a:ln w="9525">
            <a:noFill/>
            <a:miter lim="800000"/>
            <a:headEnd/>
            <a:tailEnd/>
          </a:ln>
        </p:spPr>
        <p:txBody>
          <a:bodyPr wrap="none">
            <a:spAutoFit/>
          </a:bodyPr>
          <a:lstStyle/>
          <a:p>
            <a:r>
              <a:rPr lang="en-US" altLang="ja-JP" dirty="0" err="1" smtClean="0"/>
              <a:t>Rin</a:t>
            </a:r>
            <a:r>
              <a:rPr lang="ja-JP" altLang="en-US" dirty="0" smtClean="0"/>
              <a:t>：入力抵抗</a:t>
            </a:r>
            <a:endParaRPr lang="ja-JP" altLang="en-US" dirty="0"/>
          </a:p>
        </p:txBody>
      </p:sp>
      <p:sp>
        <p:nvSpPr>
          <p:cNvPr id="8" name="正方形/長方形 7"/>
          <p:cNvSpPr/>
          <p:nvPr/>
        </p:nvSpPr>
        <p:spPr>
          <a:xfrm rot="10800000">
            <a:off x="5249217" y="2493862"/>
            <a:ext cx="785813" cy="1428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96" name="テキスト ボックス 8"/>
          <p:cNvSpPr txBox="1">
            <a:spLocks noChangeArrowheads="1"/>
          </p:cNvSpPr>
          <p:nvPr/>
        </p:nvSpPr>
        <p:spPr bwMode="auto">
          <a:xfrm>
            <a:off x="7300267" y="4757637"/>
            <a:ext cx="309563" cy="369888"/>
          </a:xfrm>
          <a:prstGeom prst="rect">
            <a:avLst/>
          </a:prstGeom>
          <a:noFill/>
          <a:ln w="9525">
            <a:noFill/>
            <a:miter lim="800000"/>
            <a:headEnd/>
            <a:tailEnd/>
          </a:ln>
        </p:spPr>
        <p:txBody>
          <a:bodyPr wrap="none">
            <a:spAutoFit/>
          </a:bodyPr>
          <a:lstStyle/>
          <a:p>
            <a:r>
              <a:rPr lang="en-US" altLang="ja-JP"/>
              <a:t>C</a:t>
            </a:r>
            <a:endParaRPr lang="ja-JP" altLang="en-US"/>
          </a:p>
        </p:txBody>
      </p:sp>
      <p:grpSp>
        <p:nvGrpSpPr>
          <p:cNvPr id="12297" name="グループ化 9"/>
          <p:cNvGrpSpPr>
            <a:grpSpLocks/>
          </p:cNvGrpSpPr>
          <p:nvPr/>
        </p:nvGrpSpPr>
        <p:grpSpPr bwMode="auto">
          <a:xfrm>
            <a:off x="6958955" y="4725887"/>
            <a:ext cx="285750" cy="500063"/>
            <a:chOff x="1214414" y="714356"/>
            <a:chExt cx="285752" cy="500066"/>
          </a:xfrm>
        </p:grpSpPr>
        <p:cxnSp>
          <p:nvCxnSpPr>
            <p:cNvPr id="11" name="直線コネクタ 13"/>
            <p:cNvCxnSpPr/>
            <p:nvPr/>
          </p:nvCxnSpPr>
          <p:spPr>
            <a:xfrm>
              <a:off x="1214414" y="928670"/>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4"/>
            <p:cNvCxnSpPr/>
            <p:nvPr/>
          </p:nvCxnSpPr>
          <p:spPr>
            <a:xfrm>
              <a:off x="1214414" y="1000108"/>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5"/>
            <p:cNvCxnSpPr/>
            <p:nvPr/>
          </p:nvCxnSpPr>
          <p:spPr>
            <a:xfrm rot="5400000" flipH="1" flipV="1">
              <a:off x="1250132" y="821514"/>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6"/>
            <p:cNvCxnSpPr/>
            <p:nvPr/>
          </p:nvCxnSpPr>
          <p:spPr>
            <a:xfrm rot="5400000" flipH="1" flipV="1">
              <a:off x="1250132" y="1107265"/>
              <a:ext cx="21431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298" name="テキスト ボックス 14"/>
          <p:cNvSpPr txBox="1">
            <a:spLocks noChangeArrowheads="1"/>
          </p:cNvSpPr>
          <p:nvPr/>
        </p:nvSpPr>
        <p:spPr bwMode="auto">
          <a:xfrm>
            <a:off x="6582717" y="4757637"/>
            <a:ext cx="311150" cy="369888"/>
          </a:xfrm>
          <a:prstGeom prst="rect">
            <a:avLst/>
          </a:prstGeom>
          <a:noFill/>
          <a:ln w="9525">
            <a:noFill/>
            <a:miter lim="800000"/>
            <a:headEnd/>
            <a:tailEnd/>
          </a:ln>
        </p:spPr>
        <p:txBody>
          <a:bodyPr wrap="none">
            <a:spAutoFit/>
          </a:bodyPr>
          <a:lstStyle/>
          <a:p>
            <a:r>
              <a:rPr lang="en-US" altLang="ja-JP"/>
              <a:t>C</a:t>
            </a:r>
            <a:endParaRPr lang="ja-JP" altLang="en-US"/>
          </a:p>
        </p:txBody>
      </p:sp>
      <p:grpSp>
        <p:nvGrpSpPr>
          <p:cNvPr id="12299" name="グループ化 15"/>
          <p:cNvGrpSpPr>
            <a:grpSpLocks/>
          </p:cNvGrpSpPr>
          <p:nvPr/>
        </p:nvGrpSpPr>
        <p:grpSpPr bwMode="auto">
          <a:xfrm>
            <a:off x="6241405" y="4725887"/>
            <a:ext cx="285750" cy="500063"/>
            <a:chOff x="1214414" y="714356"/>
            <a:chExt cx="285752" cy="500066"/>
          </a:xfrm>
        </p:grpSpPr>
        <p:cxnSp>
          <p:nvCxnSpPr>
            <p:cNvPr id="17" name="直線コネクタ 13"/>
            <p:cNvCxnSpPr/>
            <p:nvPr/>
          </p:nvCxnSpPr>
          <p:spPr>
            <a:xfrm>
              <a:off x="1214414" y="928670"/>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4"/>
            <p:cNvCxnSpPr/>
            <p:nvPr/>
          </p:nvCxnSpPr>
          <p:spPr>
            <a:xfrm>
              <a:off x="1214414" y="1000108"/>
              <a:ext cx="285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コネクタ 15"/>
            <p:cNvCxnSpPr/>
            <p:nvPr/>
          </p:nvCxnSpPr>
          <p:spPr>
            <a:xfrm rot="5400000" flipH="1" flipV="1">
              <a:off x="1250132" y="821514"/>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6"/>
            <p:cNvCxnSpPr/>
            <p:nvPr/>
          </p:nvCxnSpPr>
          <p:spPr>
            <a:xfrm rot="5400000" flipH="1" flipV="1">
              <a:off x="1250132" y="1107265"/>
              <a:ext cx="21431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直線コネクタ 35"/>
          <p:cNvCxnSpPr/>
          <p:nvPr/>
        </p:nvCxnSpPr>
        <p:spPr>
          <a:xfrm>
            <a:off x="6385867" y="5167212"/>
            <a:ext cx="0" cy="7191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二等辺三角形 21"/>
          <p:cNvSpPr/>
          <p:nvPr/>
        </p:nvSpPr>
        <p:spPr>
          <a:xfrm rot="10800000">
            <a:off x="6295380" y="5876825"/>
            <a:ext cx="168275" cy="144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302" name="グループ化 22"/>
          <p:cNvGrpSpPr>
            <a:grpSpLocks/>
          </p:cNvGrpSpPr>
          <p:nvPr/>
        </p:nvGrpSpPr>
        <p:grpSpPr bwMode="auto">
          <a:xfrm>
            <a:off x="7011342" y="5167212"/>
            <a:ext cx="166688" cy="854075"/>
            <a:chOff x="2178019" y="5085184"/>
            <a:chExt cx="167059" cy="854570"/>
          </a:xfrm>
        </p:grpSpPr>
        <p:cxnSp>
          <p:nvCxnSpPr>
            <p:cNvPr id="24" name="直線コネクタ 35"/>
            <p:cNvCxnSpPr/>
            <p:nvPr/>
          </p:nvCxnSpPr>
          <p:spPr>
            <a:xfrm>
              <a:off x="2267117" y="5085184"/>
              <a:ext cx="0" cy="719555"/>
            </a:xfrm>
            <a:prstGeom prst="line">
              <a:avLst/>
            </a:prstGeom>
          </p:spPr>
          <p:style>
            <a:lnRef idx="1">
              <a:schemeClr val="accent1"/>
            </a:lnRef>
            <a:fillRef idx="0">
              <a:schemeClr val="accent1"/>
            </a:fillRef>
            <a:effectRef idx="0">
              <a:schemeClr val="accent1"/>
            </a:effectRef>
            <a:fontRef idx="minor">
              <a:schemeClr val="tx1"/>
            </a:fontRef>
          </p:style>
        </p:cxnSp>
        <p:sp>
          <p:nvSpPr>
            <p:cNvPr id="25" name="二等辺三角形 24"/>
            <p:cNvSpPr/>
            <p:nvPr/>
          </p:nvSpPr>
          <p:spPr>
            <a:xfrm rot="10800000">
              <a:off x="2178019" y="5795208"/>
              <a:ext cx="167059" cy="144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2303" name="グループ化 25"/>
          <p:cNvGrpSpPr>
            <a:grpSpLocks/>
          </p:cNvGrpSpPr>
          <p:nvPr/>
        </p:nvGrpSpPr>
        <p:grpSpPr bwMode="auto">
          <a:xfrm>
            <a:off x="8398817" y="4725887"/>
            <a:ext cx="650875" cy="500063"/>
            <a:chOff x="2243120" y="4788495"/>
            <a:chExt cx="651499" cy="500066"/>
          </a:xfrm>
        </p:grpSpPr>
        <p:sp>
          <p:nvSpPr>
            <p:cNvPr id="12337" name="テキスト ボックス 26"/>
            <p:cNvSpPr txBox="1">
              <a:spLocks noChangeArrowheads="1"/>
            </p:cNvSpPr>
            <p:nvPr/>
          </p:nvSpPr>
          <p:spPr bwMode="auto">
            <a:xfrm>
              <a:off x="2584919" y="4820159"/>
              <a:ext cx="309700" cy="369332"/>
            </a:xfrm>
            <a:prstGeom prst="rect">
              <a:avLst/>
            </a:prstGeom>
            <a:noFill/>
            <a:ln w="9525">
              <a:noFill/>
              <a:miter lim="800000"/>
              <a:headEnd/>
              <a:tailEnd/>
            </a:ln>
          </p:spPr>
          <p:txBody>
            <a:bodyPr wrap="none">
              <a:spAutoFit/>
            </a:bodyPr>
            <a:lstStyle/>
            <a:p>
              <a:r>
                <a:rPr lang="en-US" altLang="ja-JP"/>
                <a:t>C</a:t>
              </a:r>
              <a:endParaRPr lang="ja-JP" altLang="en-US"/>
            </a:p>
          </p:txBody>
        </p:sp>
        <p:grpSp>
          <p:nvGrpSpPr>
            <p:cNvPr id="12338" name="グループ化 27"/>
            <p:cNvGrpSpPr>
              <a:grpSpLocks/>
            </p:cNvGrpSpPr>
            <p:nvPr/>
          </p:nvGrpSpPr>
          <p:grpSpPr bwMode="auto">
            <a:xfrm>
              <a:off x="2243120" y="4788495"/>
              <a:ext cx="285752" cy="500066"/>
              <a:chOff x="1214414" y="714356"/>
              <a:chExt cx="285752" cy="500066"/>
            </a:xfrm>
          </p:grpSpPr>
          <p:cxnSp>
            <p:nvCxnSpPr>
              <p:cNvPr id="29" name="直線コネクタ 13"/>
              <p:cNvCxnSpPr/>
              <p:nvPr/>
            </p:nvCxnSpPr>
            <p:spPr>
              <a:xfrm>
                <a:off x="1214414" y="928670"/>
                <a:ext cx="28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14"/>
              <p:cNvCxnSpPr/>
              <p:nvPr/>
            </p:nvCxnSpPr>
            <p:spPr>
              <a:xfrm>
                <a:off x="1214414" y="1000108"/>
                <a:ext cx="28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15"/>
              <p:cNvCxnSpPr/>
              <p:nvPr/>
            </p:nvCxnSpPr>
            <p:spPr>
              <a:xfrm rot="5400000" flipH="1" flipV="1">
                <a:off x="1250268" y="821514"/>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16"/>
              <p:cNvCxnSpPr/>
              <p:nvPr/>
            </p:nvCxnSpPr>
            <p:spPr>
              <a:xfrm rot="5400000" flipH="1" flipV="1">
                <a:off x="1250268" y="1107265"/>
                <a:ext cx="214314"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304" name="グループ化 32"/>
          <p:cNvGrpSpPr>
            <a:grpSpLocks/>
          </p:cNvGrpSpPr>
          <p:nvPr/>
        </p:nvGrpSpPr>
        <p:grpSpPr bwMode="auto">
          <a:xfrm>
            <a:off x="8451205" y="5167212"/>
            <a:ext cx="166687" cy="854075"/>
            <a:chOff x="2178019" y="5085184"/>
            <a:chExt cx="167059" cy="854570"/>
          </a:xfrm>
        </p:grpSpPr>
        <p:cxnSp>
          <p:nvCxnSpPr>
            <p:cNvPr id="34" name="直線コネクタ 35"/>
            <p:cNvCxnSpPr/>
            <p:nvPr/>
          </p:nvCxnSpPr>
          <p:spPr>
            <a:xfrm>
              <a:off x="2267117" y="5085184"/>
              <a:ext cx="0" cy="719555"/>
            </a:xfrm>
            <a:prstGeom prst="line">
              <a:avLst/>
            </a:prstGeom>
          </p:spPr>
          <p:style>
            <a:lnRef idx="1">
              <a:schemeClr val="accent1"/>
            </a:lnRef>
            <a:fillRef idx="0">
              <a:schemeClr val="accent1"/>
            </a:fillRef>
            <a:effectRef idx="0">
              <a:schemeClr val="accent1"/>
            </a:effectRef>
            <a:fontRef idx="minor">
              <a:schemeClr val="tx1"/>
            </a:fontRef>
          </p:style>
        </p:cxnSp>
        <p:sp>
          <p:nvSpPr>
            <p:cNvPr id="35" name="二等辺三角形 34"/>
            <p:cNvSpPr/>
            <p:nvPr/>
          </p:nvSpPr>
          <p:spPr>
            <a:xfrm rot="10800000">
              <a:off x="2178019" y="5795208"/>
              <a:ext cx="167059" cy="144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36" name="直線コネクタ 35"/>
          <p:cNvCxnSpPr/>
          <p:nvPr/>
        </p:nvCxnSpPr>
        <p:spPr>
          <a:xfrm rot="16200000" flipH="1">
            <a:off x="3753624" y="3444409"/>
            <a:ext cx="1696581" cy="793"/>
          </a:xfrm>
          <a:prstGeom prst="line">
            <a:avLst/>
          </a:prstGeom>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10800000">
            <a:off x="4518967" y="4171850"/>
            <a:ext cx="166688"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8" name="直線コネクタ 35"/>
          <p:cNvCxnSpPr/>
          <p:nvPr/>
        </p:nvCxnSpPr>
        <p:spPr>
          <a:xfrm>
            <a:off x="6382692" y="4005162"/>
            <a:ext cx="1588" cy="739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5"/>
          <p:cNvCxnSpPr/>
          <p:nvPr/>
        </p:nvCxnSpPr>
        <p:spPr>
          <a:xfrm flipH="1">
            <a:off x="6381105" y="2574825"/>
            <a:ext cx="3175"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5"/>
          <p:cNvCxnSpPr/>
          <p:nvPr/>
        </p:nvCxnSpPr>
        <p:spPr>
          <a:xfrm rot="5400000">
            <a:off x="5844691" y="4023257"/>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円/楕円 38"/>
          <p:cNvSpPr/>
          <p:nvPr/>
        </p:nvSpPr>
        <p:spPr>
          <a:xfrm>
            <a:off x="6347767" y="3954362"/>
            <a:ext cx="71438" cy="7143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38"/>
          <p:cNvSpPr/>
          <p:nvPr/>
        </p:nvSpPr>
        <p:spPr>
          <a:xfrm>
            <a:off x="6344592" y="3446362"/>
            <a:ext cx="71438" cy="7143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3" name="直線コネクタ 35"/>
          <p:cNvCxnSpPr/>
          <p:nvPr/>
        </p:nvCxnSpPr>
        <p:spPr>
          <a:xfrm>
            <a:off x="7097067" y="3997225"/>
            <a:ext cx="3175" cy="74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35"/>
          <p:cNvCxnSpPr/>
          <p:nvPr/>
        </p:nvCxnSpPr>
        <p:spPr>
          <a:xfrm flipH="1">
            <a:off x="7095480" y="2568475"/>
            <a:ext cx="4762"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35"/>
          <p:cNvCxnSpPr>
            <a:stCxn id="47" idx="0"/>
          </p:cNvCxnSpPr>
          <p:nvPr/>
        </p:nvCxnSpPr>
        <p:spPr>
          <a:xfrm>
            <a:off x="7095480" y="3438425"/>
            <a:ext cx="0" cy="539750"/>
          </a:xfrm>
          <a:prstGeom prst="line">
            <a:avLst/>
          </a:prstGeom>
        </p:spPr>
        <p:style>
          <a:lnRef idx="1">
            <a:schemeClr val="accent1"/>
          </a:lnRef>
          <a:fillRef idx="0">
            <a:schemeClr val="accent1"/>
          </a:fillRef>
          <a:effectRef idx="0">
            <a:schemeClr val="accent1"/>
          </a:effectRef>
          <a:fontRef idx="minor">
            <a:schemeClr val="tx1"/>
          </a:fontRef>
        </p:style>
      </p:cxnSp>
      <p:sp>
        <p:nvSpPr>
          <p:cNvPr id="46" name="円/楕円 38"/>
          <p:cNvSpPr/>
          <p:nvPr/>
        </p:nvSpPr>
        <p:spPr>
          <a:xfrm>
            <a:off x="7062142" y="3946425"/>
            <a:ext cx="71438" cy="7143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38"/>
          <p:cNvSpPr/>
          <p:nvPr/>
        </p:nvSpPr>
        <p:spPr>
          <a:xfrm>
            <a:off x="7058967" y="3438425"/>
            <a:ext cx="71438" cy="7143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8" name="直線コネクタ 35"/>
          <p:cNvCxnSpPr/>
          <p:nvPr/>
        </p:nvCxnSpPr>
        <p:spPr>
          <a:xfrm>
            <a:off x="8536930" y="3997225"/>
            <a:ext cx="1587" cy="74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35"/>
          <p:cNvCxnSpPr/>
          <p:nvPr/>
        </p:nvCxnSpPr>
        <p:spPr>
          <a:xfrm flipH="1">
            <a:off x="8535342" y="2568475"/>
            <a:ext cx="3175" cy="895350"/>
          </a:xfrm>
          <a:prstGeom prst="line">
            <a:avLst/>
          </a:prstGeom>
        </p:spPr>
        <p:style>
          <a:lnRef idx="1">
            <a:schemeClr val="accent1"/>
          </a:lnRef>
          <a:fillRef idx="0">
            <a:schemeClr val="accent1"/>
          </a:fillRef>
          <a:effectRef idx="0">
            <a:schemeClr val="accent1"/>
          </a:effectRef>
          <a:fontRef idx="minor">
            <a:schemeClr val="tx1"/>
          </a:fontRef>
        </p:style>
      </p:cxnSp>
      <p:sp>
        <p:nvSpPr>
          <p:cNvPr id="51" name="円/楕円 38"/>
          <p:cNvSpPr/>
          <p:nvPr/>
        </p:nvSpPr>
        <p:spPr>
          <a:xfrm>
            <a:off x="8502005" y="3946425"/>
            <a:ext cx="71437" cy="7143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38"/>
          <p:cNvSpPr/>
          <p:nvPr/>
        </p:nvSpPr>
        <p:spPr>
          <a:xfrm>
            <a:off x="8498830" y="3438425"/>
            <a:ext cx="71437" cy="7143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39"/>
          <p:cNvSpPr/>
          <p:nvPr/>
        </p:nvSpPr>
        <p:spPr>
          <a:xfrm>
            <a:off x="7378055" y="3687662"/>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40"/>
          <p:cNvSpPr/>
          <p:nvPr/>
        </p:nvSpPr>
        <p:spPr>
          <a:xfrm>
            <a:off x="7592367" y="368766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41"/>
          <p:cNvSpPr/>
          <p:nvPr/>
        </p:nvSpPr>
        <p:spPr>
          <a:xfrm>
            <a:off x="7806680" y="3687662"/>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42"/>
          <p:cNvSpPr/>
          <p:nvPr/>
        </p:nvSpPr>
        <p:spPr>
          <a:xfrm>
            <a:off x="8020992" y="368766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43"/>
          <p:cNvSpPr/>
          <p:nvPr/>
        </p:nvSpPr>
        <p:spPr>
          <a:xfrm>
            <a:off x="8235305" y="3687662"/>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58"/>
          <p:cNvSpPr txBox="1"/>
          <p:nvPr/>
        </p:nvSpPr>
        <p:spPr>
          <a:xfrm>
            <a:off x="7668344" y="5229200"/>
            <a:ext cx="1440159" cy="307777"/>
          </a:xfrm>
          <a:prstGeom prst="rect">
            <a:avLst/>
          </a:prstGeom>
          <a:solidFill>
            <a:schemeClr val="bg1"/>
          </a:solidFill>
          <a:ln w="25400">
            <a:solidFill>
              <a:schemeClr val="accent1">
                <a:shade val="50000"/>
              </a:schemeClr>
            </a:solidFill>
          </a:ln>
        </p:spPr>
        <p:txBody>
          <a:bodyPr wrap="square" lIns="0" rIns="0">
            <a:spAutoFit/>
          </a:bodyPr>
          <a:lstStyle/>
          <a:p>
            <a:pPr algn="ctr">
              <a:defRPr/>
            </a:pPr>
            <a:r>
              <a:rPr lang="ja-JP" altLang="en-US" sz="1400" dirty="0" smtClean="0"/>
              <a:t>最大</a:t>
            </a:r>
            <a:r>
              <a:rPr lang="ja-JP" altLang="en-US" sz="1400" dirty="0"/>
              <a:t>の</a:t>
            </a:r>
            <a:r>
              <a:rPr lang="ja-JP" altLang="en-US" sz="1400" dirty="0" smtClean="0"/>
              <a:t>電荷を想定</a:t>
            </a:r>
            <a:endParaRPr lang="en-US" altLang="ja-JP" sz="1400" dirty="0" smtClean="0"/>
          </a:p>
        </p:txBody>
      </p:sp>
      <p:sp>
        <p:nvSpPr>
          <p:cNvPr id="65" name="下矢印 64"/>
          <p:cNvSpPr/>
          <p:nvPr/>
        </p:nvSpPr>
        <p:spPr>
          <a:xfrm rot="10800000">
            <a:off x="8616999" y="2907133"/>
            <a:ext cx="285750" cy="42862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2334" name="テキスト ボックス 65"/>
          <p:cNvSpPr txBox="1">
            <a:spLocks noChangeArrowheads="1"/>
          </p:cNvSpPr>
          <p:nvPr/>
        </p:nvSpPr>
        <p:spPr bwMode="auto">
          <a:xfrm>
            <a:off x="7248847" y="2979141"/>
            <a:ext cx="1571625" cy="338137"/>
          </a:xfrm>
          <a:prstGeom prst="rect">
            <a:avLst/>
          </a:prstGeom>
          <a:noFill/>
          <a:ln w="9525">
            <a:noFill/>
            <a:miter lim="800000"/>
            <a:headEnd/>
            <a:tailEnd/>
          </a:ln>
        </p:spPr>
        <p:txBody>
          <a:bodyPr>
            <a:spAutoFit/>
          </a:bodyPr>
          <a:lstStyle/>
          <a:p>
            <a:r>
              <a:rPr lang="ja-JP" altLang="en-US" sz="1600" dirty="0"/>
              <a:t>電荷</a:t>
            </a:r>
            <a:r>
              <a:rPr lang="ja-JP" altLang="en-US" sz="1600" dirty="0" smtClean="0"/>
              <a:t>が逃げる</a:t>
            </a:r>
            <a:endParaRPr lang="ja-JP" altLang="en-US" sz="1600" dirty="0"/>
          </a:p>
        </p:txBody>
      </p:sp>
      <p:sp>
        <p:nvSpPr>
          <p:cNvPr id="72" name="正方形/長方形 71"/>
          <p:cNvSpPr/>
          <p:nvPr/>
        </p:nvSpPr>
        <p:spPr>
          <a:xfrm>
            <a:off x="6087618" y="4024757"/>
            <a:ext cx="288032" cy="77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8246299" y="4024131"/>
            <a:ext cx="288032" cy="77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8"/>
          <p:cNvSpPr txBox="1">
            <a:spLocks noChangeArrowheads="1"/>
          </p:cNvSpPr>
          <p:nvPr/>
        </p:nvSpPr>
        <p:spPr bwMode="auto">
          <a:xfrm>
            <a:off x="107504" y="1916832"/>
            <a:ext cx="4536504" cy="400110"/>
          </a:xfrm>
          <a:prstGeom prst="rect">
            <a:avLst/>
          </a:prstGeom>
          <a:noFill/>
          <a:ln w="9525">
            <a:noFill/>
            <a:miter lim="800000"/>
            <a:headEnd/>
            <a:tailEnd/>
          </a:ln>
        </p:spPr>
        <p:txBody>
          <a:bodyPr wrap="square">
            <a:spAutoFit/>
          </a:bodyPr>
          <a:lstStyle/>
          <a:p>
            <a:r>
              <a:rPr lang="ja-JP" altLang="en-US" sz="2000" b="1" dirty="0" smtClean="0"/>
              <a:t>スイッチがＯＮになっている数が一定</a:t>
            </a:r>
            <a:endParaRPr lang="en-US" altLang="ja-JP" sz="2000" b="1" dirty="0"/>
          </a:p>
        </p:txBody>
      </p:sp>
      <p:sp>
        <p:nvSpPr>
          <p:cNvPr id="69" name="テキスト ボックス 8"/>
          <p:cNvSpPr txBox="1">
            <a:spLocks noChangeArrowheads="1"/>
          </p:cNvSpPr>
          <p:nvPr/>
        </p:nvSpPr>
        <p:spPr bwMode="auto">
          <a:xfrm>
            <a:off x="107504" y="2780928"/>
            <a:ext cx="4536504" cy="400110"/>
          </a:xfrm>
          <a:prstGeom prst="rect">
            <a:avLst/>
          </a:prstGeom>
          <a:noFill/>
          <a:ln w="9525">
            <a:noFill/>
            <a:miter lim="800000"/>
            <a:headEnd/>
            <a:tailEnd/>
          </a:ln>
        </p:spPr>
        <p:txBody>
          <a:bodyPr wrap="square">
            <a:spAutoFit/>
          </a:bodyPr>
          <a:lstStyle/>
          <a:p>
            <a:r>
              <a:rPr lang="ja-JP" altLang="en-US" sz="2000" b="1" dirty="0" smtClean="0"/>
              <a:t>読出しをしないものは電荷が残る</a:t>
            </a:r>
            <a:endParaRPr lang="en-US" altLang="ja-JP" sz="2000" b="1" dirty="0"/>
          </a:p>
        </p:txBody>
      </p:sp>
      <p:sp>
        <p:nvSpPr>
          <p:cNvPr id="70" name="テキスト ボックス 8"/>
          <p:cNvSpPr txBox="1">
            <a:spLocks noChangeArrowheads="1"/>
          </p:cNvSpPr>
          <p:nvPr/>
        </p:nvSpPr>
        <p:spPr bwMode="auto">
          <a:xfrm>
            <a:off x="107504" y="2348880"/>
            <a:ext cx="4536504" cy="400110"/>
          </a:xfrm>
          <a:prstGeom prst="rect">
            <a:avLst/>
          </a:prstGeom>
          <a:noFill/>
          <a:ln w="9525">
            <a:noFill/>
            <a:miter lim="800000"/>
            <a:headEnd/>
            <a:tailEnd/>
          </a:ln>
        </p:spPr>
        <p:txBody>
          <a:bodyPr wrap="square">
            <a:spAutoFit/>
          </a:bodyPr>
          <a:lstStyle/>
          <a:p>
            <a:r>
              <a:rPr lang="ja-JP" altLang="en-US" sz="2000" b="1" dirty="0" smtClean="0"/>
              <a:t>トリガーがかかったものだけ読出し</a:t>
            </a:r>
            <a:endParaRPr lang="en-US" altLang="ja-JP" sz="2000" b="1" dirty="0"/>
          </a:p>
        </p:txBody>
      </p:sp>
      <p:pic>
        <p:nvPicPr>
          <p:cNvPr id="113" name="図 1"/>
          <p:cNvPicPr>
            <a:picLocks noChangeAspect="1" noChangeArrowheads="1"/>
          </p:cNvPicPr>
          <p:nvPr/>
        </p:nvPicPr>
        <p:blipFill>
          <a:blip r:embed="rId3" cstate="print"/>
          <a:srcRect/>
          <a:stretch>
            <a:fillRect/>
          </a:stretch>
        </p:blipFill>
        <p:spPr bwMode="auto">
          <a:xfrm>
            <a:off x="467544" y="3420026"/>
            <a:ext cx="3208116" cy="2961302"/>
          </a:xfrm>
          <a:prstGeom prst="rect">
            <a:avLst/>
          </a:prstGeom>
          <a:noFill/>
          <a:ln w="28575">
            <a:solidFill>
              <a:srgbClr val="EEECE1"/>
            </a:solidFill>
            <a:miter lim="800000"/>
            <a:headEnd/>
            <a:tailEnd/>
          </a:ln>
          <a:effectLst/>
        </p:spPr>
      </p:pic>
      <p:sp>
        <p:nvSpPr>
          <p:cNvPr id="115" name="正方形/長方形 114"/>
          <p:cNvSpPr/>
          <p:nvPr/>
        </p:nvSpPr>
        <p:spPr>
          <a:xfrm>
            <a:off x="404481" y="3339075"/>
            <a:ext cx="3303424" cy="116107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テキスト ボックス 65"/>
          <p:cNvSpPr txBox="1">
            <a:spLocks noChangeArrowheads="1"/>
          </p:cNvSpPr>
          <p:nvPr/>
        </p:nvSpPr>
        <p:spPr bwMode="auto">
          <a:xfrm>
            <a:off x="4860032" y="4509120"/>
            <a:ext cx="1571625" cy="338137"/>
          </a:xfrm>
          <a:prstGeom prst="rect">
            <a:avLst/>
          </a:prstGeom>
          <a:noFill/>
          <a:ln w="9525">
            <a:noFill/>
            <a:miter lim="800000"/>
            <a:headEnd/>
            <a:tailEnd/>
          </a:ln>
        </p:spPr>
        <p:txBody>
          <a:bodyPr>
            <a:spAutoFit/>
          </a:bodyPr>
          <a:lstStyle/>
          <a:p>
            <a:r>
              <a:rPr lang="ja-JP" altLang="en-US" sz="1600" dirty="0" smtClean="0"/>
              <a:t>電圧が保存</a:t>
            </a:r>
            <a:endParaRPr lang="ja-JP" altLang="en-US" sz="1600" dirty="0"/>
          </a:p>
        </p:txBody>
      </p:sp>
      <p:sp>
        <p:nvSpPr>
          <p:cNvPr id="117" name="テキスト ボックス 65"/>
          <p:cNvSpPr txBox="1">
            <a:spLocks noChangeArrowheads="1"/>
          </p:cNvSpPr>
          <p:nvPr/>
        </p:nvSpPr>
        <p:spPr bwMode="auto">
          <a:xfrm>
            <a:off x="3707904" y="4869160"/>
            <a:ext cx="2592288" cy="584775"/>
          </a:xfrm>
          <a:prstGeom prst="rect">
            <a:avLst/>
          </a:prstGeom>
          <a:noFill/>
          <a:ln w="9525">
            <a:noFill/>
            <a:miter lim="800000"/>
            <a:headEnd/>
            <a:tailEnd/>
          </a:ln>
        </p:spPr>
        <p:txBody>
          <a:bodyPr wrap="square">
            <a:spAutoFit/>
          </a:bodyPr>
          <a:lstStyle/>
          <a:p>
            <a:r>
              <a:rPr lang="ja-JP" altLang="en-US" sz="1600" dirty="0" smtClean="0">
                <a:solidFill>
                  <a:srgbClr val="FF0000"/>
                </a:solidFill>
              </a:rPr>
              <a:t>電圧の変化が落ち着いたらスイッチＯＦＦ</a:t>
            </a:r>
            <a:endParaRPr lang="ja-JP"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20000">
                                      <p:cBhvr>
                                        <p:cTn id="6" dur="500" fill="hold"/>
                                        <p:tgtEl>
                                          <p:spTgt spid="7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334"/>
                                        </p:tgtEl>
                                        <p:attrNameLst>
                                          <p:attrName>style.visibility</p:attrName>
                                        </p:attrNameLst>
                                      </p:cBhvr>
                                      <p:to>
                                        <p:strVal val="visible"/>
                                      </p:to>
                                    </p:set>
                                    <p:animEffect transition="in" filter="fade">
                                      <p:cBhvr>
                                        <p:cTn id="14" dur="2000"/>
                                        <p:tgtEl>
                                          <p:spTgt spid="1233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720000">
                                      <p:cBhvr>
                                        <p:cTn id="18" dur="500" fill="hold"/>
                                        <p:tgtEl>
                                          <p:spTgt spid="4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down)">
                                      <p:cBhvr>
                                        <p:cTn id="23" dur="500"/>
                                        <p:tgtEl>
                                          <p:spTgt spid="1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down)">
                                      <p:cBhvr>
                                        <p:cTn id="28" dur="50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5" grpId="0" animBg="1"/>
      <p:bldP spid="12334" grpId="0"/>
      <p:bldP spid="116"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Documents and Settings\Administrator\デスクトップ\ONの影響、定性的変化\Nsnapshot.png"/>
          <p:cNvPicPr>
            <a:picLocks noChangeAspect="1" noChangeArrowheads="1"/>
          </p:cNvPicPr>
          <p:nvPr/>
        </p:nvPicPr>
        <p:blipFill>
          <a:blip r:embed="rId3" cstate="print"/>
          <a:srcRect/>
          <a:stretch>
            <a:fillRect/>
          </a:stretch>
        </p:blipFill>
        <p:spPr bwMode="auto">
          <a:xfrm>
            <a:off x="0" y="966788"/>
            <a:ext cx="9144000" cy="5891212"/>
          </a:xfrm>
          <a:prstGeom prst="rect">
            <a:avLst/>
          </a:prstGeom>
          <a:noFill/>
          <a:ln w="9525">
            <a:noFill/>
            <a:miter lim="800000"/>
            <a:headEnd/>
            <a:tailEnd/>
          </a:ln>
        </p:spPr>
      </p:pic>
      <p:sp>
        <p:nvSpPr>
          <p:cNvPr id="13315" name="タイトル 1"/>
          <p:cNvSpPr>
            <a:spLocks noGrp="1"/>
          </p:cNvSpPr>
          <p:nvPr>
            <p:ph type="title"/>
          </p:nvPr>
        </p:nvSpPr>
        <p:spPr>
          <a:xfrm>
            <a:off x="457200" y="214313"/>
            <a:ext cx="8229600" cy="1143000"/>
          </a:xfrm>
        </p:spPr>
        <p:txBody>
          <a:bodyPr/>
          <a:lstStyle/>
          <a:p>
            <a:r>
              <a:rPr lang="en-US" altLang="ja-JP" smtClean="0"/>
              <a:t>N</a:t>
            </a:r>
            <a:r>
              <a:rPr lang="ja-JP" altLang="en-US" smtClean="0"/>
              <a:t>を変化させた時の過渡現象</a:t>
            </a:r>
          </a:p>
        </p:txBody>
      </p:sp>
      <p:sp>
        <p:nvSpPr>
          <p:cNvPr id="4" name="スライド番号プレースホルダー 3"/>
          <p:cNvSpPr>
            <a:spLocks noGrp="1"/>
          </p:cNvSpPr>
          <p:nvPr>
            <p:ph type="sldNum" sz="quarter" idx="12"/>
          </p:nvPr>
        </p:nvSpPr>
        <p:spPr/>
        <p:txBody>
          <a:bodyPr/>
          <a:lstStyle/>
          <a:p>
            <a:pPr>
              <a:defRPr/>
            </a:pPr>
            <a:fld id="{08BF1E84-6D55-460B-B3D9-6EFEC59B55A5}" type="slidenum">
              <a:rPr lang="ja-JP" altLang="en-US" smtClean="0">
                <a:solidFill>
                  <a:prstClr val="black">
                    <a:tint val="75000"/>
                  </a:prstClr>
                </a:solidFill>
              </a:rPr>
              <a:pPr>
                <a:defRPr/>
              </a:pPr>
              <a:t>13</a:t>
            </a:fld>
            <a:endParaRPr lang="ja-JP" altLang="en-US">
              <a:solidFill>
                <a:prstClr val="black">
                  <a:tint val="75000"/>
                </a:prstClr>
              </a:solidFill>
            </a:endParaRPr>
          </a:p>
        </p:txBody>
      </p:sp>
      <p:sp>
        <p:nvSpPr>
          <p:cNvPr id="13317" name="テキスト ボックス 5"/>
          <p:cNvSpPr txBox="1">
            <a:spLocks noChangeArrowheads="1"/>
          </p:cNvSpPr>
          <p:nvPr/>
        </p:nvSpPr>
        <p:spPr bwMode="auto">
          <a:xfrm>
            <a:off x="4283968" y="2780928"/>
            <a:ext cx="2951162" cy="369888"/>
          </a:xfrm>
          <a:prstGeom prst="rect">
            <a:avLst/>
          </a:prstGeom>
          <a:noFill/>
          <a:ln w="9525">
            <a:noFill/>
            <a:miter lim="800000"/>
            <a:headEnd/>
            <a:tailEnd/>
          </a:ln>
        </p:spPr>
        <p:txBody>
          <a:bodyPr>
            <a:spAutoFit/>
          </a:bodyPr>
          <a:lstStyle/>
          <a:p>
            <a:r>
              <a:rPr lang="en-US" altLang="ja-JP" dirty="0"/>
              <a:t>N</a:t>
            </a:r>
            <a:r>
              <a:rPr lang="ja-JP" altLang="en-US" dirty="0"/>
              <a:t>が大きいほど横に伸びる</a:t>
            </a:r>
            <a:endParaRPr lang="en-US" altLang="ja-JP" dirty="0"/>
          </a:p>
        </p:txBody>
      </p:sp>
      <p:cxnSp>
        <p:nvCxnSpPr>
          <p:cNvPr id="7" name="直線コネクタ 6"/>
          <p:cNvCxnSpPr/>
          <p:nvPr/>
        </p:nvCxnSpPr>
        <p:spPr>
          <a:xfrm>
            <a:off x="684213" y="5516563"/>
            <a:ext cx="79200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19" name="テキスト ボックス 10"/>
          <p:cNvSpPr txBox="1">
            <a:spLocks noChangeArrowheads="1"/>
          </p:cNvSpPr>
          <p:nvPr/>
        </p:nvSpPr>
        <p:spPr bwMode="auto">
          <a:xfrm>
            <a:off x="481013" y="1366838"/>
            <a:ext cx="706611" cy="338137"/>
          </a:xfrm>
          <a:prstGeom prst="rect">
            <a:avLst/>
          </a:prstGeom>
          <a:solidFill>
            <a:schemeClr val="bg1"/>
          </a:solidFill>
          <a:ln w="9525">
            <a:noFill/>
            <a:miter lim="800000"/>
            <a:headEnd/>
            <a:tailEnd/>
          </a:ln>
        </p:spPr>
        <p:txBody>
          <a:bodyPr wrap="square">
            <a:spAutoFit/>
          </a:bodyPr>
          <a:lstStyle/>
          <a:p>
            <a:r>
              <a:rPr lang="en-US" altLang="ja-JP" sz="1600" dirty="0"/>
              <a:t>N=40</a:t>
            </a:r>
            <a:endParaRPr lang="ja-JP" altLang="en-US" sz="1600" dirty="0"/>
          </a:p>
        </p:txBody>
      </p:sp>
      <p:sp>
        <p:nvSpPr>
          <p:cNvPr id="13320" name="テキスト ボックス 7"/>
          <p:cNvSpPr txBox="1">
            <a:spLocks noChangeArrowheads="1"/>
          </p:cNvSpPr>
          <p:nvPr/>
        </p:nvSpPr>
        <p:spPr bwMode="auto">
          <a:xfrm>
            <a:off x="1571625" y="1357313"/>
            <a:ext cx="785813" cy="338137"/>
          </a:xfrm>
          <a:prstGeom prst="rect">
            <a:avLst/>
          </a:prstGeom>
          <a:solidFill>
            <a:schemeClr val="bg1"/>
          </a:solidFill>
          <a:ln w="9525">
            <a:noFill/>
            <a:miter lim="800000"/>
            <a:headEnd/>
            <a:tailEnd/>
          </a:ln>
        </p:spPr>
        <p:txBody>
          <a:bodyPr>
            <a:spAutoFit/>
          </a:bodyPr>
          <a:lstStyle/>
          <a:p>
            <a:r>
              <a:rPr lang="en-US" altLang="ja-JP" sz="1600"/>
              <a:t>N=10</a:t>
            </a:r>
            <a:endParaRPr lang="ja-JP" altLang="en-US" sz="1600"/>
          </a:p>
        </p:txBody>
      </p:sp>
      <p:sp>
        <p:nvSpPr>
          <p:cNvPr id="13321" name="テキスト ボックス 8"/>
          <p:cNvSpPr txBox="1">
            <a:spLocks noChangeArrowheads="1"/>
          </p:cNvSpPr>
          <p:nvPr/>
        </p:nvSpPr>
        <p:spPr bwMode="auto">
          <a:xfrm>
            <a:off x="2643188" y="1357313"/>
            <a:ext cx="642937" cy="338137"/>
          </a:xfrm>
          <a:prstGeom prst="rect">
            <a:avLst/>
          </a:prstGeom>
          <a:solidFill>
            <a:schemeClr val="bg1"/>
          </a:solidFill>
          <a:ln w="9525">
            <a:noFill/>
            <a:miter lim="800000"/>
            <a:headEnd/>
            <a:tailEnd/>
          </a:ln>
        </p:spPr>
        <p:txBody>
          <a:bodyPr>
            <a:spAutoFit/>
          </a:bodyPr>
          <a:lstStyle/>
          <a:p>
            <a:r>
              <a:rPr lang="en-US" altLang="ja-JP" sz="1600"/>
              <a:t>N=5</a:t>
            </a:r>
            <a:endParaRPr lang="ja-JP" altLang="en-US" sz="1600"/>
          </a:p>
        </p:txBody>
      </p:sp>
      <p:sp>
        <p:nvSpPr>
          <p:cNvPr id="13322" name="テキスト ボックス 9"/>
          <p:cNvSpPr txBox="1">
            <a:spLocks noChangeArrowheads="1"/>
          </p:cNvSpPr>
          <p:nvPr/>
        </p:nvSpPr>
        <p:spPr bwMode="auto">
          <a:xfrm>
            <a:off x="3714750" y="1357313"/>
            <a:ext cx="785813" cy="338137"/>
          </a:xfrm>
          <a:prstGeom prst="rect">
            <a:avLst/>
          </a:prstGeom>
          <a:solidFill>
            <a:schemeClr val="bg1"/>
          </a:solidFill>
          <a:ln w="9525">
            <a:noFill/>
            <a:miter lim="800000"/>
            <a:headEnd/>
            <a:tailEnd/>
          </a:ln>
        </p:spPr>
        <p:txBody>
          <a:bodyPr>
            <a:spAutoFit/>
          </a:bodyPr>
          <a:lstStyle/>
          <a:p>
            <a:r>
              <a:rPr lang="en-US" altLang="ja-JP" sz="1600"/>
              <a:t>N=2</a:t>
            </a:r>
            <a:endParaRPr lang="ja-JP" altLang="en-US" sz="1600"/>
          </a:p>
        </p:txBody>
      </p:sp>
      <p:sp>
        <p:nvSpPr>
          <p:cNvPr id="13323" name="テキスト ボックス 11"/>
          <p:cNvSpPr txBox="1">
            <a:spLocks noChangeArrowheads="1"/>
          </p:cNvSpPr>
          <p:nvPr/>
        </p:nvSpPr>
        <p:spPr bwMode="auto">
          <a:xfrm>
            <a:off x="5148263" y="1428750"/>
            <a:ext cx="3567112" cy="338138"/>
          </a:xfrm>
          <a:prstGeom prst="rect">
            <a:avLst/>
          </a:prstGeom>
          <a:solidFill>
            <a:schemeClr val="bg1"/>
          </a:solidFill>
          <a:ln w="9525">
            <a:noFill/>
            <a:miter lim="800000"/>
            <a:headEnd/>
            <a:tailEnd/>
          </a:ln>
        </p:spPr>
        <p:txBody>
          <a:bodyPr>
            <a:spAutoFit/>
          </a:bodyPr>
          <a:lstStyle/>
          <a:p>
            <a:r>
              <a:rPr lang="en-US" altLang="ja-JP" sz="1600"/>
              <a:t>W=2.5u Rin=100Ω,C=60fF</a:t>
            </a:r>
            <a:endParaRPr lang="ja-JP" alt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en-US" altLang="ja-JP" smtClean="0"/>
              <a:t>When? Where? </a:t>
            </a:r>
            <a:endParaRPr lang="ja-JP" altLang="en-US" smtClean="0"/>
          </a:p>
        </p:txBody>
      </p:sp>
      <p:sp>
        <p:nvSpPr>
          <p:cNvPr id="14339" name="コンテンツ プレースホルダ 2"/>
          <p:cNvSpPr>
            <a:spLocks noGrp="1"/>
          </p:cNvSpPr>
          <p:nvPr>
            <p:ph idx="1"/>
          </p:nvPr>
        </p:nvSpPr>
        <p:spPr>
          <a:xfrm>
            <a:off x="457200" y="1600200"/>
            <a:ext cx="8229600" cy="4493095"/>
          </a:xfrm>
        </p:spPr>
        <p:txBody>
          <a:bodyPr/>
          <a:lstStyle/>
          <a:p>
            <a:pPr eaLnBrk="1" hangingPunct="1">
              <a:buFont typeface="Arial" charset="0"/>
              <a:buNone/>
            </a:pPr>
            <a:r>
              <a:rPr lang="ja-JP" altLang="en-US" sz="2400" dirty="0" smtClean="0"/>
              <a:t>場所</a:t>
            </a:r>
            <a:endParaRPr lang="en-US" altLang="ja-JP" sz="2400" dirty="0" smtClean="0"/>
          </a:p>
          <a:p>
            <a:pPr eaLnBrk="1" hangingPunct="1">
              <a:buFont typeface="Arial" charset="0"/>
              <a:buNone/>
            </a:pPr>
            <a:r>
              <a:rPr lang="ja-JP" altLang="en-US" sz="2400" dirty="0" smtClean="0"/>
              <a:t>　ＫＥＫ先端計測開発棟</a:t>
            </a:r>
            <a:endParaRPr lang="en-US" altLang="ja-JP" sz="2400" dirty="0" smtClean="0"/>
          </a:p>
          <a:p>
            <a:pPr eaLnBrk="1" hangingPunct="1">
              <a:buFont typeface="Arial" charset="0"/>
              <a:buNone/>
            </a:pPr>
            <a:r>
              <a:rPr lang="ja-JP" altLang="en-US" sz="2400" dirty="0" smtClean="0"/>
              <a:t>時間</a:t>
            </a:r>
            <a:endParaRPr lang="en-US" altLang="ja-JP" sz="2400" dirty="0" smtClean="0"/>
          </a:p>
          <a:p>
            <a:pPr eaLnBrk="1" hangingPunct="1">
              <a:buFont typeface="Arial" charset="0"/>
              <a:buNone/>
            </a:pPr>
            <a:r>
              <a:rPr lang="ja-JP" altLang="en-US" sz="2400" dirty="0" smtClean="0"/>
              <a:t>　・</a:t>
            </a:r>
            <a:r>
              <a:rPr lang="en-US" altLang="ja-JP" sz="2400" dirty="0" smtClean="0"/>
              <a:t>2009/11</a:t>
            </a:r>
            <a:r>
              <a:rPr lang="ja-JP" altLang="en-US" sz="2400" dirty="0" smtClean="0"/>
              <a:t>月末から開始</a:t>
            </a:r>
            <a:endParaRPr lang="en-US" altLang="ja-JP" sz="2400" dirty="0" smtClean="0"/>
          </a:p>
          <a:p>
            <a:pPr eaLnBrk="1" hangingPunct="1">
              <a:buFont typeface="Arial" charset="0"/>
              <a:buNone/>
            </a:pPr>
            <a:r>
              <a:rPr lang="ja-JP" altLang="en-US" sz="2400" dirty="0" smtClean="0"/>
              <a:t>　　</a:t>
            </a:r>
            <a:r>
              <a:rPr lang="en-US" altLang="ja-JP" sz="2400" dirty="0" smtClean="0"/>
              <a:t>-</a:t>
            </a:r>
            <a:r>
              <a:rPr lang="en-US" altLang="ja-JP" sz="2400" dirty="0" smtClean="0"/>
              <a:t>CAD&amp;</a:t>
            </a:r>
            <a:r>
              <a:rPr lang="ja-JP" altLang="en-US" sz="2400" dirty="0" smtClean="0"/>
              <a:t>シミュレーターの環境設定</a:t>
            </a:r>
            <a:endParaRPr lang="en-US" altLang="ja-JP" sz="2400" dirty="0" smtClean="0"/>
          </a:p>
          <a:p>
            <a:pPr eaLnBrk="1" hangingPunct="1">
              <a:buFont typeface="Arial" charset="0"/>
              <a:buNone/>
            </a:pPr>
            <a:r>
              <a:rPr lang="ja-JP" altLang="en-US" sz="2400" dirty="0" smtClean="0"/>
              <a:t>　　</a:t>
            </a:r>
            <a:r>
              <a:rPr lang="en-US" altLang="ja-JP" sz="2400" dirty="0" smtClean="0"/>
              <a:t>-</a:t>
            </a:r>
            <a:r>
              <a:rPr lang="ja-JP" altLang="en-US" sz="2400" dirty="0" smtClean="0"/>
              <a:t>入力帯域、</a:t>
            </a:r>
            <a:r>
              <a:rPr lang="en-US" altLang="ja-JP" sz="2400" dirty="0" smtClean="0"/>
              <a:t>offset</a:t>
            </a:r>
            <a:r>
              <a:rPr lang="ja-JP" altLang="en-US" sz="2400" dirty="0" err="1" smtClean="0"/>
              <a:t>、</a:t>
            </a:r>
            <a:r>
              <a:rPr lang="ja-JP" altLang="en-US" sz="2400" dirty="0" smtClean="0"/>
              <a:t>精度の評価</a:t>
            </a:r>
            <a:endParaRPr lang="en-US" altLang="ja-JP" sz="2400" dirty="0" smtClean="0"/>
          </a:p>
          <a:p>
            <a:pPr eaLnBrk="1" hangingPunct="1">
              <a:buFont typeface="Arial" charset="0"/>
              <a:buNone/>
            </a:pPr>
            <a:r>
              <a:rPr lang="ja-JP" altLang="en-US" sz="2400" dirty="0" smtClean="0"/>
              <a:t>　　</a:t>
            </a:r>
            <a:r>
              <a:rPr lang="en-US" altLang="ja-JP" sz="2400" dirty="0" smtClean="0"/>
              <a:t>-</a:t>
            </a:r>
            <a:r>
              <a:rPr lang="ja-JP" altLang="en-US" sz="2400" dirty="0" smtClean="0"/>
              <a:t>全体のシミュレーション</a:t>
            </a:r>
            <a:endParaRPr lang="en-US" altLang="ja-JP" sz="2400" dirty="0" smtClean="0"/>
          </a:p>
          <a:p>
            <a:pPr eaLnBrk="1" hangingPunct="1">
              <a:buFont typeface="Arial" charset="0"/>
              <a:buNone/>
            </a:pPr>
            <a:r>
              <a:rPr lang="ja-JP" altLang="en-US" sz="2400" dirty="0" smtClean="0"/>
              <a:t>　・</a:t>
            </a:r>
            <a:r>
              <a:rPr lang="en-US" altLang="ja-JP" sz="2400" dirty="0" smtClean="0"/>
              <a:t>2010/7</a:t>
            </a:r>
            <a:r>
              <a:rPr lang="ja-JP" altLang="en-US" sz="2400" dirty="0" smtClean="0"/>
              <a:t>月</a:t>
            </a:r>
            <a:r>
              <a:rPr lang="en-US" altLang="ja-JP" sz="2400" dirty="0" smtClean="0"/>
              <a:t>submit</a:t>
            </a:r>
          </a:p>
          <a:p>
            <a:pPr eaLnBrk="1" hangingPunct="1">
              <a:buFont typeface="Arial" charset="0"/>
              <a:buNone/>
            </a:pPr>
            <a:r>
              <a:rPr lang="ja-JP" altLang="en-US" sz="2400" dirty="0" smtClean="0"/>
              <a:t>　・</a:t>
            </a:r>
            <a:r>
              <a:rPr lang="en-US" altLang="ja-JP" sz="2400" dirty="0" smtClean="0"/>
              <a:t>2010/9</a:t>
            </a:r>
            <a:r>
              <a:rPr lang="ja-JP" altLang="en-US" sz="2400" dirty="0" smtClean="0"/>
              <a:t>月実測テスト</a:t>
            </a:r>
            <a:endParaRPr lang="en-US" altLang="ja-JP"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dirty="0" smtClean="0"/>
              <a:t>最後に</a:t>
            </a:r>
            <a:r>
              <a:rPr lang="ja-JP" altLang="en-US" dirty="0" smtClean="0"/>
              <a:t>学生</a:t>
            </a:r>
            <a:r>
              <a:rPr lang="ja-JP" altLang="en-US" dirty="0" smtClean="0"/>
              <a:t>の立場から見て</a:t>
            </a:r>
          </a:p>
        </p:txBody>
      </p:sp>
      <p:sp>
        <p:nvSpPr>
          <p:cNvPr id="15363" name="コンテンツ プレースホルダ 2"/>
          <p:cNvSpPr>
            <a:spLocks noGrp="1"/>
          </p:cNvSpPr>
          <p:nvPr>
            <p:ph idx="1"/>
          </p:nvPr>
        </p:nvSpPr>
        <p:spPr>
          <a:xfrm>
            <a:off x="250825" y="1600200"/>
            <a:ext cx="8713788" cy="4525963"/>
          </a:xfrm>
        </p:spPr>
        <p:txBody>
          <a:bodyPr/>
          <a:lstStyle/>
          <a:p>
            <a:pPr eaLnBrk="1" hangingPunct="1">
              <a:buFont typeface="Arial" charset="0"/>
              <a:buNone/>
            </a:pPr>
            <a:r>
              <a:rPr lang="ja-JP" altLang="en-US" dirty="0" smtClean="0"/>
              <a:t>・コンソーシアムに参加していなければ</a:t>
            </a:r>
            <a:r>
              <a:rPr lang="ja-JP" altLang="en-US" dirty="0" err="1" smtClean="0"/>
              <a:t>．．．</a:t>
            </a:r>
            <a:endParaRPr lang="en-US" altLang="ja-JP" dirty="0" smtClean="0"/>
          </a:p>
          <a:p>
            <a:pPr eaLnBrk="1" hangingPunct="1">
              <a:buFont typeface="Arial" charset="0"/>
              <a:buNone/>
            </a:pPr>
            <a:r>
              <a:rPr lang="ja-JP" altLang="en-US" dirty="0" smtClean="0"/>
              <a:t>　</a:t>
            </a:r>
            <a:r>
              <a:rPr lang="en-US" altLang="ja-JP" dirty="0" smtClean="0"/>
              <a:t>CAD</a:t>
            </a:r>
            <a:r>
              <a:rPr lang="ja-JP" altLang="en-US" dirty="0" smtClean="0"/>
              <a:t>＆シミュレーションの環境設定</a:t>
            </a:r>
            <a:r>
              <a:rPr lang="en-US" altLang="ja-JP" dirty="0" smtClean="0"/>
              <a:t>,</a:t>
            </a:r>
            <a:r>
              <a:rPr lang="ja-JP" altLang="en-US" dirty="0" smtClean="0"/>
              <a:t>回路の設計</a:t>
            </a:r>
            <a:endParaRPr lang="en-US" altLang="ja-JP" dirty="0" smtClean="0"/>
          </a:p>
          <a:p>
            <a:pPr eaLnBrk="1" hangingPunct="1">
              <a:buFont typeface="Arial" charset="0"/>
              <a:buNone/>
            </a:pPr>
            <a:r>
              <a:rPr lang="ja-JP" altLang="en-US" dirty="0" smtClean="0"/>
              <a:t>　これらを一人でやるには多大な労力</a:t>
            </a:r>
            <a:endParaRPr lang="en-US" altLang="ja-JP" dirty="0" smtClean="0"/>
          </a:p>
          <a:p>
            <a:pPr eaLnBrk="1" hangingPunct="1">
              <a:buFont typeface="Arial" charset="0"/>
              <a:buNone/>
            </a:pPr>
            <a:r>
              <a:rPr lang="ja-JP" altLang="en-US" dirty="0" smtClean="0"/>
              <a:t>　→</a:t>
            </a:r>
            <a:r>
              <a:rPr lang="ja-JP" altLang="en-US" dirty="0" smtClean="0">
                <a:solidFill>
                  <a:srgbClr val="FF0000"/>
                </a:solidFill>
              </a:rPr>
              <a:t>電子回路開発に労力をかけることができる</a:t>
            </a:r>
            <a:endParaRPr lang="en-US" altLang="ja-JP" dirty="0" smtClean="0">
              <a:solidFill>
                <a:srgbClr val="FF0000"/>
              </a:solidFill>
            </a:endParaRPr>
          </a:p>
          <a:p>
            <a:pPr eaLnBrk="1" hangingPunct="1">
              <a:buFont typeface="Arial" charset="0"/>
              <a:buNone/>
            </a:pPr>
            <a:r>
              <a:rPr lang="ja-JP" altLang="en-US" dirty="0" smtClean="0"/>
              <a:t>・</a:t>
            </a:r>
            <a:r>
              <a:rPr lang="en-US" altLang="ja-JP" dirty="0" smtClean="0"/>
              <a:t>CAD,</a:t>
            </a:r>
            <a:r>
              <a:rPr lang="ja-JP" altLang="en-US" dirty="0" smtClean="0"/>
              <a:t>シミュレータの環境設定</a:t>
            </a:r>
            <a:r>
              <a:rPr lang="en-US" altLang="ja-JP" dirty="0" smtClean="0"/>
              <a:t>,</a:t>
            </a:r>
            <a:r>
              <a:rPr lang="ja-JP" altLang="en-US" dirty="0" smtClean="0"/>
              <a:t>エラーの解決</a:t>
            </a:r>
            <a:endParaRPr lang="en-US" altLang="ja-JP" dirty="0" smtClean="0"/>
          </a:p>
          <a:p>
            <a:pPr eaLnBrk="1" hangingPunct="1">
              <a:buFont typeface="Arial" charset="0"/>
              <a:buNone/>
            </a:pPr>
            <a:r>
              <a:rPr lang="ja-JP" altLang="en-US" dirty="0" smtClean="0"/>
              <a:t>　</a:t>
            </a:r>
            <a:r>
              <a:rPr lang="en-US" altLang="ja-JP" dirty="0" smtClean="0"/>
              <a:t>‐</a:t>
            </a:r>
            <a:r>
              <a:rPr lang="ja-JP" altLang="en-US" dirty="0" smtClean="0"/>
              <a:t>学生間で解決できる部分もある。</a:t>
            </a:r>
            <a:endParaRPr lang="en-US" altLang="ja-JP"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100013"/>
            <a:ext cx="8229600" cy="1143001"/>
          </a:xfrm>
        </p:spPr>
        <p:txBody>
          <a:bodyPr/>
          <a:lstStyle/>
          <a:p>
            <a:pPr eaLnBrk="1" hangingPunct="1"/>
            <a:r>
              <a:rPr lang="en-US" altLang="ja-JP" dirty="0" smtClean="0"/>
              <a:t>Who?</a:t>
            </a:r>
            <a:endParaRPr lang="ja-JP" altLang="en-US" dirty="0" smtClean="0"/>
          </a:p>
        </p:txBody>
      </p:sp>
      <p:sp>
        <p:nvSpPr>
          <p:cNvPr id="3075" name="コンテンツ プレースホルダ 2"/>
          <p:cNvSpPr>
            <a:spLocks noGrp="1"/>
          </p:cNvSpPr>
          <p:nvPr>
            <p:ph idx="1"/>
          </p:nvPr>
        </p:nvSpPr>
        <p:spPr>
          <a:xfrm>
            <a:off x="457200" y="990600"/>
            <a:ext cx="8229600" cy="4525963"/>
          </a:xfrm>
        </p:spPr>
        <p:txBody>
          <a:bodyPr/>
          <a:lstStyle/>
          <a:p>
            <a:pPr eaLnBrk="1" hangingPunct="1"/>
            <a:r>
              <a:rPr lang="ja-JP" altLang="en-US" dirty="0" smtClean="0"/>
              <a:t>東京大学理学系研究科修士</a:t>
            </a:r>
            <a:r>
              <a:rPr lang="en-US" altLang="ja-JP" dirty="0" smtClean="0"/>
              <a:t>2</a:t>
            </a:r>
            <a:r>
              <a:rPr lang="ja-JP" altLang="en-US" dirty="0" smtClean="0"/>
              <a:t>年</a:t>
            </a:r>
            <a:endParaRPr lang="en-US" altLang="ja-JP" dirty="0" smtClean="0"/>
          </a:p>
          <a:p>
            <a:pPr eaLnBrk="1" hangingPunct="1">
              <a:buFont typeface="Arial" charset="0"/>
              <a:buNone/>
            </a:pPr>
            <a:r>
              <a:rPr lang="ja-JP" altLang="en-US" dirty="0" smtClean="0"/>
              <a:t>　</a:t>
            </a:r>
            <a:r>
              <a:rPr lang="en-US" altLang="ja-JP" dirty="0" smtClean="0"/>
              <a:t>-</a:t>
            </a:r>
            <a:r>
              <a:rPr lang="ja-JP" altLang="en-US" sz="2800" dirty="0" smtClean="0"/>
              <a:t>芝浦工業大学機械工学科出身</a:t>
            </a:r>
            <a:endParaRPr lang="en-US" altLang="ja-JP" sz="2800" dirty="0" smtClean="0"/>
          </a:p>
          <a:p>
            <a:pPr eaLnBrk="1" hangingPunct="1"/>
            <a:r>
              <a:rPr lang="ja-JP" altLang="en-US" dirty="0" smtClean="0"/>
              <a:t>東京大学宇宙</a:t>
            </a:r>
            <a:r>
              <a:rPr lang="ja-JP" altLang="en-US" dirty="0" smtClean="0"/>
              <a:t>線</a:t>
            </a:r>
            <a:r>
              <a:rPr lang="ja-JP" altLang="en-US" dirty="0" smtClean="0"/>
              <a:t>研究所</a:t>
            </a:r>
            <a:r>
              <a:rPr lang="en-US" altLang="ja-JP" dirty="0" smtClean="0"/>
              <a:t>γ</a:t>
            </a:r>
            <a:r>
              <a:rPr lang="ja-JP" altLang="en-US" dirty="0" smtClean="0"/>
              <a:t>線</a:t>
            </a:r>
            <a:r>
              <a:rPr lang="ja-JP" altLang="en-US" dirty="0" smtClean="0"/>
              <a:t>グループに参加</a:t>
            </a:r>
            <a:endParaRPr lang="en-US" altLang="ja-JP" dirty="0" smtClean="0"/>
          </a:p>
          <a:p>
            <a:pPr eaLnBrk="1" hangingPunct="1"/>
            <a:r>
              <a:rPr lang="en-US" altLang="ja-JP" dirty="0" smtClean="0"/>
              <a:t>γ</a:t>
            </a:r>
            <a:r>
              <a:rPr lang="ja-JP" altLang="en-US" dirty="0" smtClean="0"/>
              <a:t>線</a:t>
            </a:r>
            <a:r>
              <a:rPr lang="ja-JP" altLang="en-US" dirty="0" smtClean="0"/>
              <a:t>（</a:t>
            </a:r>
            <a:r>
              <a:rPr lang="ja-JP" altLang="en-US" dirty="0" smtClean="0"/>
              <a:t>≧</a:t>
            </a:r>
            <a:r>
              <a:rPr lang="en-US" altLang="ja-JP" dirty="0" smtClean="0"/>
              <a:t>100GeV </a:t>
            </a:r>
            <a:r>
              <a:rPr lang="ja-JP" altLang="en-US" dirty="0" smtClean="0"/>
              <a:t>）の観測</a:t>
            </a:r>
            <a:endParaRPr lang="en-US" altLang="ja-JP" dirty="0" smtClean="0"/>
          </a:p>
          <a:p>
            <a:pPr eaLnBrk="1" hangingPunct="1">
              <a:buFont typeface="Arial" charset="0"/>
              <a:buNone/>
            </a:pPr>
            <a:r>
              <a:rPr lang="en-US" altLang="ja-JP" dirty="0" smtClean="0"/>
              <a:t>   -</a:t>
            </a:r>
            <a:r>
              <a:rPr lang="ja-JP" altLang="en-US" sz="2800" dirty="0" smtClean="0"/>
              <a:t>解像型大気チェレンコフ望遠鏡</a:t>
            </a:r>
            <a:endParaRPr lang="en-US" altLang="ja-JP" sz="2800" dirty="0" smtClean="0"/>
          </a:p>
          <a:p>
            <a:pPr eaLnBrk="1" hangingPunct="1"/>
            <a:r>
              <a:rPr lang="ja-JP" altLang="en-US" dirty="0" smtClean="0">
                <a:solidFill>
                  <a:srgbClr val="FF0000"/>
                </a:solidFill>
              </a:rPr>
              <a:t>データ収集回路</a:t>
            </a:r>
            <a:endParaRPr lang="en-US" altLang="ja-JP" dirty="0" smtClean="0">
              <a:solidFill>
                <a:srgbClr val="FF0000"/>
              </a:solidFill>
            </a:endParaRPr>
          </a:p>
          <a:p>
            <a:pPr eaLnBrk="1" hangingPunct="1">
              <a:buNone/>
            </a:pPr>
            <a:r>
              <a:rPr lang="ja-JP" altLang="en-US" dirty="0" smtClean="0">
                <a:solidFill>
                  <a:srgbClr val="FF0000"/>
                </a:solidFill>
              </a:rPr>
              <a:t>　　（アナログメモリ）の開発中</a:t>
            </a:r>
            <a:endParaRPr lang="en-US" altLang="ja-JP" dirty="0" smtClean="0">
              <a:solidFill>
                <a:srgbClr val="FF0000"/>
              </a:solidFill>
            </a:endParaRPr>
          </a:p>
        </p:txBody>
      </p:sp>
      <p:pic>
        <p:nvPicPr>
          <p:cNvPr id="3076" name="Picture 5"/>
          <p:cNvPicPr>
            <a:picLocks noChangeAspect="1" noChangeArrowheads="1"/>
          </p:cNvPicPr>
          <p:nvPr/>
        </p:nvPicPr>
        <p:blipFill>
          <a:blip r:embed="rId3" cstate="print"/>
          <a:srcRect/>
          <a:stretch>
            <a:fillRect/>
          </a:stretch>
        </p:blipFill>
        <p:spPr bwMode="auto">
          <a:xfrm>
            <a:off x="5652120" y="3542556"/>
            <a:ext cx="3313113" cy="3198812"/>
          </a:xfrm>
          <a:prstGeom prst="rect">
            <a:avLst/>
          </a:prstGeom>
          <a:noFill/>
          <a:ln w="9525">
            <a:noFill/>
            <a:miter lim="800000"/>
            <a:headEnd/>
            <a:tailEnd/>
          </a:ln>
        </p:spPr>
      </p:pic>
      <p:sp>
        <p:nvSpPr>
          <p:cNvPr id="5" name="テキスト ボックス 4"/>
          <p:cNvSpPr txBox="1"/>
          <p:nvPr/>
        </p:nvSpPr>
        <p:spPr>
          <a:xfrm>
            <a:off x="1403648" y="5949280"/>
            <a:ext cx="3888432" cy="461665"/>
          </a:xfrm>
          <a:prstGeom prst="rect">
            <a:avLst/>
          </a:prstGeom>
          <a:noFill/>
        </p:spPr>
        <p:txBody>
          <a:bodyPr wrap="square" rtlCol="0">
            <a:spAutoFit/>
          </a:bodyPr>
          <a:lstStyle/>
          <a:p>
            <a:r>
              <a:rPr kumimoji="1" lang="ja-JP" altLang="en-US" sz="2400" dirty="0" smtClean="0"/>
              <a:t>オーストラリア</a:t>
            </a:r>
            <a:r>
              <a:rPr kumimoji="1" lang="en-US" altLang="ja-JP" sz="2400" dirty="0" err="1" smtClean="0"/>
              <a:t>Woomera</a:t>
            </a:r>
            <a:r>
              <a:rPr lang="ja-JP" altLang="en-US" sz="2400" dirty="0" err="1"/>
              <a:t>にて</a:t>
            </a:r>
            <a:endParaRPr kumimoji="1" lang="ja-JP" altLang="en-US" sz="2400" dirty="0"/>
          </a:p>
        </p:txBody>
      </p:sp>
      <p:sp>
        <p:nvSpPr>
          <p:cNvPr id="7" name="正方形/長方形 6"/>
          <p:cNvSpPr/>
          <p:nvPr/>
        </p:nvSpPr>
        <p:spPr>
          <a:xfrm>
            <a:off x="1754163" y="3100653"/>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 2"/>
          <p:cNvSpPr txBox="1">
            <a:spLocks/>
          </p:cNvSpPr>
          <p:nvPr/>
        </p:nvSpPr>
        <p:spPr bwMode="auto">
          <a:xfrm>
            <a:off x="1732737" y="2939060"/>
            <a:ext cx="544532" cy="463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1" lang="ja-JP" altLang="en-US" sz="2800" b="0" i="0" u="none" strike="noStrike" kern="1200" cap="none" spc="0" normalizeH="0" baseline="0" noProof="0" dirty="0" smtClean="0">
                <a:ln>
                  <a:noFill/>
                </a:ln>
                <a:effectLst/>
                <a:uLnTx/>
                <a:uFillTx/>
                <a:latin typeface="+mn-lt"/>
                <a:ea typeface="+mn-ea"/>
                <a:cs typeface="+mn-cs"/>
              </a:rPr>
              <a:t>～</a:t>
            </a:r>
            <a:endParaRPr kumimoji="1" lang="en-US" altLang="ja-JP"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0" y="274638"/>
            <a:ext cx="9144000" cy="725487"/>
          </a:xfrm>
        </p:spPr>
        <p:txBody>
          <a:bodyPr lIns="72000" rIns="72000"/>
          <a:lstStyle/>
          <a:p>
            <a:pPr eaLnBrk="1" hangingPunct="1"/>
            <a:r>
              <a:rPr lang="ja-JP" altLang="en-US" sz="3600" dirty="0" smtClean="0">
                <a:latin typeface="Arial" charset="0"/>
                <a:cs typeface="Arial" charset="0"/>
              </a:rPr>
              <a:t>解像型大気チェレンコフ望遠鏡の観測システム</a:t>
            </a:r>
          </a:p>
        </p:txBody>
      </p:sp>
      <p:sp>
        <p:nvSpPr>
          <p:cNvPr id="4099" name="Text Box 5"/>
          <p:cNvSpPr txBox="1">
            <a:spLocks noChangeArrowheads="1"/>
          </p:cNvSpPr>
          <p:nvPr/>
        </p:nvSpPr>
        <p:spPr bwMode="auto">
          <a:xfrm>
            <a:off x="714375" y="2462213"/>
            <a:ext cx="3571875" cy="400050"/>
          </a:xfrm>
          <a:prstGeom prst="rect">
            <a:avLst/>
          </a:prstGeom>
          <a:noFill/>
          <a:ln w="28575" cap="rnd">
            <a:solidFill>
              <a:schemeClr val="tx1"/>
            </a:solidFill>
            <a:round/>
            <a:headEnd/>
            <a:tailEnd/>
          </a:ln>
        </p:spPr>
        <p:txBody>
          <a:bodyPr>
            <a:spAutoFit/>
          </a:bodyPr>
          <a:lstStyle/>
          <a:p>
            <a:pPr algn="ctr">
              <a:spcBef>
                <a:spcPct val="50000"/>
              </a:spcBef>
            </a:pPr>
            <a:r>
              <a:rPr lang="ja-JP" altLang="en-US" sz="2000">
                <a:latin typeface="HGS創英角ﾎﾟｯﾌﾟ体" pitchFamily="50" charset="-128"/>
                <a:ea typeface="HGS創英角ﾎﾟｯﾌﾟ体" pitchFamily="50" charset="-128"/>
              </a:rPr>
              <a:t>空気シャワー現象</a:t>
            </a:r>
          </a:p>
        </p:txBody>
      </p:sp>
      <p:sp>
        <p:nvSpPr>
          <p:cNvPr id="4100" name="Text Box 6"/>
          <p:cNvSpPr txBox="1">
            <a:spLocks noChangeArrowheads="1"/>
          </p:cNvSpPr>
          <p:nvPr/>
        </p:nvSpPr>
        <p:spPr bwMode="auto">
          <a:xfrm>
            <a:off x="714375" y="3500438"/>
            <a:ext cx="3571875" cy="400050"/>
          </a:xfrm>
          <a:prstGeom prst="rect">
            <a:avLst/>
          </a:prstGeom>
          <a:noFill/>
          <a:ln w="28575" cap="rnd">
            <a:solidFill>
              <a:schemeClr val="tx1"/>
            </a:solidFill>
            <a:round/>
            <a:headEnd/>
            <a:tailEnd/>
          </a:ln>
        </p:spPr>
        <p:txBody>
          <a:bodyPr>
            <a:spAutoFit/>
          </a:bodyPr>
          <a:lstStyle/>
          <a:p>
            <a:pPr algn="ctr">
              <a:spcBef>
                <a:spcPct val="50000"/>
              </a:spcBef>
            </a:pPr>
            <a:r>
              <a:rPr lang="ja-JP" altLang="en-US" sz="2000">
                <a:latin typeface="HGS創英角ﾎﾟｯﾌﾟ体" pitchFamily="50" charset="-128"/>
                <a:ea typeface="HGS創英角ﾎﾟｯﾌﾟ体" pitchFamily="50" charset="-128"/>
              </a:rPr>
              <a:t>鏡で集光</a:t>
            </a:r>
          </a:p>
        </p:txBody>
      </p:sp>
      <p:sp>
        <p:nvSpPr>
          <p:cNvPr id="4101" name="Text Box 7"/>
          <p:cNvSpPr txBox="1">
            <a:spLocks noChangeArrowheads="1"/>
          </p:cNvSpPr>
          <p:nvPr/>
        </p:nvSpPr>
        <p:spPr bwMode="auto">
          <a:xfrm>
            <a:off x="714375" y="4071938"/>
            <a:ext cx="3571875" cy="400050"/>
          </a:xfrm>
          <a:prstGeom prst="rect">
            <a:avLst/>
          </a:prstGeom>
          <a:noFill/>
          <a:ln w="28575" cap="rnd">
            <a:solidFill>
              <a:schemeClr val="tx1"/>
            </a:solidFill>
            <a:round/>
            <a:headEnd/>
            <a:tailEnd/>
          </a:ln>
        </p:spPr>
        <p:txBody>
          <a:bodyPr>
            <a:spAutoFit/>
          </a:bodyPr>
          <a:lstStyle/>
          <a:p>
            <a:pPr algn="ctr">
              <a:spcBef>
                <a:spcPct val="50000"/>
              </a:spcBef>
            </a:pPr>
            <a:r>
              <a:rPr lang="ja-JP" altLang="en-US" sz="2000">
                <a:latin typeface="HGS創英角ﾎﾟｯﾌﾟ体" pitchFamily="50" charset="-128"/>
                <a:ea typeface="HGS創英角ﾎﾟｯﾌﾟ体" pitchFamily="50" charset="-128"/>
              </a:rPr>
              <a:t>光電子増倍管で検出</a:t>
            </a:r>
          </a:p>
        </p:txBody>
      </p:sp>
      <p:sp>
        <p:nvSpPr>
          <p:cNvPr id="4102" name="Text Box 22"/>
          <p:cNvSpPr txBox="1">
            <a:spLocks noChangeArrowheads="1"/>
          </p:cNvSpPr>
          <p:nvPr/>
        </p:nvSpPr>
        <p:spPr bwMode="auto">
          <a:xfrm>
            <a:off x="714375" y="1928813"/>
            <a:ext cx="3571875" cy="400050"/>
          </a:xfrm>
          <a:prstGeom prst="rect">
            <a:avLst/>
          </a:prstGeom>
          <a:noFill/>
          <a:ln w="28575" cap="rnd">
            <a:solidFill>
              <a:schemeClr val="tx1"/>
            </a:solidFill>
            <a:round/>
            <a:headEnd/>
            <a:tailEnd/>
          </a:ln>
        </p:spPr>
        <p:txBody>
          <a:bodyPr>
            <a:spAutoFit/>
          </a:bodyPr>
          <a:lstStyle/>
          <a:p>
            <a:pPr algn="ctr">
              <a:spcBef>
                <a:spcPct val="50000"/>
              </a:spcBef>
            </a:pPr>
            <a:r>
              <a:rPr lang="en-US" altLang="ja-JP" sz="2000">
                <a:latin typeface="HGS創英角ﾎﾟｯﾌﾟ体" pitchFamily="50" charset="-128"/>
                <a:ea typeface="HGS創英角ﾎﾟｯﾌﾟ体" pitchFamily="50" charset="-128"/>
              </a:rPr>
              <a:t>γ</a:t>
            </a:r>
            <a:r>
              <a:rPr lang="ja-JP" altLang="en-US" sz="2000">
                <a:latin typeface="HGS創英角ﾎﾟｯﾌﾟ体" pitchFamily="50" charset="-128"/>
                <a:ea typeface="HGS創英角ﾎﾟｯﾌﾟ体" pitchFamily="50" charset="-128"/>
              </a:rPr>
              <a:t>線が大気に突入</a:t>
            </a:r>
          </a:p>
        </p:txBody>
      </p:sp>
      <p:sp>
        <p:nvSpPr>
          <p:cNvPr id="4103" name="Text Box 24"/>
          <p:cNvSpPr txBox="1">
            <a:spLocks noChangeArrowheads="1"/>
          </p:cNvSpPr>
          <p:nvPr/>
        </p:nvSpPr>
        <p:spPr bwMode="auto">
          <a:xfrm>
            <a:off x="742950" y="1357313"/>
            <a:ext cx="3614738" cy="396875"/>
          </a:xfrm>
          <a:prstGeom prst="rect">
            <a:avLst/>
          </a:prstGeom>
          <a:noFill/>
          <a:ln w="9525">
            <a:noFill/>
            <a:miter lim="800000"/>
            <a:headEnd/>
            <a:tailEnd/>
          </a:ln>
        </p:spPr>
        <p:txBody>
          <a:bodyPr>
            <a:spAutoFit/>
          </a:bodyPr>
          <a:lstStyle/>
          <a:p>
            <a:pPr>
              <a:spcBef>
                <a:spcPct val="50000"/>
              </a:spcBef>
            </a:pPr>
            <a:r>
              <a:rPr lang="ja-JP" altLang="en-US" sz="2000">
                <a:solidFill>
                  <a:schemeClr val="folHlink"/>
                </a:solidFill>
                <a:latin typeface="HGS創英角ﾎﾟｯﾌﾟ体" pitchFamily="50" charset="-128"/>
                <a:ea typeface="HGS創英角ﾎﾟｯﾌﾟ体" pitchFamily="50" charset="-128"/>
              </a:rPr>
              <a:t>～ガンマ線検出までの流れ～</a:t>
            </a:r>
          </a:p>
        </p:txBody>
      </p:sp>
      <p:sp>
        <p:nvSpPr>
          <p:cNvPr id="4104" name="Text Box 6"/>
          <p:cNvSpPr txBox="1">
            <a:spLocks noChangeArrowheads="1"/>
          </p:cNvSpPr>
          <p:nvPr/>
        </p:nvSpPr>
        <p:spPr bwMode="auto">
          <a:xfrm>
            <a:off x="714375" y="3000375"/>
            <a:ext cx="3571875" cy="400050"/>
          </a:xfrm>
          <a:prstGeom prst="rect">
            <a:avLst/>
          </a:prstGeom>
          <a:noFill/>
          <a:ln w="28575" cap="rnd">
            <a:solidFill>
              <a:schemeClr val="tx1"/>
            </a:solidFill>
            <a:round/>
            <a:headEnd/>
            <a:tailEnd/>
          </a:ln>
        </p:spPr>
        <p:txBody>
          <a:bodyPr>
            <a:spAutoFit/>
          </a:bodyPr>
          <a:lstStyle/>
          <a:p>
            <a:pPr algn="ctr">
              <a:spcBef>
                <a:spcPct val="50000"/>
              </a:spcBef>
            </a:pPr>
            <a:r>
              <a:rPr lang="ja-JP" altLang="en-US" sz="2000">
                <a:latin typeface="HGS創英角ﾎﾟｯﾌﾟ体" pitchFamily="50" charset="-128"/>
                <a:ea typeface="HGS創英角ﾎﾟｯﾌﾟ体" pitchFamily="50" charset="-128"/>
              </a:rPr>
              <a:t>チェレンコフ光を発光</a:t>
            </a:r>
          </a:p>
        </p:txBody>
      </p:sp>
      <p:pic>
        <p:nvPicPr>
          <p:cNvPr id="4105" name="Picture 3" descr="C:\Documents and Settings\toｙ\デスクトップ\C-image-stereo_j2.gif"/>
          <p:cNvPicPr>
            <a:picLocks noChangeAspect="1" noChangeArrowheads="1"/>
          </p:cNvPicPr>
          <p:nvPr/>
        </p:nvPicPr>
        <p:blipFill>
          <a:blip r:embed="rId3" cstate="print"/>
          <a:srcRect/>
          <a:stretch>
            <a:fillRect/>
          </a:stretch>
        </p:blipFill>
        <p:spPr bwMode="auto">
          <a:xfrm>
            <a:off x="4786313" y="1214438"/>
            <a:ext cx="3714750" cy="5275262"/>
          </a:xfrm>
          <a:prstGeom prst="rect">
            <a:avLst/>
          </a:prstGeom>
          <a:noFill/>
          <a:ln w="9525">
            <a:noFill/>
            <a:miter lim="800000"/>
            <a:headEnd/>
            <a:tailEnd/>
          </a:ln>
        </p:spPr>
      </p:pic>
      <p:sp>
        <p:nvSpPr>
          <p:cNvPr id="4106" name="Text Box 7"/>
          <p:cNvSpPr txBox="1">
            <a:spLocks noChangeArrowheads="1"/>
          </p:cNvSpPr>
          <p:nvPr/>
        </p:nvSpPr>
        <p:spPr bwMode="auto">
          <a:xfrm>
            <a:off x="714375" y="4646613"/>
            <a:ext cx="3571875" cy="646112"/>
          </a:xfrm>
          <a:prstGeom prst="rect">
            <a:avLst/>
          </a:prstGeom>
          <a:noFill/>
          <a:ln w="28575" cap="rnd">
            <a:solidFill>
              <a:schemeClr val="tx1"/>
            </a:solidFill>
            <a:round/>
            <a:headEnd/>
            <a:tailEnd/>
          </a:ln>
        </p:spPr>
        <p:txBody>
          <a:bodyPr lIns="36000" rIns="36000">
            <a:spAutoFit/>
          </a:bodyPr>
          <a:lstStyle/>
          <a:p>
            <a:pPr>
              <a:spcBef>
                <a:spcPct val="50000"/>
              </a:spcBef>
            </a:pPr>
            <a:r>
              <a:rPr lang="ja-JP" altLang="en-US" dirty="0">
                <a:latin typeface="HGS創英角ﾎﾟｯﾌﾟ体" pitchFamily="50" charset="-128"/>
                <a:ea typeface="HGS創英角ﾎﾟｯﾌﾟ体" pitchFamily="50" charset="-128"/>
              </a:rPr>
              <a:t>光電子増倍管からのアナログ信号をデジタル信号に変換する</a:t>
            </a:r>
          </a:p>
        </p:txBody>
      </p:sp>
      <p:sp>
        <p:nvSpPr>
          <p:cNvPr id="4107" name="テキスト ボックス 13"/>
          <p:cNvSpPr txBox="1">
            <a:spLocks noChangeArrowheads="1"/>
          </p:cNvSpPr>
          <p:nvPr/>
        </p:nvSpPr>
        <p:spPr bwMode="auto">
          <a:xfrm>
            <a:off x="428625" y="5643563"/>
            <a:ext cx="4000500" cy="830262"/>
          </a:xfrm>
          <a:prstGeom prst="rect">
            <a:avLst/>
          </a:prstGeom>
          <a:noFill/>
          <a:ln w="9525">
            <a:noFill/>
            <a:miter lim="800000"/>
            <a:headEnd/>
            <a:tailEnd/>
          </a:ln>
        </p:spPr>
        <p:txBody>
          <a:bodyPr>
            <a:spAutoFit/>
          </a:bodyPr>
          <a:lstStyle/>
          <a:p>
            <a:r>
              <a:rPr lang="ja-JP" altLang="en-US" sz="2400">
                <a:solidFill>
                  <a:srgbClr val="FF0000"/>
                </a:solidFill>
              </a:rPr>
              <a:t>チェレンコフ光の光量を</a:t>
            </a:r>
            <a:endParaRPr lang="en-US" altLang="ja-JP" sz="2400">
              <a:solidFill>
                <a:srgbClr val="FF0000"/>
              </a:solidFill>
            </a:endParaRPr>
          </a:p>
          <a:p>
            <a:r>
              <a:rPr lang="ja-JP" altLang="en-US" sz="2400">
                <a:solidFill>
                  <a:srgbClr val="FF0000"/>
                </a:solidFill>
              </a:rPr>
              <a:t>精度よく検出する必要がある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171450"/>
            <a:ext cx="9144000" cy="1143000"/>
          </a:xfrm>
        </p:spPr>
        <p:txBody>
          <a:bodyPr/>
          <a:lstStyle/>
          <a:p>
            <a:pPr eaLnBrk="1" hangingPunct="1"/>
            <a:r>
              <a:rPr lang="ja-JP" altLang="en-US" sz="4000" dirty="0" smtClean="0"/>
              <a:t>我々の目指す方向</a:t>
            </a:r>
          </a:p>
        </p:txBody>
      </p:sp>
      <p:pic>
        <p:nvPicPr>
          <p:cNvPr id="4101" name="Picture 5"/>
          <p:cNvPicPr>
            <a:picLocks noChangeAspect="1" noChangeArrowheads="1"/>
          </p:cNvPicPr>
          <p:nvPr/>
        </p:nvPicPr>
        <p:blipFill>
          <a:blip r:embed="rId3" cstate="print"/>
          <a:srcRect/>
          <a:stretch>
            <a:fillRect/>
          </a:stretch>
        </p:blipFill>
        <p:spPr bwMode="auto">
          <a:xfrm>
            <a:off x="5647061" y="1102156"/>
            <a:ext cx="2741363" cy="2664296"/>
          </a:xfrm>
          <a:prstGeom prst="rect">
            <a:avLst/>
          </a:prstGeom>
          <a:noFill/>
          <a:ln w="9525">
            <a:noFill/>
            <a:miter lim="800000"/>
            <a:headEnd/>
            <a:tailEnd/>
          </a:ln>
        </p:spPr>
      </p:pic>
      <p:pic>
        <p:nvPicPr>
          <p:cNvPr id="4103" name="Picture 7" descr="http://alpha.sci.osaka-cu.ac.jp/grapes3/cosmic_ray_spectrum.png"/>
          <p:cNvPicPr>
            <a:picLocks noChangeAspect="1" noChangeArrowheads="1"/>
          </p:cNvPicPr>
          <p:nvPr/>
        </p:nvPicPr>
        <p:blipFill>
          <a:blip r:embed="rId4" cstate="print"/>
          <a:srcRect/>
          <a:stretch>
            <a:fillRect/>
          </a:stretch>
        </p:blipFill>
        <p:spPr bwMode="auto">
          <a:xfrm>
            <a:off x="251520" y="764704"/>
            <a:ext cx="4595732" cy="3312368"/>
          </a:xfrm>
          <a:prstGeom prst="rect">
            <a:avLst/>
          </a:prstGeom>
          <a:noFill/>
        </p:spPr>
      </p:pic>
      <p:pic>
        <p:nvPicPr>
          <p:cNvPr id="24" name="Picture 9"/>
          <p:cNvPicPr>
            <a:picLocks noChangeAspect="1" noChangeArrowheads="1"/>
          </p:cNvPicPr>
          <p:nvPr/>
        </p:nvPicPr>
        <p:blipFill>
          <a:blip r:embed="rId5" cstate="print"/>
          <a:srcRect/>
          <a:stretch>
            <a:fillRect/>
          </a:stretch>
        </p:blipFill>
        <p:spPr bwMode="auto">
          <a:xfrm>
            <a:off x="5076378" y="4134833"/>
            <a:ext cx="3456062" cy="2644337"/>
          </a:xfrm>
          <a:prstGeom prst="rect">
            <a:avLst/>
          </a:prstGeom>
          <a:noFill/>
          <a:ln w="9525">
            <a:noFill/>
            <a:miter lim="800000"/>
            <a:headEnd/>
            <a:tailEnd/>
          </a:ln>
        </p:spPr>
      </p:pic>
      <p:sp>
        <p:nvSpPr>
          <p:cNvPr id="25" name="テキスト ボックス 8"/>
          <p:cNvSpPr txBox="1">
            <a:spLocks noChangeArrowheads="1"/>
          </p:cNvSpPr>
          <p:nvPr/>
        </p:nvSpPr>
        <p:spPr bwMode="auto">
          <a:xfrm>
            <a:off x="360040" y="4479503"/>
            <a:ext cx="4355976" cy="830997"/>
          </a:xfrm>
          <a:prstGeom prst="rect">
            <a:avLst/>
          </a:prstGeom>
          <a:noFill/>
          <a:ln w="9525">
            <a:noFill/>
            <a:miter lim="800000"/>
            <a:headEnd/>
            <a:tailEnd/>
          </a:ln>
        </p:spPr>
        <p:txBody>
          <a:bodyPr wrap="square">
            <a:spAutoFit/>
          </a:bodyPr>
          <a:lstStyle/>
          <a:p>
            <a:r>
              <a:rPr lang="ja-JP" altLang="en-US" sz="2400" b="1" dirty="0" smtClean="0"/>
              <a:t>折れ曲がりの原因は何か？</a:t>
            </a:r>
            <a:endParaRPr lang="en-US" altLang="ja-JP" sz="2400" b="1" dirty="0" smtClean="0"/>
          </a:p>
          <a:p>
            <a:r>
              <a:rPr lang="en-US" altLang="ja-JP" sz="2400" b="1" dirty="0" smtClean="0"/>
              <a:t>‐</a:t>
            </a:r>
            <a:r>
              <a:rPr lang="ja-JP" altLang="en-US" sz="2400" b="1" dirty="0" smtClean="0"/>
              <a:t>加速限界、銀河の漏れ出し</a:t>
            </a:r>
            <a:endParaRPr lang="en-US" altLang="ja-JP" sz="2400" b="1" dirty="0" smtClean="0"/>
          </a:p>
        </p:txBody>
      </p:sp>
      <p:sp>
        <p:nvSpPr>
          <p:cNvPr id="27" name="テキスト ボックス 8"/>
          <p:cNvSpPr txBox="1">
            <a:spLocks noChangeArrowheads="1"/>
          </p:cNvSpPr>
          <p:nvPr/>
        </p:nvSpPr>
        <p:spPr bwMode="auto">
          <a:xfrm>
            <a:off x="748754" y="708868"/>
            <a:ext cx="4111278" cy="400110"/>
          </a:xfrm>
          <a:prstGeom prst="rect">
            <a:avLst/>
          </a:prstGeom>
          <a:noFill/>
          <a:ln w="9525">
            <a:noFill/>
            <a:miter lim="800000"/>
            <a:headEnd/>
            <a:tailEnd/>
          </a:ln>
        </p:spPr>
        <p:txBody>
          <a:bodyPr wrap="square">
            <a:spAutoFit/>
          </a:bodyPr>
          <a:lstStyle/>
          <a:p>
            <a:r>
              <a:rPr lang="ja-JP" altLang="en-US" sz="2000" b="1" dirty="0" smtClean="0"/>
              <a:t>宇宙線のエネルギースペクトル</a:t>
            </a:r>
            <a:endParaRPr lang="en-US" altLang="ja-JP" sz="2000" b="1" dirty="0"/>
          </a:p>
        </p:txBody>
      </p:sp>
      <p:sp>
        <p:nvSpPr>
          <p:cNvPr id="28" name="テキスト ボックス 8"/>
          <p:cNvSpPr txBox="1">
            <a:spLocks noChangeArrowheads="1"/>
          </p:cNvSpPr>
          <p:nvPr/>
        </p:nvSpPr>
        <p:spPr bwMode="auto">
          <a:xfrm>
            <a:off x="5285258" y="3838460"/>
            <a:ext cx="4111278" cy="400110"/>
          </a:xfrm>
          <a:prstGeom prst="rect">
            <a:avLst/>
          </a:prstGeom>
          <a:noFill/>
          <a:ln w="9525">
            <a:noFill/>
            <a:miter lim="800000"/>
            <a:headEnd/>
            <a:tailEnd/>
          </a:ln>
        </p:spPr>
        <p:txBody>
          <a:bodyPr wrap="square">
            <a:spAutoFit/>
          </a:bodyPr>
          <a:lstStyle/>
          <a:p>
            <a:r>
              <a:rPr lang="en-US" altLang="ja-JP" sz="2000" b="1" dirty="0" smtClean="0"/>
              <a:t>γ</a:t>
            </a:r>
            <a:r>
              <a:rPr lang="ja-JP" altLang="en-US" sz="2000" b="1" dirty="0" smtClean="0"/>
              <a:t>線のエネルギースペクトル</a:t>
            </a:r>
            <a:endParaRPr lang="en-US" altLang="ja-JP" sz="2000" b="1" dirty="0"/>
          </a:p>
        </p:txBody>
      </p:sp>
      <p:sp>
        <p:nvSpPr>
          <p:cNvPr id="30" name="角丸四角形 29"/>
          <p:cNvSpPr/>
          <p:nvPr/>
        </p:nvSpPr>
        <p:spPr>
          <a:xfrm>
            <a:off x="5004048" y="886132"/>
            <a:ext cx="3888432" cy="58772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8"/>
          <p:cNvSpPr txBox="1">
            <a:spLocks noChangeArrowheads="1"/>
          </p:cNvSpPr>
          <p:nvPr/>
        </p:nvSpPr>
        <p:spPr bwMode="auto">
          <a:xfrm>
            <a:off x="5602700" y="649435"/>
            <a:ext cx="2497692" cy="461665"/>
          </a:xfrm>
          <a:prstGeom prst="rect">
            <a:avLst/>
          </a:prstGeom>
          <a:solidFill>
            <a:schemeClr val="bg1"/>
          </a:solidFill>
          <a:ln w="9525">
            <a:noFill/>
            <a:miter lim="800000"/>
            <a:headEnd/>
            <a:tailEnd/>
          </a:ln>
        </p:spPr>
        <p:txBody>
          <a:bodyPr wrap="square">
            <a:spAutoFit/>
          </a:bodyPr>
          <a:lstStyle/>
          <a:p>
            <a:r>
              <a:rPr lang="en-US" altLang="ja-JP" sz="2400" b="1" dirty="0" smtClean="0"/>
              <a:t>RXJ1713.7-3946</a:t>
            </a:r>
            <a:endParaRPr lang="en-US" altLang="ja-JP" sz="2400" b="1" dirty="0"/>
          </a:p>
        </p:txBody>
      </p:sp>
      <p:cxnSp>
        <p:nvCxnSpPr>
          <p:cNvPr id="31" name="直線コネクタ 30"/>
          <p:cNvCxnSpPr/>
          <p:nvPr/>
        </p:nvCxnSpPr>
        <p:spPr>
          <a:xfrm rot="5400000">
            <a:off x="1799691" y="2744924"/>
            <a:ext cx="1800203" cy="0"/>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347864" y="4149080"/>
            <a:ext cx="1099981" cy="400110"/>
          </a:xfrm>
          <a:prstGeom prst="rect">
            <a:avLst/>
          </a:prstGeom>
        </p:spPr>
        <p:txBody>
          <a:bodyPr wrap="none">
            <a:spAutoFit/>
          </a:bodyPr>
          <a:lstStyle/>
          <a:p>
            <a:r>
              <a:rPr lang="ja-JP" altLang="en-US" sz="2000" b="1" dirty="0" smtClean="0">
                <a:solidFill>
                  <a:srgbClr val="0070C0"/>
                </a:solidFill>
              </a:rPr>
              <a:t>　数</a:t>
            </a:r>
            <a:r>
              <a:rPr lang="en-US" altLang="ja-JP" sz="2000" b="1" dirty="0" err="1" smtClean="0">
                <a:solidFill>
                  <a:srgbClr val="0070C0"/>
                </a:solidFill>
              </a:rPr>
              <a:t>PeV</a:t>
            </a:r>
            <a:endParaRPr lang="ja-JP" altLang="en-US" sz="2000" dirty="0">
              <a:solidFill>
                <a:srgbClr val="0070C0"/>
              </a:solidFill>
            </a:endParaRPr>
          </a:p>
        </p:txBody>
      </p:sp>
      <p:sp>
        <p:nvSpPr>
          <p:cNvPr id="14" name="正方形/長方形 13"/>
          <p:cNvSpPr/>
          <p:nvPr/>
        </p:nvSpPr>
        <p:spPr>
          <a:xfrm>
            <a:off x="5810724" y="5651956"/>
            <a:ext cx="2145652" cy="369332"/>
          </a:xfrm>
          <a:prstGeom prst="rect">
            <a:avLst/>
          </a:prstGeom>
        </p:spPr>
        <p:txBody>
          <a:bodyPr wrap="none">
            <a:spAutoFit/>
          </a:bodyPr>
          <a:lstStyle/>
          <a:p>
            <a:r>
              <a:rPr lang="en-US" altLang="ja-JP" b="1" dirty="0" smtClean="0"/>
              <a:t>cut off  10TeV</a:t>
            </a:r>
            <a:r>
              <a:rPr lang="ja-JP" altLang="en-US" b="1" dirty="0" smtClean="0"/>
              <a:t>程度</a:t>
            </a:r>
            <a:endParaRPr lang="ja-JP" altLang="en-US" dirty="0"/>
          </a:p>
        </p:txBody>
      </p:sp>
      <p:sp>
        <p:nvSpPr>
          <p:cNvPr id="15" name="正方形/長方形 14"/>
          <p:cNvSpPr/>
          <p:nvPr/>
        </p:nvSpPr>
        <p:spPr>
          <a:xfrm>
            <a:off x="5148064" y="5939988"/>
            <a:ext cx="3936206" cy="369332"/>
          </a:xfrm>
          <a:prstGeom prst="rect">
            <a:avLst/>
          </a:prstGeom>
        </p:spPr>
        <p:txBody>
          <a:bodyPr wrap="none">
            <a:spAutoFit/>
          </a:bodyPr>
          <a:lstStyle/>
          <a:p>
            <a:r>
              <a:rPr lang="en-US" altLang="ja-JP" b="1" dirty="0" smtClean="0"/>
              <a:t>‐</a:t>
            </a:r>
            <a:r>
              <a:rPr lang="ja-JP" altLang="en-US" b="1" dirty="0" smtClean="0"/>
              <a:t>宇宙線のエネルギーは</a:t>
            </a:r>
            <a:r>
              <a:rPr lang="en-US" altLang="ja-JP" b="1" dirty="0" smtClean="0">
                <a:solidFill>
                  <a:srgbClr val="0070C0"/>
                </a:solidFill>
              </a:rPr>
              <a:t>100TeV</a:t>
            </a:r>
            <a:r>
              <a:rPr lang="ja-JP" altLang="en-US" b="1" dirty="0" smtClean="0">
                <a:solidFill>
                  <a:srgbClr val="0070C0"/>
                </a:solidFill>
              </a:rPr>
              <a:t>程度</a:t>
            </a:r>
            <a:endParaRPr lang="en-US" altLang="ja-JP" b="1" dirty="0" smtClean="0">
              <a:solidFill>
                <a:srgbClr val="0070C0"/>
              </a:solidFill>
            </a:endParaRPr>
          </a:p>
        </p:txBody>
      </p:sp>
      <p:sp>
        <p:nvSpPr>
          <p:cNvPr id="16" name="正方形/長方形 15"/>
          <p:cNvSpPr/>
          <p:nvPr/>
        </p:nvSpPr>
        <p:spPr>
          <a:xfrm>
            <a:off x="323528" y="6054206"/>
            <a:ext cx="4608512" cy="830997"/>
          </a:xfrm>
          <a:prstGeom prst="rect">
            <a:avLst/>
          </a:prstGeom>
        </p:spPr>
        <p:txBody>
          <a:bodyPr wrap="square">
            <a:spAutoFit/>
          </a:bodyPr>
          <a:lstStyle/>
          <a:p>
            <a:r>
              <a:rPr lang="en-US" altLang="ja-JP" sz="2400" b="1" dirty="0" smtClean="0">
                <a:solidFill>
                  <a:srgbClr val="FF0000"/>
                </a:solidFill>
              </a:rPr>
              <a:t>10TeV</a:t>
            </a:r>
            <a:r>
              <a:rPr lang="ja-JP" altLang="en-US" sz="2400" b="1" dirty="0" smtClean="0">
                <a:solidFill>
                  <a:srgbClr val="FF0000"/>
                </a:solidFill>
              </a:rPr>
              <a:t>以上の</a:t>
            </a:r>
            <a:r>
              <a:rPr lang="en-US" altLang="ja-JP" sz="2400" b="1" dirty="0" smtClean="0">
                <a:solidFill>
                  <a:srgbClr val="FF0000"/>
                </a:solidFill>
              </a:rPr>
              <a:t>γ</a:t>
            </a:r>
            <a:r>
              <a:rPr lang="ja-JP" altLang="en-US" sz="2400" b="1" dirty="0" smtClean="0">
                <a:solidFill>
                  <a:srgbClr val="FF0000"/>
                </a:solidFill>
              </a:rPr>
              <a:t>線をより詳細に</a:t>
            </a:r>
            <a:endParaRPr lang="en-US" altLang="ja-JP" sz="2400" b="1" dirty="0" smtClean="0">
              <a:solidFill>
                <a:srgbClr val="FF0000"/>
              </a:solidFill>
            </a:endParaRPr>
          </a:p>
          <a:p>
            <a:r>
              <a:rPr lang="ja-JP" altLang="en-US" sz="2400" b="1" dirty="0" smtClean="0">
                <a:solidFill>
                  <a:srgbClr val="FF0000"/>
                </a:solidFill>
              </a:rPr>
              <a:t>調べたい！</a:t>
            </a:r>
            <a:endParaRPr lang="en-US" altLang="ja-JP" sz="2400" b="1" dirty="0" smtClean="0">
              <a:solidFill>
                <a:srgbClr val="FF0000"/>
              </a:solidFill>
            </a:endParaRPr>
          </a:p>
        </p:txBody>
      </p:sp>
      <p:sp>
        <p:nvSpPr>
          <p:cNvPr id="18" name="テキスト ボックス 17"/>
          <p:cNvSpPr txBox="1"/>
          <p:nvPr/>
        </p:nvSpPr>
        <p:spPr>
          <a:xfrm>
            <a:off x="827584" y="2636912"/>
            <a:ext cx="1728192" cy="646331"/>
          </a:xfrm>
          <a:prstGeom prst="rect">
            <a:avLst/>
          </a:prstGeom>
          <a:noFill/>
        </p:spPr>
        <p:txBody>
          <a:bodyPr wrap="square" rtlCol="0">
            <a:spAutoFit/>
          </a:bodyPr>
          <a:lstStyle/>
          <a:p>
            <a:r>
              <a:rPr kumimoji="1" lang="ja-JP" altLang="en-US" b="1" dirty="0" smtClean="0"/>
              <a:t>加速源は</a:t>
            </a:r>
            <a:endParaRPr kumimoji="1" lang="en-US" altLang="ja-JP" b="1" dirty="0" smtClean="0"/>
          </a:p>
          <a:p>
            <a:r>
              <a:rPr kumimoji="1" lang="ja-JP" altLang="en-US" b="1" dirty="0" smtClean="0"/>
              <a:t>超新星残骸？</a:t>
            </a:r>
            <a:endParaRPr kumimoji="1" lang="ja-JP" altLang="en-US" b="1" dirty="0"/>
          </a:p>
        </p:txBody>
      </p:sp>
      <p:sp>
        <p:nvSpPr>
          <p:cNvPr id="20" name="テキスト ボックス 19"/>
          <p:cNvSpPr txBox="1"/>
          <p:nvPr/>
        </p:nvSpPr>
        <p:spPr>
          <a:xfrm>
            <a:off x="1835696" y="3851756"/>
            <a:ext cx="2160240" cy="369332"/>
          </a:xfrm>
          <a:prstGeom prst="rect">
            <a:avLst/>
          </a:prstGeom>
          <a:solidFill>
            <a:schemeClr val="bg1"/>
          </a:solidFill>
        </p:spPr>
        <p:txBody>
          <a:bodyPr wrap="square" rtlCol="0">
            <a:spAutoFit/>
          </a:bodyPr>
          <a:lstStyle/>
          <a:p>
            <a:r>
              <a:rPr kumimoji="1" lang="ja-JP" altLang="en-US" dirty="0" smtClean="0"/>
              <a:t>エネルギー</a:t>
            </a:r>
            <a:endParaRPr kumimoji="1" lang="ja-JP" altLang="en-US" dirty="0"/>
          </a:p>
        </p:txBody>
      </p:sp>
      <p:sp>
        <p:nvSpPr>
          <p:cNvPr id="19" name="テキスト ボックス 18"/>
          <p:cNvSpPr txBox="1"/>
          <p:nvPr/>
        </p:nvSpPr>
        <p:spPr>
          <a:xfrm>
            <a:off x="77887" y="836712"/>
            <a:ext cx="461665" cy="2952328"/>
          </a:xfrm>
          <a:prstGeom prst="rect">
            <a:avLst/>
          </a:prstGeom>
          <a:solidFill>
            <a:schemeClr val="bg1"/>
          </a:solidFill>
        </p:spPr>
        <p:txBody>
          <a:bodyPr vert="eaVert" wrap="square" rtlCol="0">
            <a:spAutoFit/>
          </a:bodyPr>
          <a:lstStyle/>
          <a:p>
            <a:pPr algn="ctr"/>
            <a:r>
              <a:rPr kumimoji="1" lang="ja-JP" altLang="en-US" dirty="0" smtClean="0"/>
              <a:t>フラックス</a:t>
            </a:r>
            <a:endParaRPr kumimoji="1" lang="ja-JP" altLang="en-US" dirty="0"/>
          </a:p>
        </p:txBody>
      </p:sp>
      <p:cxnSp>
        <p:nvCxnSpPr>
          <p:cNvPr id="37" name="直線矢印コネクタ 36"/>
          <p:cNvCxnSpPr/>
          <p:nvPr/>
        </p:nvCxnSpPr>
        <p:spPr>
          <a:xfrm rot="10800000">
            <a:off x="2843808" y="3789040"/>
            <a:ext cx="648072"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8"/>
          <p:cNvSpPr txBox="1">
            <a:spLocks noChangeArrowheads="1"/>
          </p:cNvSpPr>
          <p:nvPr/>
        </p:nvSpPr>
        <p:spPr bwMode="auto">
          <a:xfrm>
            <a:off x="323528" y="5305499"/>
            <a:ext cx="4355976" cy="461665"/>
          </a:xfrm>
          <a:prstGeom prst="rect">
            <a:avLst/>
          </a:prstGeom>
          <a:noFill/>
          <a:ln w="9525">
            <a:noFill/>
            <a:miter lim="800000"/>
            <a:headEnd/>
            <a:tailEnd/>
          </a:ln>
        </p:spPr>
        <p:txBody>
          <a:bodyPr wrap="square">
            <a:spAutoFit/>
          </a:bodyPr>
          <a:lstStyle/>
          <a:p>
            <a:r>
              <a:rPr lang="ja-JP" altLang="en-US" sz="2400" b="1" dirty="0" smtClean="0"/>
              <a:t>加速源はどこかに</a:t>
            </a:r>
            <a:r>
              <a:rPr lang="ja-JP" altLang="en-US" sz="2400" b="1" dirty="0" smtClean="0"/>
              <a:t>ある</a:t>
            </a:r>
            <a:endParaRPr lang="en-US" altLang="ja-JP" sz="2400" b="1" dirty="0" smtClean="0"/>
          </a:p>
        </p:txBody>
      </p:sp>
      <p:sp>
        <p:nvSpPr>
          <p:cNvPr id="22" name="正方形/長方形 21"/>
          <p:cNvSpPr/>
          <p:nvPr/>
        </p:nvSpPr>
        <p:spPr>
          <a:xfrm>
            <a:off x="323528" y="5688781"/>
            <a:ext cx="1914307" cy="461665"/>
          </a:xfrm>
          <a:prstGeom prst="rect">
            <a:avLst/>
          </a:prstGeom>
        </p:spPr>
        <p:txBody>
          <a:bodyPr wrap="none">
            <a:spAutoFit/>
          </a:bodyPr>
          <a:lstStyle/>
          <a:p>
            <a:r>
              <a:rPr lang="ja-JP" altLang="en-US" sz="2400" b="1" dirty="0" smtClean="0">
                <a:solidFill>
                  <a:srgbClr val="FF0000"/>
                </a:solidFill>
              </a:rPr>
              <a:t>説明できない</a:t>
            </a:r>
            <a:endParaRPr lang="en-US" altLang="ja-JP"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500"/>
                                        <p:tgtEl>
                                          <p:spTgt spid="4101"/>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26" grpId="0" animBg="1"/>
      <p:bldP spid="14" grpId="0"/>
      <p:bldP spid="15" grpId="0"/>
      <p:bldP spid="16"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252536" y="-171450"/>
            <a:ext cx="9649072" cy="1143000"/>
          </a:xfrm>
        </p:spPr>
        <p:txBody>
          <a:bodyPr/>
          <a:lstStyle/>
          <a:p>
            <a:pPr eaLnBrk="1" hangingPunct="1"/>
            <a:r>
              <a:rPr lang="ja-JP" altLang="en-US" sz="3200" dirty="0" smtClean="0"/>
              <a:t>解像型</a:t>
            </a:r>
            <a:r>
              <a:rPr lang="ja-JP" altLang="en-US" sz="3200" dirty="0" smtClean="0"/>
              <a:t>大気</a:t>
            </a:r>
            <a:r>
              <a:rPr lang="ja-JP" altLang="en-US" sz="3200" dirty="0" smtClean="0"/>
              <a:t>チェレンコフ望遠鏡（高エネルギー側）</a:t>
            </a:r>
          </a:p>
        </p:txBody>
      </p:sp>
      <p:sp>
        <p:nvSpPr>
          <p:cNvPr id="5123" name="テキスト ボックス 8"/>
          <p:cNvSpPr txBox="1">
            <a:spLocks noChangeArrowheads="1"/>
          </p:cNvSpPr>
          <p:nvPr/>
        </p:nvSpPr>
        <p:spPr bwMode="auto">
          <a:xfrm>
            <a:off x="539999" y="692696"/>
            <a:ext cx="3959993" cy="400110"/>
          </a:xfrm>
          <a:prstGeom prst="rect">
            <a:avLst/>
          </a:prstGeom>
          <a:noFill/>
          <a:ln w="9525">
            <a:noFill/>
            <a:miter lim="800000"/>
            <a:headEnd/>
            <a:tailEnd/>
          </a:ln>
        </p:spPr>
        <p:txBody>
          <a:bodyPr wrap="square">
            <a:spAutoFit/>
          </a:bodyPr>
          <a:lstStyle/>
          <a:p>
            <a:r>
              <a:rPr lang="ja-JP" altLang="en-US" sz="2000" b="1" dirty="0"/>
              <a:t>・</a:t>
            </a:r>
            <a:r>
              <a:rPr lang="ja-JP" altLang="en-US" sz="2000" b="1" dirty="0" smtClean="0"/>
              <a:t>高エネルギー側を感度よく検出</a:t>
            </a:r>
            <a:endParaRPr lang="en-US" altLang="ja-JP" sz="2000" b="1" dirty="0"/>
          </a:p>
        </p:txBody>
      </p:sp>
      <p:sp>
        <p:nvSpPr>
          <p:cNvPr id="5124" name="テキスト ボックス 9"/>
          <p:cNvSpPr txBox="1">
            <a:spLocks noChangeArrowheads="1"/>
          </p:cNvSpPr>
          <p:nvPr/>
        </p:nvSpPr>
        <p:spPr bwMode="auto">
          <a:xfrm>
            <a:off x="611437" y="2276872"/>
            <a:ext cx="3311525" cy="400050"/>
          </a:xfrm>
          <a:prstGeom prst="rect">
            <a:avLst/>
          </a:prstGeom>
          <a:noFill/>
          <a:ln w="9525">
            <a:noFill/>
            <a:miter lim="800000"/>
            <a:headEnd/>
            <a:tailEnd/>
          </a:ln>
        </p:spPr>
        <p:txBody>
          <a:bodyPr>
            <a:spAutoFit/>
          </a:bodyPr>
          <a:lstStyle/>
          <a:p>
            <a:r>
              <a:rPr lang="ja-JP" altLang="en-US" sz="2000" b="1" dirty="0"/>
              <a:t>・望遠鏡のアレイ化</a:t>
            </a:r>
            <a:endParaRPr lang="en-US" altLang="ja-JP" sz="2000" b="1" dirty="0"/>
          </a:p>
        </p:txBody>
      </p:sp>
      <p:sp>
        <p:nvSpPr>
          <p:cNvPr id="5125" name="テキスト ボックス 10"/>
          <p:cNvSpPr txBox="1">
            <a:spLocks noChangeArrowheads="1"/>
          </p:cNvSpPr>
          <p:nvPr/>
        </p:nvSpPr>
        <p:spPr bwMode="auto">
          <a:xfrm>
            <a:off x="611437" y="3009007"/>
            <a:ext cx="3311525" cy="708025"/>
          </a:xfrm>
          <a:prstGeom prst="rect">
            <a:avLst/>
          </a:prstGeom>
          <a:noFill/>
          <a:ln w="9525">
            <a:noFill/>
            <a:miter lim="800000"/>
            <a:headEnd/>
            <a:tailEnd/>
          </a:ln>
        </p:spPr>
        <p:txBody>
          <a:bodyPr>
            <a:spAutoFit/>
          </a:bodyPr>
          <a:lstStyle/>
          <a:p>
            <a:r>
              <a:rPr lang="ja-JP" altLang="en-US" sz="2000" b="1" dirty="0">
                <a:solidFill>
                  <a:srgbClr val="FF0000"/>
                </a:solidFill>
              </a:rPr>
              <a:t>・低コスト</a:t>
            </a:r>
            <a:endParaRPr lang="en-US" altLang="ja-JP" sz="2000" b="1" dirty="0">
              <a:solidFill>
                <a:srgbClr val="FF0000"/>
              </a:solidFill>
            </a:endParaRPr>
          </a:p>
          <a:p>
            <a:r>
              <a:rPr lang="ja-JP" altLang="en-US" sz="2000" b="1" dirty="0">
                <a:solidFill>
                  <a:srgbClr val="FF0000"/>
                </a:solidFill>
              </a:rPr>
              <a:t>・低消費電力</a:t>
            </a:r>
          </a:p>
        </p:txBody>
      </p:sp>
      <p:sp>
        <p:nvSpPr>
          <p:cNvPr id="12" name="下矢印 11"/>
          <p:cNvSpPr/>
          <p:nvPr/>
        </p:nvSpPr>
        <p:spPr>
          <a:xfrm>
            <a:off x="1701205" y="1196876"/>
            <a:ext cx="2159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下矢印 12"/>
          <p:cNvSpPr/>
          <p:nvPr/>
        </p:nvSpPr>
        <p:spPr>
          <a:xfrm>
            <a:off x="1691680" y="2708920"/>
            <a:ext cx="215900" cy="21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128" name="Picture 11" descr="C:\Documents and Settings\Administrator\My Documents\My Pictures\tenten_telescope.jpg"/>
          <p:cNvPicPr>
            <a:picLocks noChangeAspect="1" noChangeArrowheads="1"/>
          </p:cNvPicPr>
          <p:nvPr/>
        </p:nvPicPr>
        <p:blipFill>
          <a:blip r:embed="rId3" cstate="print"/>
          <a:srcRect/>
          <a:stretch>
            <a:fillRect/>
          </a:stretch>
        </p:blipFill>
        <p:spPr bwMode="auto">
          <a:xfrm>
            <a:off x="4572000" y="764704"/>
            <a:ext cx="4233863" cy="2820988"/>
          </a:xfrm>
          <a:prstGeom prst="rect">
            <a:avLst/>
          </a:prstGeom>
          <a:noFill/>
          <a:ln w="9525">
            <a:noFill/>
            <a:miter lim="800000"/>
            <a:headEnd/>
            <a:tailEnd/>
          </a:ln>
        </p:spPr>
      </p:pic>
      <p:pic>
        <p:nvPicPr>
          <p:cNvPr id="5129" name="Picture 12"/>
          <p:cNvPicPr>
            <a:picLocks noChangeAspect="1" noChangeArrowheads="1"/>
          </p:cNvPicPr>
          <p:nvPr/>
        </p:nvPicPr>
        <p:blipFill>
          <a:blip r:embed="rId4" cstate="print"/>
          <a:srcRect/>
          <a:stretch>
            <a:fillRect/>
          </a:stretch>
        </p:blipFill>
        <p:spPr bwMode="auto">
          <a:xfrm>
            <a:off x="4716463" y="3738563"/>
            <a:ext cx="4176712" cy="3074987"/>
          </a:xfrm>
          <a:prstGeom prst="rect">
            <a:avLst/>
          </a:prstGeom>
          <a:noFill/>
          <a:ln w="9525">
            <a:noFill/>
            <a:miter lim="800000"/>
            <a:headEnd/>
            <a:tailEnd/>
          </a:ln>
        </p:spPr>
      </p:pic>
      <p:pic>
        <p:nvPicPr>
          <p:cNvPr id="14" name="Picture 9"/>
          <p:cNvPicPr>
            <a:picLocks noChangeAspect="1" noChangeArrowheads="1"/>
          </p:cNvPicPr>
          <p:nvPr/>
        </p:nvPicPr>
        <p:blipFill>
          <a:blip r:embed="rId5" cstate="print"/>
          <a:srcRect/>
          <a:stretch>
            <a:fillRect/>
          </a:stretch>
        </p:blipFill>
        <p:spPr bwMode="auto">
          <a:xfrm>
            <a:off x="323850" y="3798888"/>
            <a:ext cx="3960813" cy="3030537"/>
          </a:xfrm>
          <a:prstGeom prst="rect">
            <a:avLst/>
          </a:prstGeom>
          <a:noFill/>
          <a:ln w="9525">
            <a:noFill/>
            <a:miter lim="800000"/>
            <a:headEnd/>
            <a:tailEnd/>
          </a:ln>
        </p:spPr>
      </p:pic>
      <p:cxnSp>
        <p:nvCxnSpPr>
          <p:cNvPr id="16" name="直線コネクタ 15"/>
          <p:cNvCxnSpPr/>
          <p:nvPr/>
        </p:nvCxnSpPr>
        <p:spPr>
          <a:xfrm>
            <a:off x="971550" y="6346825"/>
            <a:ext cx="3240088" cy="9525"/>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10175" y="6070600"/>
            <a:ext cx="3600450" cy="22225"/>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0800000">
            <a:off x="1116013" y="6499225"/>
            <a:ext cx="7937" cy="0"/>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3135312" y="5746751"/>
            <a:ext cx="1412875" cy="0"/>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7826375" y="5781676"/>
            <a:ext cx="1412875" cy="0"/>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136" name="テキスト ボックス 9"/>
          <p:cNvSpPr txBox="1">
            <a:spLocks noChangeArrowheads="1"/>
          </p:cNvSpPr>
          <p:nvPr/>
        </p:nvSpPr>
        <p:spPr bwMode="auto">
          <a:xfrm>
            <a:off x="611437" y="1484784"/>
            <a:ext cx="3311525" cy="400050"/>
          </a:xfrm>
          <a:prstGeom prst="rect">
            <a:avLst/>
          </a:prstGeom>
          <a:noFill/>
          <a:ln w="9525">
            <a:noFill/>
            <a:miter lim="800000"/>
            <a:headEnd/>
            <a:tailEnd/>
          </a:ln>
        </p:spPr>
        <p:txBody>
          <a:bodyPr>
            <a:spAutoFit/>
          </a:bodyPr>
          <a:lstStyle/>
          <a:p>
            <a:r>
              <a:rPr lang="ja-JP" altLang="en-US" sz="2000" b="1" dirty="0"/>
              <a:t>・検出面積の拡大</a:t>
            </a:r>
            <a:endParaRPr lang="en-US" altLang="ja-JP" sz="2000" b="1" dirty="0"/>
          </a:p>
        </p:txBody>
      </p:sp>
      <p:sp>
        <p:nvSpPr>
          <p:cNvPr id="36" name="下矢印 35"/>
          <p:cNvSpPr/>
          <p:nvPr/>
        </p:nvSpPr>
        <p:spPr>
          <a:xfrm>
            <a:off x="1701205" y="1988840"/>
            <a:ext cx="2159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9"/>
          <p:cNvSpPr txBox="1">
            <a:spLocks noChangeArrowheads="1"/>
          </p:cNvSpPr>
          <p:nvPr/>
        </p:nvSpPr>
        <p:spPr bwMode="auto">
          <a:xfrm>
            <a:off x="1979712" y="1086644"/>
            <a:ext cx="2736304" cy="400110"/>
          </a:xfrm>
          <a:prstGeom prst="rect">
            <a:avLst/>
          </a:prstGeom>
          <a:noFill/>
          <a:ln w="9525">
            <a:noFill/>
            <a:miter lim="800000"/>
            <a:headEnd/>
            <a:tailEnd/>
          </a:ln>
        </p:spPr>
        <p:txBody>
          <a:bodyPr wrap="square">
            <a:spAutoFit/>
          </a:bodyPr>
          <a:lstStyle/>
          <a:p>
            <a:r>
              <a:rPr lang="en-US" altLang="ja-JP" sz="2000" b="1" dirty="0" smtClean="0"/>
              <a:t>γ</a:t>
            </a:r>
            <a:r>
              <a:rPr lang="ja-JP" altLang="en-US" sz="2000" b="1" dirty="0" smtClean="0"/>
              <a:t>線の到来数が減少</a:t>
            </a:r>
            <a:endParaRPr lang="en-US" altLang="ja-JP" sz="2000" b="1" dirty="0"/>
          </a:p>
        </p:txBody>
      </p:sp>
      <p:sp>
        <p:nvSpPr>
          <p:cNvPr id="21" name="テキスト ボックス 9"/>
          <p:cNvSpPr txBox="1">
            <a:spLocks noChangeArrowheads="1"/>
          </p:cNvSpPr>
          <p:nvPr/>
        </p:nvSpPr>
        <p:spPr bwMode="auto">
          <a:xfrm>
            <a:off x="1979712" y="2564904"/>
            <a:ext cx="2736304" cy="400110"/>
          </a:xfrm>
          <a:prstGeom prst="rect">
            <a:avLst/>
          </a:prstGeom>
          <a:noFill/>
          <a:ln w="9525">
            <a:noFill/>
            <a:miter lim="800000"/>
            <a:headEnd/>
            <a:tailEnd/>
          </a:ln>
        </p:spPr>
        <p:txBody>
          <a:bodyPr wrap="square">
            <a:spAutoFit/>
          </a:bodyPr>
          <a:lstStyle/>
          <a:p>
            <a:r>
              <a:rPr lang="ja-JP" altLang="en-US" sz="2000" b="1" dirty="0" smtClean="0"/>
              <a:t>実現のためには</a:t>
            </a:r>
            <a:endParaRPr lang="en-US" altLang="ja-JP"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4643438" y="1634688"/>
            <a:ext cx="4033018" cy="1137295"/>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147" name="Picture 1"/>
          <p:cNvPicPr>
            <a:picLocks noChangeAspect="1" noChangeArrowheads="1"/>
          </p:cNvPicPr>
          <p:nvPr/>
        </p:nvPicPr>
        <p:blipFill>
          <a:blip r:embed="rId3" cstate="print"/>
          <a:srcRect/>
          <a:stretch>
            <a:fillRect/>
          </a:stretch>
        </p:blipFill>
        <p:spPr bwMode="auto">
          <a:xfrm>
            <a:off x="571500" y="1357313"/>
            <a:ext cx="3613150" cy="1924050"/>
          </a:xfrm>
          <a:prstGeom prst="rect">
            <a:avLst/>
          </a:prstGeom>
          <a:noFill/>
          <a:ln w="9525">
            <a:noFill/>
            <a:miter lim="800000"/>
            <a:headEnd/>
            <a:tailEnd/>
          </a:ln>
        </p:spPr>
      </p:pic>
      <p:sp>
        <p:nvSpPr>
          <p:cNvPr id="36" name="テキスト ボックス 35"/>
          <p:cNvSpPr txBox="1"/>
          <p:nvPr/>
        </p:nvSpPr>
        <p:spPr>
          <a:xfrm>
            <a:off x="107504" y="2915652"/>
            <a:ext cx="1800200" cy="369332"/>
          </a:xfrm>
          <a:prstGeom prst="rect">
            <a:avLst/>
          </a:prstGeom>
          <a:solidFill>
            <a:schemeClr val="bg1"/>
          </a:solidFill>
        </p:spPr>
        <p:txBody>
          <a:bodyPr wrap="square" rtlCol="0">
            <a:spAutoFit/>
          </a:bodyPr>
          <a:lstStyle/>
          <a:p>
            <a:r>
              <a:rPr lang="en-US" altLang="ja-JP" b="1" dirty="0" smtClean="0">
                <a:solidFill>
                  <a:srgbClr val="FF0000"/>
                </a:solidFill>
              </a:rPr>
              <a:t>PMT</a:t>
            </a:r>
            <a:r>
              <a:rPr lang="ja-JP" altLang="en-US" b="1" dirty="0" smtClean="0">
                <a:solidFill>
                  <a:srgbClr val="FF0000"/>
                </a:solidFill>
              </a:rPr>
              <a:t>からの信号</a:t>
            </a:r>
            <a:endParaRPr kumimoji="1" lang="ja-JP" altLang="en-US" b="1" dirty="0">
              <a:solidFill>
                <a:srgbClr val="FF0000"/>
              </a:solidFill>
            </a:endParaRPr>
          </a:p>
        </p:txBody>
      </p:sp>
      <p:sp>
        <p:nvSpPr>
          <p:cNvPr id="2" name="タイトル 1"/>
          <p:cNvSpPr>
            <a:spLocks noGrp="1"/>
          </p:cNvSpPr>
          <p:nvPr>
            <p:ph type="title"/>
          </p:nvPr>
        </p:nvSpPr>
        <p:spPr>
          <a:xfrm>
            <a:off x="457200" y="255241"/>
            <a:ext cx="8229600" cy="725487"/>
          </a:xfrm>
        </p:spPr>
        <p:txBody>
          <a:bodyPr>
            <a:noAutofit/>
          </a:bodyPr>
          <a:lstStyle/>
          <a:p>
            <a:pPr>
              <a:defRPr/>
            </a:pPr>
            <a:r>
              <a:rPr lang="en-US" altLang="ja-JP" dirty="0" smtClean="0"/>
              <a:t>Why?  </a:t>
            </a:r>
            <a:r>
              <a:rPr lang="ja-JP" altLang="en-US" dirty="0" smtClean="0"/>
              <a:t>回路を開発する理由</a:t>
            </a:r>
            <a:endParaRPr lang="ja-JP" altLang="en-US" dirty="0"/>
          </a:p>
        </p:txBody>
      </p:sp>
      <p:sp>
        <p:nvSpPr>
          <p:cNvPr id="6149" name="テキスト ボックス 9"/>
          <p:cNvSpPr txBox="1">
            <a:spLocks noChangeArrowheads="1"/>
          </p:cNvSpPr>
          <p:nvPr/>
        </p:nvSpPr>
        <p:spPr bwMode="auto">
          <a:xfrm>
            <a:off x="4714875" y="1714500"/>
            <a:ext cx="4033589" cy="923330"/>
          </a:xfrm>
          <a:prstGeom prst="rect">
            <a:avLst/>
          </a:prstGeom>
          <a:noFill/>
          <a:ln w="38100">
            <a:noFill/>
            <a:miter lim="800000"/>
            <a:headEnd/>
            <a:tailEnd/>
          </a:ln>
        </p:spPr>
        <p:txBody>
          <a:bodyPr wrap="square">
            <a:spAutoFit/>
          </a:bodyPr>
          <a:lstStyle/>
          <a:p>
            <a:r>
              <a:rPr lang="ja-JP" altLang="en-US" dirty="0" smtClean="0"/>
              <a:t>一定の時間ゲートを開く方式。</a:t>
            </a:r>
            <a:endParaRPr lang="en-US" altLang="ja-JP" dirty="0" smtClean="0"/>
          </a:p>
          <a:p>
            <a:r>
              <a:rPr lang="ja-JP" altLang="en-US" dirty="0" smtClean="0"/>
              <a:t>パルス幅より長いのでノイズの</a:t>
            </a:r>
            <a:r>
              <a:rPr lang="ja-JP" altLang="en-US" dirty="0"/>
              <a:t>影響が大きくなり、</a:t>
            </a:r>
            <a:r>
              <a:rPr lang="en-US" altLang="ja-JP" dirty="0"/>
              <a:t>S/N</a:t>
            </a:r>
            <a:r>
              <a:rPr lang="ja-JP" altLang="en-US" dirty="0"/>
              <a:t>比が</a:t>
            </a:r>
            <a:r>
              <a:rPr lang="ja-JP" altLang="en-US" dirty="0" smtClean="0"/>
              <a:t>低下</a:t>
            </a:r>
            <a:endParaRPr lang="en-US" altLang="ja-JP" dirty="0"/>
          </a:p>
        </p:txBody>
      </p:sp>
      <p:sp>
        <p:nvSpPr>
          <p:cNvPr id="6150" name="テキスト ボックス 7"/>
          <p:cNvSpPr txBox="1">
            <a:spLocks noChangeArrowheads="1"/>
          </p:cNvSpPr>
          <p:nvPr/>
        </p:nvSpPr>
        <p:spPr bwMode="auto">
          <a:xfrm>
            <a:off x="2483768" y="2132856"/>
            <a:ext cx="2286000" cy="369888"/>
          </a:xfrm>
          <a:prstGeom prst="rect">
            <a:avLst/>
          </a:prstGeom>
          <a:noFill/>
          <a:ln w="9525">
            <a:noFill/>
            <a:miter lim="800000"/>
            <a:headEnd/>
            <a:tailEnd/>
          </a:ln>
        </p:spPr>
        <p:txBody>
          <a:bodyPr>
            <a:spAutoFit/>
          </a:bodyPr>
          <a:lstStyle/>
          <a:p>
            <a:r>
              <a:rPr lang="ja-JP" altLang="en-US" b="1" dirty="0"/>
              <a:t>ノイズ</a:t>
            </a:r>
            <a:r>
              <a:rPr lang="ja-JP" altLang="en-US" b="1" dirty="0" smtClean="0"/>
              <a:t>の</a:t>
            </a:r>
            <a:r>
              <a:rPr lang="ja-JP" altLang="en-US" b="1" dirty="0"/>
              <a:t>光量の平均</a:t>
            </a:r>
          </a:p>
        </p:txBody>
      </p:sp>
      <p:sp>
        <p:nvSpPr>
          <p:cNvPr id="6151" name="テキスト ボックス 10"/>
          <p:cNvSpPr txBox="1">
            <a:spLocks noChangeArrowheads="1"/>
          </p:cNvSpPr>
          <p:nvPr/>
        </p:nvSpPr>
        <p:spPr bwMode="auto">
          <a:xfrm>
            <a:off x="4000500" y="1571625"/>
            <a:ext cx="571500" cy="369888"/>
          </a:xfrm>
          <a:prstGeom prst="rect">
            <a:avLst/>
          </a:prstGeom>
          <a:noFill/>
          <a:ln w="9525">
            <a:noFill/>
            <a:miter lim="800000"/>
            <a:headEnd/>
            <a:tailEnd/>
          </a:ln>
        </p:spPr>
        <p:txBody>
          <a:bodyPr>
            <a:spAutoFit/>
          </a:bodyPr>
          <a:lstStyle/>
          <a:p>
            <a:r>
              <a:rPr lang="ja-JP" altLang="en-US"/>
              <a:t>ｔ</a:t>
            </a:r>
          </a:p>
        </p:txBody>
      </p:sp>
      <p:sp>
        <p:nvSpPr>
          <p:cNvPr id="6152" name="Text Box 5"/>
          <p:cNvSpPr txBox="1">
            <a:spLocks noChangeArrowheads="1"/>
          </p:cNvSpPr>
          <p:nvPr/>
        </p:nvSpPr>
        <p:spPr bwMode="auto">
          <a:xfrm>
            <a:off x="3286125" y="4500563"/>
            <a:ext cx="4929188" cy="1928812"/>
          </a:xfrm>
          <a:prstGeom prst="rect">
            <a:avLst/>
          </a:prstGeom>
          <a:noFill/>
          <a:ln w="28575" cap="rnd">
            <a:noFill/>
            <a:round/>
            <a:headEnd/>
            <a:tailEnd/>
          </a:ln>
        </p:spPr>
        <p:txBody>
          <a:bodyPr/>
          <a:lstStyle/>
          <a:p>
            <a:r>
              <a:rPr lang="ja-JP" altLang="en-US" sz="2400" dirty="0">
                <a:solidFill>
                  <a:srgbClr val="FF0000"/>
                </a:solidFill>
              </a:rPr>
              <a:t>夜光の影響を低減できる</a:t>
            </a:r>
            <a:endParaRPr lang="en-US" altLang="ja-JP" sz="2400" dirty="0">
              <a:solidFill>
                <a:srgbClr val="FF0000"/>
              </a:solidFill>
            </a:endParaRPr>
          </a:p>
          <a:p>
            <a:endParaRPr lang="en-US" altLang="ja-JP" sz="800" dirty="0">
              <a:solidFill>
                <a:srgbClr val="FF0000"/>
              </a:solidFill>
            </a:endParaRPr>
          </a:p>
          <a:p>
            <a:r>
              <a:rPr lang="ja-JP" altLang="en-US" sz="2400" dirty="0">
                <a:solidFill>
                  <a:srgbClr val="FF0000"/>
                </a:solidFill>
              </a:rPr>
              <a:t>低消費電力　</a:t>
            </a:r>
            <a:r>
              <a:rPr lang="ja-JP" altLang="en-US" sz="2400" dirty="0"/>
              <a:t>～</a:t>
            </a:r>
            <a:r>
              <a:rPr lang="en-US" altLang="ja-JP" sz="2400" dirty="0"/>
              <a:t>70 </a:t>
            </a:r>
            <a:r>
              <a:rPr lang="en-US" altLang="ja-JP" sz="2400" dirty="0" err="1"/>
              <a:t>mW</a:t>
            </a:r>
            <a:r>
              <a:rPr lang="en-US" altLang="ja-JP" sz="2400" dirty="0"/>
              <a:t>/channel</a:t>
            </a:r>
          </a:p>
          <a:p>
            <a:r>
              <a:rPr lang="ja-JP" altLang="en-US" sz="2400" dirty="0" smtClean="0"/>
              <a:t>（</a:t>
            </a:r>
            <a:r>
              <a:rPr lang="en-US" altLang="ja-JP" sz="2400" dirty="0"/>
              <a:t>1GHz FADC</a:t>
            </a:r>
            <a:r>
              <a:rPr lang="ja-JP" altLang="en-US" sz="2400" dirty="0"/>
              <a:t>ならば数</a:t>
            </a:r>
            <a:r>
              <a:rPr lang="en-US" altLang="ja-JP" sz="2400" dirty="0"/>
              <a:t>W/channel</a:t>
            </a:r>
            <a:r>
              <a:rPr lang="ja-JP" altLang="en-US" sz="2400" dirty="0"/>
              <a:t>）</a:t>
            </a:r>
            <a:endParaRPr lang="en-US" altLang="ja-JP" sz="2400" dirty="0"/>
          </a:p>
          <a:p>
            <a:endParaRPr lang="en-US" altLang="ja-JP" sz="800" dirty="0"/>
          </a:p>
          <a:p>
            <a:r>
              <a:rPr lang="ja-JP" altLang="en-US" sz="2400" dirty="0">
                <a:solidFill>
                  <a:srgbClr val="FF0000"/>
                </a:solidFill>
              </a:rPr>
              <a:t>コンパクト　</a:t>
            </a:r>
            <a:r>
              <a:rPr lang="en-US" altLang="ja-JP" sz="2400" dirty="0"/>
              <a:t>4mm*4mm / channel</a:t>
            </a:r>
          </a:p>
          <a:p>
            <a:r>
              <a:rPr lang="en-US" altLang="ja-JP" sz="2400" dirty="0"/>
              <a:t>  </a:t>
            </a:r>
          </a:p>
          <a:p>
            <a:endParaRPr lang="en-US" altLang="ja-JP" sz="2000" dirty="0"/>
          </a:p>
        </p:txBody>
      </p:sp>
      <p:sp>
        <p:nvSpPr>
          <p:cNvPr id="15" name="角丸四角形 14"/>
          <p:cNvSpPr/>
          <p:nvPr/>
        </p:nvSpPr>
        <p:spPr>
          <a:xfrm>
            <a:off x="3143250" y="4286250"/>
            <a:ext cx="5286375" cy="23828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54" name="テキスト ボックス 13"/>
          <p:cNvSpPr txBox="1">
            <a:spLocks noChangeArrowheads="1"/>
          </p:cNvSpPr>
          <p:nvPr/>
        </p:nvSpPr>
        <p:spPr bwMode="auto">
          <a:xfrm>
            <a:off x="1259632" y="1214438"/>
            <a:ext cx="2097931" cy="369332"/>
          </a:xfrm>
          <a:prstGeom prst="rect">
            <a:avLst/>
          </a:prstGeom>
          <a:noFill/>
          <a:ln w="9525">
            <a:noFill/>
            <a:miter lim="800000"/>
            <a:headEnd/>
            <a:tailEnd/>
          </a:ln>
        </p:spPr>
        <p:txBody>
          <a:bodyPr wrap="square">
            <a:spAutoFit/>
          </a:bodyPr>
          <a:lstStyle/>
          <a:p>
            <a:r>
              <a:rPr lang="ja-JP" altLang="en-US" b="1" dirty="0">
                <a:solidFill>
                  <a:srgbClr val="FF0000"/>
                </a:solidFill>
              </a:rPr>
              <a:t>パルス幅 </a:t>
            </a:r>
            <a:r>
              <a:rPr lang="en-US" altLang="ja-JP" b="1" dirty="0">
                <a:solidFill>
                  <a:srgbClr val="FF0000"/>
                </a:solidFill>
              </a:rPr>
              <a:t>5nsec</a:t>
            </a:r>
            <a:r>
              <a:rPr lang="ja-JP" altLang="en-US" b="1" dirty="0">
                <a:solidFill>
                  <a:srgbClr val="FF0000"/>
                </a:solidFill>
              </a:rPr>
              <a:t>～</a:t>
            </a:r>
          </a:p>
        </p:txBody>
      </p:sp>
      <p:grpSp>
        <p:nvGrpSpPr>
          <p:cNvPr id="3" name="グループ化 40"/>
          <p:cNvGrpSpPr>
            <a:grpSpLocks/>
          </p:cNvGrpSpPr>
          <p:nvPr/>
        </p:nvGrpSpPr>
        <p:grpSpPr bwMode="auto">
          <a:xfrm>
            <a:off x="2071688" y="1785938"/>
            <a:ext cx="366712" cy="1716087"/>
            <a:chOff x="2071670" y="1785926"/>
            <a:chExt cx="366715" cy="1716100"/>
          </a:xfrm>
        </p:grpSpPr>
        <p:sp>
          <p:nvSpPr>
            <p:cNvPr id="16" name="正方形/長方形 15"/>
            <p:cNvSpPr/>
            <p:nvPr/>
          </p:nvSpPr>
          <p:spPr>
            <a:xfrm>
              <a:off x="2071670" y="1785926"/>
              <a:ext cx="357190" cy="1571637"/>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3" name="直線矢印コネクタ 22"/>
            <p:cNvCxnSpPr/>
            <p:nvPr/>
          </p:nvCxnSpPr>
          <p:spPr>
            <a:xfrm>
              <a:off x="2081195" y="3500439"/>
              <a:ext cx="35719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56" name="テキスト ボックス 27"/>
          <p:cNvSpPr txBox="1">
            <a:spLocks noChangeArrowheads="1"/>
          </p:cNvSpPr>
          <p:nvPr/>
        </p:nvSpPr>
        <p:spPr bwMode="auto">
          <a:xfrm>
            <a:off x="1714500" y="3643313"/>
            <a:ext cx="1285875" cy="369887"/>
          </a:xfrm>
          <a:prstGeom prst="rect">
            <a:avLst/>
          </a:prstGeom>
          <a:noFill/>
          <a:ln w="9525">
            <a:noFill/>
            <a:miter lim="800000"/>
            <a:headEnd/>
            <a:tailEnd/>
          </a:ln>
        </p:spPr>
        <p:txBody>
          <a:bodyPr>
            <a:spAutoFit/>
          </a:bodyPr>
          <a:lstStyle/>
          <a:p>
            <a:r>
              <a:rPr lang="ja-JP" altLang="en-US" dirty="0"/>
              <a:t>積分時間</a:t>
            </a:r>
          </a:p>
        </p:txBody>
      </p:sp>
      <p:sp>
        <p:nvSpPr>
          <p:cNvPr id="6157" name="テキスト ボックス 32"/>
          <p:cNvSpPr txBox="1">
            <a:spLocks noChangeArrowheads="1"/>
          </p:cNvSpPr>
          <p:nvPr/>
        </p:nvSpPr>
        <p:spPr bwMode="auto">
          <a:xfrm>
            <a:off x="4572000" y="4071938"/>
            <a:ext cx="2286000" cy="461962"/>
          </a:xfrm>
          <a:prstGeom prst="rect">
            <a:avLst/>
          </a:prstGeom>
          <a:solidFill>
            <a:schemeClr val="bg1"/>
          </a:solidFill>
          <a:ln w="9525">
            <a:noFill/>
            <a:miter lim="800000"/>
            <a:headEnd/>
            <a:tailEnd/>
          </a:ln>
        </p:spPr>
        <p:txBody>
          <a:bodyPr>
            <a:spAutoFit/>
          </a:bodyPr>
          <a:lstStyle/>
          <a:p>
            <a:pPr algn="ctr"/>
            <a:r>
              <a:rPr lang="ja-JP" altLang="en-US" sz="2400" b="1"/>
              <a:t>開発のメリット</a:t>
            </a:r>
          </a:p>
        </p:txBody>
      </p:sp>
      <p:grpSp>
        <p:nvGrpSpPr>
          <p:cNvPr id="4" name="グループ化 35"/>
          <p:cNvGrpSpPr>
            <a:grpSpLocks/>
          </p:cNvGrpSpPr>
          <p:nvPr/>
        </p:nvGrpSpPr>
        <p:grpSpPr bwMode="auto">
          <a:xfrm>
            <a:off x="1500188" y="1785938"/>
            <a:ext cx="1500187" cy="1716087"/>
            <a:chOff x="1643042" y="1785926"/>
            <a:chExt cx="1500198" cy="1716100"/>
          </a:xfrm>
        </p:grpSpPr>
        <p:sp>
          <p:nvSpPr>
            <p:cNvPr id="20" name="正方形/長方形 19"/>
            <p:cNvSpPr/>
            <p:nvPr/>
          </p:nvSpPr>
          <p:spPr>
            <a:xfrm>
              <a:off x="1643042" y="1785926"/>
              <a:ext cx="1500198" cy="1571637"/>
            </a:xfrm>
            <a:prstGeom prst="rect">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4" name="直線矢印コネクタ 33"/>
            <p:cNvCxnSpPr/>
            <p:nvPr/>
          </p:nvCxnSpPr>
          <p:spPr>
            <a:xfrm>
              <a:off x="1643042" y="3500439"/>
              <a:ext cx="1500198"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 name="グループ化 20"/>
          <p:cNvGrpSpPr>
            <a:grpSpLocks/>
          </p:cNvGrpSpPr>
          <p:nvPr/>
        </p:nvGrpSpPr>
        <p:grpSpPr bwMode="auto">
          <a:xfrm>
            <a:off x="4643438" y="2878262"/>
            <a:ext cx="4033018" cy="857250"/>
            <a:chOff x="4643438" y="2662232"/>
            <a:chExt cx="4140908" cy="857256"/>
          </a:xfrm>
        </p:grpSpPr>
        <p:sp>
          <p:nvSpPr>
            <p:cNvPr id="44" name="角丸四角形 43"/>
            <p:cNvSpPr/>
            <p:nvPr/>
          </p:nvSpPr>
          <p:spPr>
            <a:xfrm>
              <a:off x="4643438" y="2662232"/>
              <a:ext cx="4140908" cy="857256"/>
            </a:xfrm>
            <a:prstGeom prst="round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63" name="テキスト ボックス 41"/>
            <p:cNvSpPr txBox="1">
              <a:spLocks noChangeArrowheads="1"/>
            </p:cNvSpPr>
            <p:nvPr/>
          </p:nvSpPr>
          <p:spPr bwMode="auto">
            <a:xfrm>
              <a:off x="4714876" y="2786057"/>
              <a:ext cx="3995535" cy="646335"/>
            </a:xfrm>
            <a:prstGeom prst="rect">
              <a:avLst/>
            </a:prstGeom>
            <a:noFill/>
            <a:ln w="38100">
              <a:noFill/>
              <a:miter lim="800000"/>
              <a:headEnd/>
              <a:tailEnd/>
            </a:ln>
          </p:spPr>
          <p:txBody>
            <a:bodyPr wrap="square">
              <a:spAutoFit/>
            </a:bodyPr>
            <a:lstStyle/>
            <a:p>
              <a:r>
                <a:rPr lang="ja-JP" altLang="en-US" dirty="0" smtClean="0">
                  <a:solidFill>
                    <a:srgbClr val="FF0000"/>
                  </a:solidFill>
                </a:rPr>
                <a:t>　　　　　　　　　</a:t>
              </a:r>
              <a:r>
                <a:rPr lang="ja-JP" altLang="en-US" dirty="0" smtClean="0"/>
                <a:t>で積分</a:t>
              </a:r>
              <a:r>
                <a:rPr lang="ja-JP" altLang="en-US" dirty="0"/>
                <a:t>時間</a:t>
              </a:r>
              <a:r>
                <a:rPr lang="ja-JP" altLang="en-US" dirty="0" smtClean="0"/>
                <a:t>を適切にし</a:t>
              </a:r>
              <a:r>
                <a:rPr lang="ja-JP" altLang="en-US" dirty="0"/>
                <a:t>、夜光の影響を</a:t>
              </a:r>
              <a:r>
                <a:rPr lang="ja-JP" altLang="en-US" dirty="0" smtClean="0"/>
                <a:t>低減</a:t>
              </a:r>
              <a:endParaRPr lang="en-US" altLang="ja-JP" dirty="0"/>
            </a:p>
          </p:txBody>
        </p:sp>
      </p:grpSp>
      <p:cxnSp>
        <p:nvCxnSpPr>
          <p:cNvPr id="22" name="直線矢印コネクタ 21"/>
          <p:cNvCxnSpPr/>
          <p:nvPr/>
        </p:nvCxnSpPr>
        <p:spPr>
          <a:xfrm rot="5400000" flipH="1" flipV="1">
            <a:off x="-427831" y="2499519"/>
            <a:ext cx="2143125" cy="1587"/>
          </a:xfrm>
          <a:prstGeom prst="straightConnector1">
            <a:avLst/>
          </a:prstGeom>
          <a:ln w="38100"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61" name="Text Box 826"/>
          <p:cNvSpPr txBox="1">
            <a:spLocks noChangeArrowheads="1"/>
          </p:cNvSpPr>
          <p:nvPr/>
        </p:nvSpPr>
        <p:spPr bwMode="auto">
          <a:xfrm>
            <a:off x="428625" y="3571875"/>
            <a:ext cx="358775" cy="461963"/>
          </a:xfrm>
          <a:prstGeom prst="rect">
            <a:avLst/>
          </a:prstGeom>
          <a:noFill/>
          <a:ln w="9525">
            <a:noFill/>
            <a:miter lim="800000"/>
            <a:headEnd/>
            <a:tailEnd/>
          </a:ln>
        </p:spPr>
        <p:txBody>
          <a:bodyPr wrap="none">
            <a:spAutoFit/>
          </a:bodyPr>
          <a:lstStyle/>
          <a:p>
            <a:r>
              <a:rPr lang="en-US" altLang="ja-JP" sz="2400"/>
              <a:t>V</a:t>
            </a:r>
          </a:p>
        </p:txBody>
      </p:sp>
      <p:cxnSp>
        <p:nvCxnSpPr>
          <p:cNvPr id="25" name="直線矢印コネクタ 24"/>
          <p:cNvCxnSpPr/>
          <p:nvPr/>
        </p:nvCxnSpPr>
        <p:spPr>
          <a:xfrm rot="10800000" flipV="1">
            <a:off x="3635896" y="1484784"/>
            <a:ext cx="288032" cy="14401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707904" y="1052736"/>
            <a:ext cx="2088232" cy="400110"/>
          </a:xfrm>
          <a:prstGeom prst="rect">
            <a:avLst/>
          </a:prstGeom>
          <a:noFill/>
        </p:spPr>
        <p:txBody>
          <a:bodyPr wrap="square" rtlCol="0">
            <a:spAutoFit/>
          </a:bodyPr>
          <a:lstStyle/>
          <a:p>
            <a:r>
              <a:rPr kumimoji="1" lang="en-US" altLang="ja-JP" sz="2000" dirty="0" smtClean="0">
                <a:solidFill>
                  <a:srgbClr val="7030A0"/>
                </a:solidFill>
              </a:rPr>
              <a:t>Noise</a:t>
            </a:r>
            <a:r>
              <a:rPr kumimoji="1" lang="en-US" altLang="ja-JP" sz="2000" b="1" dirty="0" smtClean="0">
                <a:solidFill>
                  <a:srgbClr val="7030A0"/>
                </a:solidFill>
              </a:rPr>
              <a:t>(</a:t>
            </a:r>
            <a:r>
              <a:rPr kumimoji="1" lang="ja-JP" altLang="en-US" sz="2000" b="1" dirty="0" smtClean="0">
                <a:solidFill>
                  <a:srgbClr val="7030A0"/>
                </a:solidFill>
              </a:rPr>
              <a:t>夜光</a:t>
            </a:r>
            <a:r>
              <a:rPr kumimoji="1" lang="en-US" altLang="ja-JP" sz="2000" b="1" dirty="0" smtClean="0">
                <a:solidFill>
                  <a:srgbClr val="7030A0"/>
                </a:solidFill>
              </a:rPr>
              <a:t>)</a:t>
            </a:r>
            <a:endParaRPr kumimoji="1" lang="ja-JP" altLang="en-US" sz="2000" b="1" dirty="0">
              <a:solidFill>
                <a:srgbClr val="7030A0"/>
              </a:solidFill>
            </a:endParaRPr>
          </a:p>
        </p:txBody>
      </p:sp>
      <p:sp>
        <p:nvSpPr>
          <p:cNvPr id="28" name="テキスト ボックス 27"/>
          <p:cNvSpPr txBox="1"/>
          <p:nvPr/>
        </p:nvSpPr>
        <p:spPr>
          <a:xfrm>
            <a:off x="6093112" y="1291348"/>
            <a:ext cx="1080120" cy="400110"/>
          </a:xfrm>
          <a:prstGeom prst="rect">
            <a:avLst/>
          </a:prstGeom>
          <a:noFill/>
        </p:spPr>
        <p:txBody>
          <a:bodyPr wrap="square" rtlCol="0">
            <a:spAutoFit/>
          </a:bodyPr>
          <a:lstStyle/>
          <a:p>
            <a:r>
              <a:rPr lang="en-US" altLang="ja-JP" sz="2000" dirty="0" smtClean="0">
                <a:solidFill>
                  <a:schemeClr val="accent6">
                    <a:lumMod val="75000"/>
                  </a:schemeClr>
                </a:solidFill>
              </a:rPr>
              <a:t>Before</a:t>
            </a:r>
            <a:endParaRPr kumimoji="1" lang="ja-JP" altLang="en-US" sz="2000" b="1" dirty="0">
              <a:solidFill>
                <a:schemeClr val="accent6">
                  <a:lumMod val="75000"/>
                </a:schemeClr>
              </a:solidFill>
            </a:endParaRPr>
          </a:p>
        </p:txBody>
      </p:sp>
      <p:sp>
        <p:nvSpPr>
          <p:cNvPr id="29" name="テキスト ボックス 28"/>
          <p:cNvSpPr txBox="1"/>
          <p:nvPr/>
        </p:nvSpPr>
        <p:spPr>
          <a:xfrm>
            <a:off x="6300192" y="3676962"/>
            <a:ext cx="1080120" cy="400110"/>
          </a:xfrm>
          <a:prstGeom prst="rect">
            <a:avLst/>
          </a:prstGeom>
          <a:noFill/>
        </p:spPr>
        <p:txBody>
          <a:bodyPr wrap="square" rtlCol="0">
            <a:spAutoFit/>
          </a:bodyPr>
          <a:lstStyle/>
          <a:p>
            <a:r>
              <a:rPr lang="en-US" altLang="ja-JP" sz="2000" dirty="0" smtClean="0">
                <a:solidFill>
                  <a:schemeClr val="accent5">
                    <a:lumMod val="75000"/>
                  </a:schemeClr>
                </a:solidFill>
              </a:rPr>
              <a:t>After</a:t>
            </a:r>
            <a:endParaRPr kumimoji="1" lang="ja-JP" altLang="en-US" sz="2000" b="1" dirty="0">
              <a:solidFill>
                <a:schemeClr val="accent5">
                  <a:lumMod val="75000"/>
                </a:schemeClr>
              </a:solidFill>
            </a:endParaRPr>
          </a:p>
        </p:txBody>
      </p:sp>
      <p:sp>
        <p:nvSpPr>
          <p:cNvPr id="40" name="テキスト ボックス 39"/>
          <p:cNvSpPr txBox="1"/>
          <p:nvPr/>
        </p:nvSpPr>
        <p:spPr>
          <a:xfrm>
            <a:off x="4772258" y="3053194"/>
            <a:ext cx="1368152" cy="276999"/>
          </a:xfrm>
          <a:prstGeom prst="rect">
            <a:avLst/>
          </a:prstGeom>
          <a:noFill/>
        </p:spPr>
        <p:txBody>
          <a:bodyPr wrap="square" lIns="0" tIns="0" rIns="0" bIns="0" rtlCol="0">
            <a:spAutoFit/>
          </a:bodyPr>
          <a:lstStyle/>
          <a:p>
            <a:r>
              <a:rPr kumimoji="1" lang="ja-JP" altLang="en-US" b="1" dirty="0" smtClean="0">
                <a:solidFill>
                  <a:srgbClr val="FF0000"/>
                </a:solidFill>
              </a:rPr>
              <a:t>波形サンプル</a:t>
            </a:r>
            <a:endParaRPr kumimoji="1" lang="ja-JP" altLang="en-US" b="1" dirty="0">
              <a:solidFill>
                <a:srgbClr val="FF0000"/>
              </a:solidFill>
            </a:endParaRPr>
          </a:p>
        </p:txBody>
      </p:sp>
      <p:sp>
        <p:nvSpPr>
          <p:cNvPr id="30" name="円/楕円 29"/>
          <p:cNvSpPr/>
          <p:nvPr/>
        </p:nvSpPr>
        <p:spPr>
          <a:xfrm>
            <a:off x="2023148" y="1756149"/>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2082680" y="2204864"/>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143354" y="2780928"/>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199358" y="2924944"/>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258890" y="2348880"/>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319564" y="1820436"/>
            <a:ext cx="72008" cy="7200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156"/>
                                        </p:tgtEl>
                                      </p:cBhvr>
                                    </p:animEffect>
                                    <p:set>
                                      <p:cBhvr>
                                        <p:cTn id="10" dur="1" fill="hold">
                                          <p:stCondLst>
                                            <p:cond delay="499"/>
                                          </p:stCondLst>
                                        </p:cTn>
                                        <p:tgtEl>
                                          <p:spTgt spid="61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down)">
                                      <p:cBhvr>
                                        <p:cTn id="35" dur="500"/>
                                        <p:tgtEl>
                                          <p:spTgt spid="5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1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6156"/>
                                        </p:tgtEl>
                                        <p:attrNameLst>
                                          <p:attrName>style.visibility</p:attrName>
                                        </p:attrNameLst>
                                      </p:cBhvr>
                                      <p:to>
                                        <p:strVal val="visible"/>
                                      </p:to>
                                    </p:set>
                                    <p:animEffect transition="in" filter="fade">
                                      <p:cBhvr>
                                        <p:cTn id="52"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6" grpId="1"/>
      <p:bldP spid="29" grpId="0"/>
      <p:bldP spid="40" grpId="0"/>
      <p:bldP spid="30" grpId="0" animBg="1"/>
      <p:bldP spid="31" grpId="0" animBg="1"/>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
          <p:cNvPicPr>
            <a:picLocks noChangeAspect="1" noChangeArrowheads="1"/>
          </p:cNvPicPr>
          <p:nvPr/>
        </p:nvPicPr>
        <p:blipFill>
          <a:blip r:embed="rId3" cstate="print"/>
          <a:srcRect/>
          <a:stretch>
            <a:fillRect/>
          </a:stretch>
        </p:blipFill>
        <p:spPr bwMode="auto">
          <a:xfrm>
            <a:off x="1908175" y="1922735"/>
            <a:ext cx="5143500" cy="4746625"/>
          </a:xfrm>
          <a:prstGeom prst="rect">
            <a:avLst/>
          </a:prstGeom>
          <a:noFill/>
          <a:ln w="28575">
            <a:solidFill>
              <a:srgbClr val="EEECE1"/>
            </a:solidFill>
            <a:miter lim="800000"/>
            <a:headEnd/>
            <a:tailEnd/>
          </a:ln>
        </p:spPr>
      </p:pic>
      <p:cxnSp>
        <p:nvCxnSpPr>
          <p:cNvPr id="8" name="直線コネクタ 7"/>
          <p:cNvCxnSpPr/>
          <p:nvPr/>
        </p:nvCxnSpPr>
        <p:spPr>
          <a:xfrm rot="5400000">
            <a:off x="2327275" y="328481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436813" y="3926160"/>
            <a:ext cx="27368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902744" y="3280842"/>
            <a:ext cx="1296987"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3479800" y="327846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4048919" y="3274492"/>
            <a:ext cx="1296987"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129213" y="328481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48275" y="3926160"/>
            <a:ext cx="56197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 name="二等辺三角形 21"/>
          <p:cNvSpPr/>
          <p:nvPr/>
        </p:nvSpPr>
        <p:spPr>
          <a:xfrm rot="5400000">
            <a:off x="3253581" y="3812654"/>
            <a:ext cx="287338"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二等辺三角形 22"/>
          <p:cNvSpPr/>
          <p:nvPr/>
        </p:nvSpPr>
        <p:spPr>
          <a:xfrm rot="5400000">
            <a:off x="3833812" y="3810273"/>
            <a:ext cx="288925"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二等辺三角形 23"/>
          <p:cNvSpPr/>
          <p:nvPr/>
        </p:nvSpPr>
        <p:spPr>
          <a:xfrm rot="5400000">
            <a:off x="4404519" y="3819004"/>
            <a:ext cx="287338"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二等辺三角形 24"/>
          <p:cNvSpPr/>
          <p:nvPr/>
        </p:nvSpPr>
        <p:spPr>
          <a:xfrm rot="5400000">
            <a:off x="5484812" y="3816623"/>
            <a:ext cx="288925"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2" name="直線コネクタ 31"/>
          <p:cNvCxnSpPr/>
          <p:nvPr/>
        </p:nvCxnSpPr>
        <p:spPr>
          <a:xfrm rot="5400000">
            <a:off x="1529042" y="4005535"/>
            <a:ext cx="23177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671763" y="2846660"/>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二等辺三角形 20"/>
          <p:cNvSpPr/>
          <p:nvPr/>
        </p:nvSpPr>
        <p:spPr>
          <a:xfrm rot="10800000">
            <a:off x="2536825" y="446273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3" name="直線コネクタ 42"/>
          <p:cNvCxnSpPr/>
          <p:nvPr/>
        </p:nvCxnSpPr>
        <p:spPr>
          <a:xfrm rot="5400000">
            <a:off x="2212975" y="3897585"/>
            <a:ext cx="21018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248025" y="2846660"/>
            <a:ext cx="144463"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565400" y="4113485"/>
            <a:ext cx="25336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817938" y="2846660"/>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3359944" y="3896792"/>
            <a:ext cx="210343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395788" y="2845073"/>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328319" y="4003154"/>
            <a:ext cx="231616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472113" y="2845073"/>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二等辺三角形 27"/>
          <p:cNvSpPr/>
          <p:nvPr/>
        </p:nvSpPr>
        <p:spPr>
          <a:xfrm rot="10800000">
            <a:off x="3119438" y="4469085"/>
            <a:ext cx="287337"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二等辺三角形 28"/>
          <p:cNvSpPr/>
          <p:nvPr/>
        </p:nvSpPr>
        <p:spPr>
          <a:xfrm rot="10800000">
            <a:off x="3695700" y="446908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二等辺三角形 29"/>
          <p:cNvSpPr/>
          <p:nvPr/>
        </p:nvSpPr>
        <p:spPr>
          <a:xfrm rot="10800000">
            <a:off x="4265613" y="4470673"/>
            <a:ext cx="287337" cy="288925"/>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二等辺三角形 30"/>
          <p:cNvSpPr/>
          <p:nvPr/>
        </p:nvSpPr>
        <p:spPr>
          <a:xfrm rot="10800000">
            <a:off x="5343525" y="446908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0" name="直線コネクタ 59"/>
          <p:cNvCxnSpPr/>
          <p:nvPr/>
        </p:nvCxnSpPr>
        <p:spPr>
          <a:xfrm>
            <a:off x="2700338" y="5152535"/>
            <a:ext cx="8636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787900" y="5152535"/>
            <a:ext cx="720725"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57550" y="4947741"/>
            <a:ext cx="431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989388" y="4935866"/>
            <a:ext cx="431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a:off x="3442494" y="5266804"/>
            <a:ext cx="222250" cy="476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3468688" y="5162822"/>
            <a:ext cx="431800" cy="31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5400000">
            <a:off x="3759201" y="5162822"/>
            <a:ext cx="431800" cy="31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4652963" y="5262835"/>
            <a:ext cx="23495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229" name="テキスト ボックス 74"/>
          <p:cNvSpPr txBox="1">
            <a:spLocks noChangeArrowheads="1"/>
          </p:cNvSpPr>
          <p:nvPr/>
        </p:nvSpPr>
        <p:spPr bwMode="auto">
          <a:xfrm>
            <a:off x="5724128" y="2232923"/>
            <a:ext cx="2016323" cy="338554"/>
          </a:xfrm>
          <a:prstGeom prst="rect">
            <a:avLst/>
          </a:prstGeom>
          <a:solidFill>
            <a:schemeClr val="bg1"/>
          </a:solidFill>
          <a:ln w="9525">
            <a:noFill/>
            <a:miter lim="800000"/>
            <a:headEnd/>
            <a:tailEnd/>
          </a:ln>
        </p:spPr>
        <p:txBody>
          <a:bodyPr wrap="square" lIns="0" rIns="0">
            <a:spAutoFit/>
          </a:bodyPr>
          <a:lstStyle/>
          <a:p>
            <a:r>
              <a:rPr lang="en-US" altLang="ja-JP" sz="1600" dirty="0" smtClean="0">
                <a:latin typeface="Arial Unicode MS" pitchFamily="50" charset="-128"/>
                <a:ea typeface="Arial Unicode MS" pitchFamily="50" charset="-128"/>
                <a:cs typeface="Arial Unicode MS" pitchFamily="50" charset="-128"/>
              </a:rPr>
              <a:t>CMOS</a:t>
            </a:r>
            <a:r>
              <a:rPr lang="ja-JP" altLang="en-US" sz="1600" dirty="0">
                <a:latin typeface="Arial Unicode MS" pitchFamily="50" charset="-128"/>
                <a:ea typeface="Arial Unicode MS" pitchFamily="50" charset="-128"/>
                <a:cs typeface="Arial Unicode MS" pitchFamily="50" charset="-128"/>
              </a:rPr>
              <a:t> </a:t>
            </a:r>
            <a:r>
              <a:rPr lang="en-US" altLang="ja-JP" sz="1600" dirty="0" smtClean="0">
                <a:latin typeface="Arial Unicode MS" pitchFamily="50" charset="-128"/>
                <a:ea typeface="Arial Unicode MS" pitchFamily="50" charset="-128"/>
                <a:cs typeface="Arial Unicode MS" pitchFamily="50" charset="-128"/>
              </a:rPr>
              <a:t>analog switch</a:t>
            </a:r>
            <a:endParaRPr lang="ja-JP" altLang="en-US" sz="1600" dirty="0">
              <a:latin typeface="Arial Unicode MS" pitchFamily="50" charset="-128"/>
              <a:ea typeface="Arial Unicode MS" pitchFamily="50" charset="-128"/>
              <a:cs typeface="Arial Unicode MS" pitchFamily="50" charset="-128"/>
            </a:endParaRPr>
          </a:p>
        </p:txBody>
      </p:sp>
      <p:sp>
        <p:nvSpPr>
          <p:cNvPr id="8230" name="テキスト ボックス 75"/>
          <p:cNvSpPr txBox="1">
            <a:spLocks noChangeArrowheads="1"/>
          </p:cNvSpPr>
          <p:nvPr/>
        </p:nvSpPr>
        <p:spPr bwMode="auto">
          <a:xfrm>
            <a:off x="685056" y="1779860"/>
            <a:ext cx="2590800" cy="338554"/>
          </a:xfrm>
          <a:prstGeom prst="rect">
            <a:avLst/>
          </a:prstGeom>
          <a:solidFill>
            <a:schemeClr val="bg1"/>
          </a:solidFill>
          <a:ln w="9525">
            <a:noFill/>
            <a:miter lim="800000"/>
            <a:headEnd/>
            <a:tailEnd/>
          </a:ln>
        </p:spPr>
        <p:txBody>
          <a:bodyPr>
            <a:spAutoFit/>
          </a:bodyPr>
          <a:lstStyle/>
          <a:p>
            <a:r>
              <a:rPr lang="en-US" altLang="ja-JP" sz="1600" dirty="0" smtClean="0"/>
              <a:t>Analog input from PMT</a:t>
            </a:r>
            <a:endParaRPr lang="ja-JP" altLang="en-US" sz="1600" dirty="0"/>
          </a:p>
        </p:txBody>
      </p:sp>
      <p:sp>
        <p:nvSpPr>
          <p:cNvPr id="8231" name="テキスト ボックス 76"/>
          <p:cNvSpPr txBox="1">
            <a:spLocks noChangeArrowheads="1"/>
          </p:cNvSpPr>
          <p:nvPr/>
        </p:nvSpPr>
        <p:spPr bwMode="auto">
          <a:xfrm>
            <a:off x="1940707" y="3552817"/>
            <a:ext cx="735335" cy="338554"/>
          </a:xfrm>
          <a:prstGeom prst="rect">
            <a:avLst/>
          </a:prstGeom>
          <a:solidFill>
            <a:schemeClr val="bg1"/>
          </a:solidFill>
          <a:ln w="9525">
            <a:noFill/>
            <a:miter lim="800000"/>
            <a:headEnd/>
            <a:tailEnd/>
          </a:ln>
        </p:spPr>
        <p:txBody>
          <a:bodyPr wrap="square" lIns="0" rIns="0">
            <a:spAutoFit/>
          </a:bodyPr>
          <a:lstStyle/>
          <a:p>
            <a:r>
              <a:rPr lang="en-US" altLang="ja-JP" sz="1600" dirty="0">
                <a:solidFill>
                  <a:schemeClr val="tx2"/>
                </a:solidFill>
                <a:latin typeface="Arial Unicode MS" pitchFamily="50" charset="-128"/>
                <a:ea typeface="Arial Unicode MS" pitchFamily="50" charset="-128"/>
                <a:cs typeface="Arial Unicode MS" pitchFamily="50" charset="-128"/>
              </a:rPr>
              <a:t>T</a:t>
            </a:r>
            <a:r>
              <a:rPr lang="en-US" altLang="ja-JP" sz="1600" dirty="0" smtClean="0">
                <a:solidFill>
                  <a:schemeClr val="tx2"/>
                </a:solidFill>
                <a:latin typeface="Arial Unicode MS" pitchFamily="50" charset="-128"/>
                <a:ea typeface="Arial Unicode MS" pitchFamily="50" charset="-128"/>
                <a:cs typeface="Arial Unicode MS" pitchFamily="50" charset="-128"/>
              </a:rPr>
              <a:t>rigger</a:t>
            </a:r>
            <a:endParaRPr lang="ja-JP" altLang="en-US" sz="1600" dirty="0">
              <a:solidFill>
                <a:schemeClr val="tx2"/>
              </a:solidFill>
              <a:latin typeface="Arial Unicode MS" pitchFamily="50" charset="-128"/>
              <a:ea typeface="Arial Unicode MS" pitchFamily="50" charset="-128"/>
              <a:cs typeface="Arial Unicode MS" pitchFamily="50" charset="-128"/>
            </a:endParaRPr>
          </a:p>
        </p:txBody>
      </p:sp>
      <p:sp>
        <p:nvSpPr>
          <p:cNvPr id="78" name="テキスト ボックス 77"/>
          <p:cNvSpPr txBox="1"/>
          <p:nvPr/>
        </p:nvSpPr>
        <p:spPr>
          <a:xfrm>
            <a:off x="1979712" y="4731717"/>
            <a:ext cx="1044575" cy="338554"/>
          </a:xfrm>
          <a:prstGeom prst="rect">
            <a:avLst/>
          </a:prstGeom>
          <a:noFill/>
        </p:spPr>
        <p:txBody>
          <a:bodyPr wrap="square">
            <a:spAutoFit/>
          </a:bodyPr>
          <a:lstStyle/>
          <a:p>
            <a:pPr>
              <a:defRPr/>
            </a:pPr>
            <a:r>
              <a:rPr lang="en-US" altLang="ja-JP" sz="1600" dirty="0" smtClean="0">
                <a:solidFill>
                  <a:schemeClr val="accent6">
                    <a:lumMod val="75000"/>
                  </a:schemeClr>
                </a:solidFill>
                <a:latin typeface="Arial Unicode MS" pitchFamily="50" charset="-128"/>
                <a:ea typeface="Arial Unicode MS" pitchFamily="50" charset="-128"/>
                <a:cs typeface="Arial Unicode MS" pitchFamily="50" charset="-128"/>
              </a:rPr>
              <a:t>Read</a:t>
            </a:r>
            <a:endParaRPr lang="ja-JP" altLang="en-US" sz="1600" dirty="0">
              <a:solidFill>
                <a:schemeClr val="accent6">
                  <a:lumMod val="75000"/>
                </a:schemeClr>
              </a:solidFill>
              <a:latin typeface="Arial Unicode MS" pitchFamily="50" charset="-128"/>
              <a:ea typeface="Arial Unicode MS" pitchFamily="50" charset="-128"/>
              <a:cs typeface="Arial Unicode MS" pitchFamily="50" charset="-128"/>
            </a:endParaRPr>
          </a:p>
        </p:txBody>
      </p:sp>
      <p:sp>
        <p:nvSpPr>
          <p:cNvPr id="41" name="テキスト ボックス 40"/>
          <p:cNvSpPr txBox="1"/>
          <p:nvPr/>
        </p:nvSpPr>
        <p:spPr>
          <a:xfrm>
            <a:off x="3203848" y="5343406"/>
            <a:ext cx="1944216" cy="464331"/>
          </a:xfrm>
          <a:prstGeom prst="rect">
            <a:avLst/>
          </a:prstGeom>
          <a:solidFill>
            <a:schemeClr val="bg1"/>
          </a:solidFill>
          <a:ln w="31750">
            <a:solidFill>
              <a:schemeClr val="tx1"/>
            </a:solidFill>
          </a:ln>
        </p:spPr>
        <p:txBody>
          <a:bodyPr wrap="square" tIns="108000" bIns="108000" rtlCol="0" anchor="ctr" anchorCtr="0">
            <a:spAutoFit/>
          </a:bodyPr>
          <a:lstStyle/>
          <a:p>
            <a:r>
              <a:rPr kumimoji="1" lang="en-US" altLang="ja-JP" sz="1600" dirty="0" smtClean="0"/>
              <a:t>Analog multiplexer</a:t>
            </a:r>
            <a:endParaRPr kumimoji="1" lang="ja-JP" altLang="en-US" sz="1600" dirty="0"/>
          </a:p>
        </p:txBody>
      </p:sp>
      <p:sp>
        <p:nvSpPr>
          <p:cNvPr id="56" name="タイトル 1"/>
          <p:cNvSpPr txBox="1">
            <a:spLocks/>
          </p:cNvSpPr>
          <p:nvPr/>
        </p:nvSpPr>
        <p:spPr>
          <a:xfrm>
            <a:off x="395288" y="11588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What?  </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何を開発しているのか</a:t>
            </a:r>
            <a:endParaRPr kumimoji="1" lang="ja-JP" altLang="en-US" sz="4400" b="0"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57" name="タイトル 1"/>
          <p:cNvSpPr txBox="1">
            <a:spLocks/>
          </p:cNvSpPr>
          <p:nvPr/>
        </p:nvSpPr>
        <p:spPr bwMode="auto">
          <a:xfrm>
            <a:off x="395288" y="55780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ja-JP" altLang="en-US" sz="3600" dirty="0">
                <a:latin typeface="+mj-lt"/>
                <a:ea typeface="+mj-ea"/>
                <a:cs typeface="+mj-cs"/>
              </a:rPr>
              <a:t>～</a:t>
            </a:r>
            <a:r>
              <a:rPr lang="ja-JP" altLang="en-US" sz="3600" dirty="0" smtClean="0">
                <a:latin typeface="+mj-lt"/>
                <a:ea typeface="+mj-ea"/>
                <a:cs typeface="+mj-cs"/>
              </a:rPr>
              <a:t>アナログメモリーのしくみ～</a:t>
            </a:r>
            <a:endParaRPr lang="ja-JP" altLang="en-US" sz="36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154"/>
          <p:cNvSpPr>
            <a:spLocks noChangeShapeType="1"/>
          </p:cNvSpPr>
          <p:nvPr/>
        </p:nvSpPr>
        <p:spPr bwMode="auto">
          <a:xfrm>
            <a:off x="2562225" y="5051425"/>
            <a:ext cx="76200" cy="152400"/>
          </a:xfrm>
          <a:prstGeom prst="line">
            <a:avLst/>
          </a:prstGeom>
          <a:noFill/>
          <a:ln w="9525">
            <a:solidFill>
              <a:schemeClr val="tx1"/>
            </a:solidFill>
            <a:round/>
            <a:headEnd/>
            <a:tailEnd/>
          </a:ln>
        </p:spPr>
        <p:txBody>
          <a:bodyPr/>
          <a:lstStyle/>
          <a:p>
            <a:endParaRPr lang="ja-JP" altLang="en-US"/>
          </a:p>
        </p:txBody>
      </p:sp>
      <p:grpSp>
        <p:nvGrpSpPr>
          <p:cNvPr id="9219" name="Group 239"/>
          <p:cNvGrpSpPr>
            <a:grpSpLocks/>
          </p:cNvGrpSpPr>
          <p:nvPr/>
        </p:nvGrpSpPr>
        <p:grpSpPr bwMode="auto">
          <a:xfrm>
            <a:off x="2638425" y="5127625"/>
            <a:ext cx="152400" cy="762000"/>
            <a:chOff x="1488" y="2352"/>
            <a:chExt cx="96" cy="480"/>
          </a:xfrm>
        </p:grpSpPr>
        <p:sp>
          <p:nvSpPr>
            <p:cNvPr id="9818" name="Line 240"/>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819" name="Line 241"/>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3" name="Group 509"/>
          <p:cNvGrpSpPr>
            <a:grpSpLocks/>
          </p:cNvGrpSpPr>
          <p:nvPr/>
        </p:nvGrpSpPr>
        <p:grpSpPr bwMode="auto">
          <a:xfrm>
            <a:off x="2108200" y="4594225"/>
            <a:ext cx="685800" cy="1295400"/>
            <a:chOff x="288" y="2016"/>
            <a:chExt cx="432" cy="816"/>
          </a:xfrm>
        </p:grpSpPr>
        <p:sp>
          <p:nvSpPr>
            <p:cNvPr id="9809" name="Rectangle 51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810" name="Line 51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811" name="Line 51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812" name="Line 51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813" name="Line 51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814" name="Line 51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815" name="Line 51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816" name="Line 51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817" name="Line 51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sp>
        <p:nvSpPr>
          <p:cNvPr id="9221" name="Rectangle 3"/>
          <p:cNvSpPr>
            <a:spLocks noChangeArrowheads="1"/>
          </p:cNvSpPr>
          <p:nvPr/>
        </p:nvSpPr>
        <p:spPr bwMode="auto">
          <a:xfrm>
            <a:off x="1624013" y="5889625"/>
            <a:ext cx="6029325" cy="304800"/>
          </a:xfrm>
          <a:prstGeom prst="rect">
            <a:avLst/>
          </a:prstGeom>
          <a:solidFill>
            <a:schemeClr val="bg1"/>
          </a:solidFill>
          <a:ln w="19050">
            <a:solidFill>
              <a:schemeClr val="tx1"/>
            </a:solidFill>
            <a:miter lim="800000"/>
            <a:headEnd/>
            <a:tailEnd/>
          </a:ln>
        </p:spPr>
        <p:txBody>
          <a:bodyPr wrap="none" anchor="ctr"/>
          <a:lstStyle/>
          <a:p>
            <a:pPr algn="ctr"/>
            <a:endParaRPr kumimoji="0" lang="en-US" altLang="ja-JP" sz="1400">
              <a:latin typeface="Tahoma" pitchFamily="34" charset="0"/>
            </a:endParaRPr>
          </a:p>
        </p:txBody>
      </p:sp>
      <p:sp>
        <p:nvSpPr>
          <p:cNvPr id="9222" name="Line 4"/>
          <p:cNvSpPr>
            <a:spLocks noChangeShapeType="1"/>
          </p:cNvSpPr>
          <p:nvPr/>
        </p:nvSpPr>
        <p:spPr bwMode="auto">
          <a:xfrm flipH="1">
            <a:off x="1395413" y="6042025"/>
            <a:ext cx="228600" cy="0"/>
          </a:xfrm>
          <a:prstGeom prst="line">
            <a:avLst/>
          </a:prstGeom>
          <a:noFill/>
          <a:ln w="9525">
            <a:solidFill>
              <a:schemeClr val="tx1"/>
            </a:solidFill>
            <a:round/>
            <a:headEnd/>
            <a:tailEnd/>
          </a:ln>
        </p:spPr>
        <p:txBody>
          <a:bodyPr/>
          <a:lstStyle/>
          <a:p>
            <a:endParaRPr lang="ja-JP" altLang="en-US"/>
          </a:p>
        </p:txBody>
      </p:sp>
      <p:sp>
        <p:nvSpPr>
          <p:cNvPr id="9223" name="Text Box 5"/>
          <p:cNvSpPr txBox="1">
            <a:spLocks noChangeArrowheads="1"/>
          </p:cNvSpPr>
          <p:nvPr/>
        </p:nvSpPr>
        <p:spPr bwMode="auto">
          <a:xfrm>
            <a:off x="409575" y="5818188"/>
            <a:ext cx="777875" cy="396875"/>
          </a:xfrm>
          <a:prstGeom prst="rect">
            <a:avLst/>
          </a:prstGeom>
          <a:noFill/>
          <a:ln w="9525">
            <a:noFill/>
            <a:miter lim="800000"/>
            <a:headEnd/>
            <a:tailEnd/>
          </a:ln>
        </p:spPr>
        <p:txBody>
          <a:bodyPr wrap="none">
            <a:spAutoFit/>
          </a:bodyPr>
          <a:lstStyle/>
          <a:p>
            <a:r>
              <a:rPr kumimoji="0" lang="en-US" altLang="ja-JP" sz="2000">
                <a:latin typeface="Tahoma" pitchFamily="34" charset="0"/>
              </a:rPr>
              <a:t>Clock</a:t>
            </a:r>
          </a:p>
        </p:txBody>
      </p:sp>
      <p:sp>
        <p:nvSpPr>
          <p:cNvPr id="9224" name="Oval 6"/>
          <p:cNvSpPr>
            <a:spLocks noChangeArrowheads="1"/>
          </p:cNvSpPr>
          <p:nvPr/>
        </p:nvSpPr>
        <p:spPr bwMode="auto">
          <a:xfrm>
            <a:off x="1243013" y="5965825"/>
            <a:ext cx="152400" cy="152400"/>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9225" name="Line 7"/>
          <p:cNvSpPr>
            <a:spLocks noChangeShapeType="1"/>
          </p:cNvSpPr>
          <p:nvPr/>
        </p:nvSpPr>
        <p:spPr bwMode="auto">
          <a:xfrm>
            <a:off x="885825" y="4289425"/>
            <a:ext cx="6172200" cy="0"/>
          </a:xfrm>
          <a:prstGeom prst="line">
            <a:avLst/>
          </a:prstGeom>
          <a:noFill/>
          <a:ln w="28575">
            <a:solidFill>
              <a:srgbClr val="FF0000"/>
            </a:solidFill>
            <a:round/>
            <a:headEnd/>
            <a:tailEnd/>
          </a:ln>
        </p:spPr>
        <p:txBody>
          <a:bodyPr/>
          <a:lstStyle/>
          <a:p>
            <a:endParaRPr lang="ja-JP" altLang="en-US"/>
          </a:p>
        </p:txBody>
      </p:sp>
      <p:sp>
        <p:nvSpPr>
          <p:cNvPr id="9226" name="Line 8"/>
          <p:cNvSpPr>
            <a:spLocks noChangeShapeType="1"/>
          </p:cNvSpPr>
          <p:nvPr/>
        </p:nvSpPr>
        <p:spPr bwMode="auto">
          <a:xfrm>
            <a:off x="1571625" y="4289425"/>
            <a:ext cx="0" cy="317500"/>
          </a:xfrm>
          <a:prstGeom prst="line">
            <a:avLst/>
          </a:prstGeom>
          <a:noFill/>
          <a:ln w="9525">
            <a:solidFill>
              <a:schemeClr val="tx1"/>
            </a:solidFill>
            <a:round/>
            <a:headEnd/>
            <a:tailEnd/>
          </a:ln>
        </p:spPr>
        <p:txBody>
          <a:bodyPr/>
          <a:lstStyle/>
          <a:p>
            <a:endParaRPr lang="ja-JP" altLang="en-US"/>
          </a:p>
        </p:txBody>
      </p:sp>
      <p:sp>
        <p:nvSpPr>
          <p:cNvPr id="9227" name="Line 10"/>
          <p:cNvSpPr>
            <a:spLocks noChangeShapeType="1"/>
          </p:cNvSpPr>
          <p:nvPr/>
        </p:nvSpPr>
        <p:spPr bwMode="auto">
          <a:xfrm>
            <a:off x="1571625" y="4594225"/>
            <a:ext cx="0" cy="228600"/>
          </a:xfrm>
          <a:prstGeom prst="line">
            <a:avLst/>
          </a:prstGeom>
          <a:noFill/>
          <a:ln w="9525">
            <a:solidFill>
              <a:schemeClr val="tx1"/>
            </a:solidFill>
            <a:round/>
            <a:headEnd/>
            <a:tailEnd/>
          </a:ln>
        </p:spPr>
        <p:txBody>
          <a:bodyPr/>
          <a:lstStyle/>
          <a:p>
            <a:endParaRPr lang="ja-JP" altLang="en-US"/>
          </a:p>
        </p:txBody>
      </p:sp>
      <p:sp>
        <p:nvSpPr>
          <p:cNvPr id="9228" name="Line 11"/>
          <p:cNvSpPr>
            <a:spLocks noChangeShapeType="1"/>
          </p:cNvSpPr>
          <p:nvPr/>
        </p:nvSpPr>
        <p:spPr bwMode="auto">
          <a:xfrm>
            <a:off x="1419225" y="4822825"/>
            <a:ext cx="304800" cy="0"/>
          </a:xfrm>
          <a:prstGeom prst="line">
            <a:avLst/>
          </a:prstGeom>
          <a:noFill/>
          <a:ln w="9525">
            <a:solidFill>
              <a:schemeClr val="tx1"/>
            </a:solidFill>
            <a:round/>
            <a:headEnd/>
            <a:tailEnd/>
          </a:ln>
        </p:spPr>
        <p:txBody>
          <a:bodyPr/>
          <a:lstStyle/>
          <a:p>
            <a:endParaRPr lang="ja-JP" altLang="en-US"/>
          </a:p>
        </p:txBody>
      </p:sp>
      <p:sp>
        <p:nvSpPr>
          <p:cNvPr id="9229" name="Line 12"/>
          <p:cNvSpPr>
            <a:spLocks noChangeShapeType="1"/>
          </p:cNvSpPr>
          <p:nvPr/>
        </p:nvSpPr>
        <p:spPr bwMode="auto">
          <a:xfrm>
            <a:off x="1419225" y="4899025"/>
            <a:ext cx="304800" cy="0"/>
          </a:xfrm>
          <a:prstGeom prst="line">
            <a:avLst/>
          </a:prstGeom>
          <a:noFill/>
          <a:ln w="9525">
            <a:solidFill>
              <a:schemeClr val="tx1"/>
            </a:solidFill>
            <a:round/>
            <a:headEnd/>
            <a:tailEnd/>
          </a:ln>
        </p:spPr>
        <p:txBody>
          <a:bodyPr/>
          <a:lstStyle/>
          <a:p>
            <a:endParaRPr lang="ja-JP" altLang="en-US"/>
          </a:p>
        </p:txBody>
      </p:sp>
      <p:sp>
        <p:nvSpPr>
          <p:cNvPr id="9230" name="Line 13"/>
          <p:cNvSpPr>
            <a:spLocks noChangeShapeType="1"/>
          </p:cNvSpPr>
          <p:nvPr/>
        </p:nvSpPr>
        <p:spPr bwMode="auto">
          <a:xfrm>
            <a:off x="1571625" y="4899025"/>
            <a:ext cx="0" cy="228600"/>
          </a:xfrm>
          <a:prstGeom prst="line">
            <a:avLst/>
          </a:prstGeom>
          <a:noFill/>
          <a:ln w="9525">
            <a:solidFill>
              <a:schemeClr val="tx1"/>
            </a:solidFill>
            <a:round/>
            <a:headEnd/>
            <a:tailEnd/>
          </a:ln>
        </p:spPr>
        <p:txBody>
          <a:bodyPr/>
          <a:lstStyle/>
          <a:p>
            <a:endParaRPr lang="ja-JP" altLang="en-US"/>
          </a:p>
        </p:txBody>
      </p:sp>
      <p:sp>
        <p:nvSpPr>
          <p:cNvPr id="9231" name="Line 14"/>
          <p:cNvSpPr>
            <a:spLocks noChangeShapeType="1"/>
          </p:cNvSpPr>
          <p:nvPr/>
        </p:nvSpPr>
        <p:spPr bwMode="auto">
          <a:xfrm>
            <a:off x="1571625" y="4746625"/>
            <a:ext cx="304800" cy="0"/>
          </a:xfrm>
          <a:prstGeom prst="line">
            <a:avLst/>
          </a:prstGeom>
          <a:noFill/>
          <a:ln w="9525">
            <a:solidFill>
              <a:schemeClr val="tx1"/>
            </a:solidFill>
            <a:round/>
            <a:headEnd/>
            <a:tailEnd/>
          </a:ln>
        </p:spPr>
        <p:txBody>
          <a:bodyPr/>
          <a:lstStyle/>
          <a:p>
            <a:endParaRPr lang="ja-JP" altLang="en-US"/>
          </a:p>
        </p:txBody>
      </p:sp>
      <p:sp>
        <p:nvSpPr>
          <p:cNvPr id="9232" name="Line 15"/>
          <p:cNvSpPr>
            <a:spLocks noChangeShapeType="1"/>
          </p:cNvSpPr>
          <p:nvPr/>
        </p:nvSpPr>
        <p:spPr bwMode="auto">
          <a:xfrm>
            <a:off x="1876425" y="4746625"/>
            <a:ext cx="0" cy="304800"/>
          </a:xfrm>
          <a:prstGeom prst="line">
            <a:avLst/>
          </a:prstGeom>
          <a:noFill/>
          <a:ln w="9525">
            <a:solidFill>
              <a:schemeClr val="tx1"/>
            </a:solidFill>
            <a:round/>
            <a:headEnd/>
            <a:tailEnd/>
          </a:ln>
        </p:spPr>
        <p:txBody>
          <a:bodyPr/>
          <a:lstStyle/>
          <a:p>
            <a:endParaRPr lang="ja-JP" altLang="en-US"/>
          </a:p>
        </p:txBody>
      </p:sp>
      <p:sp>
        <p:nvSpPr>
          <p:cNvPr id="9233" name="Line 16"/>
          <p:cNvSpPr>
            <a:spLocks noChangeShapeType="1"/>
          </p:cNvSpPr>
          <p:nvPr/>
        </p:nvSpPr>
        <p:spPr bwMode="auto">
          <a:xfrm>
            <a:off x="1876425" y="5051425"/>
            <a:ext cx="76200" cy="152400"/>
          </a:xfrm>
          <a:prstGeom prst="line">
            <a:avLst/>
          </a:prstGeom>
          <a:noFill/>
          <a:ln w="9525">
            <a:solidFill>
              <a:schemeClr val="tx1"/>
            </a:solidFill>
            <a:round/>
            <a:headEnd/>
            <a:tailEnd/>
          </a:ln>
        </p:spPr>
        <p:txBody>
          <a:bodyPr/>
          <a:lstStyle/>
          <a:p>
            <a:endParaRPr lang="ja-JP" altLang="en-US"/>
          </a:p>
        </p:txBody>
      </p:sp>
      <p:sp>
        <p:nvSpPr>
          <p:cNvPr id="9234" name="Line 17"/>
          <p:cNvSpPr>
            <a:spLocks noChangeShapeType="1"/>
          </p:cNvSpPr>
          <p:nvPr/>
        </p:nvSpPr>
        <p:spPr bwMode="auto">
          <a:xfrm>
            <a:off x="1876425" y="5203825"/>
            <a:ext cx="0" cy="304800"/>
          </a:xfrm>
          <a:prstGeom prst="line">
            <a:avLst/>
          </a:prstGeom>
          <a:noFill/>
          <a:ln w="9525">
            <a:solidFill>
              <a:schemeClr val="tx1"/>
            </a:solidFill>
            <a:round/>
            <a:headEnd/>
            <a:tailEnd/>
          </a:ln>
        </p:spPr>
        <p:txBody>
          <a:bodyPr/>
          <a:lstStyle/>
          <a:p>
            <a:endParaRPr lang="ja-JP" altLang="en-US"/>
          </a:p>
        </p:txBody>
      </p:sp>
      <p:sp>
        <p:nvSpPr>
          <p:cNvPr id="9235" name="Line 18"/>
          <p:cNvSpPr>
            <a:spLocks noChangeShapeType="1"/>
          </p:cNvSpPr>
          <p:nvPr/>
        </p:nvSpPr>
        <p:spPr bwMode="auto">
          <a:xfrm>
            <a:off x="1876425" y="5508625"/>
            <a:ext cx="6324600" cy="0"/>
          </a:xfrm>
          <a:prstGeom prst="line">
            <a:avLst/>
          </a:prstGeom>
          <a:noFill/>
          <a:ln w="28575">
            <a:solidFill>
              <a:schemeClr val="hlink"/>
            </a:solidFill>
            <a:round/>
            <a:headEnd/>
            <a:tailEnd/>
          </a:ln>
        </p:spPr>
        <p:txBody>
          <a:bodyPr/>
          <a:lstStyle/>
          <a:p>
            <a:endParaRPr lang="ja-JP" altLang="en-US"/>
          </a:p>
        </p:txBody>
      </p:sp>
      <p:grpSp>
        <p:nvGrpSpPr>
          <p:cNvPr id="9236" name="Group 19"/>
          <p:cNvGrpSpPr>
            <a:grpSpLocks/>
          </p:cNvGrpSpPr>
          <p:nvPr/>
        </p:nvGrpSpPr>
        <p:grpSpPr bwMode="auto">
          <a:xfrm>
            <a:off x="1647825" y="3756025"/>
            <a:ext cx="76200" cy="762000"/>
            <a:chOff x="1296" y="1488"/>
            <a:chExt cx="48" cy="480"/>
          </a:xfrm>
        </p:grpSpPr>
        <p:sp>
          <p:nvSpPr>
            <p:cNvPr id="9807" name="Line 20"/>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808" name="Line 21"/>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grpSp>
        <p:nvGrpSpPr>
          <p:cNvPr id="9237" name="Group 22"/>
          <p:cNvGrpSpPr>
            <a:grpSpLocks/>
          </p:cNvGrpSpPr>
          <p:nvPr/>
        </p:nvGrpSpPr>
        <p:grpSpPr bwMode="auto">
          <a:xfrm>
            <a:off x="1038225" y="3679825"/>
            <a:ext cx="685800" cy="152400"/>
            <a:chOff x="912" y="1440"/>
            <a:chExt cx="432" cy="96"/>
          </a:xfrm>
        </p:grpSpPr>
        <p:grpSp>
          <p:nvGrpSpPr>
            <p:cNvPr id="9794" name="Group 23"/>
            <p:cNvGrpSpPr>
              <a:grpSpLocks/>
            </p:cNvGrpSpPr>
            <p:nvPr/>
          </p:nvGrpSpPr>
          <p:grpSpPr bwMode="auto">
            <a:xfrm>
              <a:off x="960" y="1440"/>
              <a:ext cx="146" cy="96"/>
              <a:chOff x="1008" y="1440"/>
              <a:chExt cx="146" cy="96"/>
            </a:xfrm>
          </p:grpSpPr>
          <p:sp>
            <p:nvSpPr>
              <p:cNvPr id="9803" name="Line 24"/>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804" name="Line 25"/>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805" name="Line 26"/>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806" name="Oval 27"/>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95" name="Group 28"/>
            <p:cNvGrpSpPr>
              <a:grpSpLocks/>
            </p:cNvGrpSpPr>
            <p:nvPr/>
          </p:nvGrpSpPr>
          <p:grpSpPr bwMode="auto">
            <a:xfrm>
              <a:off x="1152" y="1440"/>
              <a:ext cx="146" cy="96"/>
              <a:chOff x="1008" y="1440"/>
              <a:chExt cx="146" cy="96"/>
            </a:xfrm>
          </p:grpSpPr>
          <p:sp>
            <p:nvSpPr>
              <p:cNvPr id="9799" name="Line 29"/>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800" name="Line 30"/>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801" name="Line 31"/>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802" name="Oval 32"/>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96" name="Line 33"/>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97" name="Line 34"/>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98" name="Line 35"/>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38" name="Group 36"/>
          <p:cNvGrpSpPr>
            <a:grpSpLocks/>
          </p:cNvGrpSpPr>
          <p:nvPr/>
        </p:nvGrpSpPr>
        <p:grpSpPr bwMode="auto">
          <a:xfrm>
            <a:off x="1724025" y="3679825"/>
            <a:ext cx="685800" cy="152400"/>
            <a:chOff x="912" y="1440"/>
            <a:chExt cx="432" cy="96"/>
          </a:xfrm>
        </p:grpSpPr>
        <p:grpSp>
          <p:nvGrpSpPr>
            <p:cNvPr id="9781" name="Group 37"/>
            <p:cNvGrpSpPr>
              <a:grpSpLocks/>
            </p:cNvGrpSpPr>
            <p:nvPr/>
          </p:nvGrpSpPr>
          <p:grpSpPr bwMode="auto">
            <a:xfrm>
              <a:off x="960" y="1440"/>
              <a:ext cx="146" cy="96"/>
              <a:chOff x="1008" y="1440"/>
              <a:chExt cx="146" cy="96"/>
            </a:xfrm>
          </p:grpSpPr>
          <p:sp>
            <p:nvSpPr>
              <p:cNvPr id="9790" name="Line 38"/>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91" name="Line 39"/>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92" name="Line 40"/>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93" name="Oval 41"/>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82" name="Group 42"/>
            <p:cNvGrpSpPr>
              <a:grpSpLocks/>
            </p:cNvGrpSpPr>
            <p:nvPr/>
          </p:nvGrpSpPr>
          <p:grpSpPr bwMode="auto">
            <a:xfrm>
              <a:off x="1152" y="1440"/>
              <a:ext cx="146" cy="96"/>
              <a:chOff x="1008" y="1440"/>
              <a:chExt cx="146" cy="96"/>
            </a:xfrm>
          </p:grpSpPr>
          <p:sp>
            <p:nvSpPr>
              <p:cNvPr id="9786" name="Line 43"/>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87" name="Line 44"/>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88" name="Line 45"/>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89" name="Oval 46"/>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83" name="Line 47"/>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84" name="Line 48"/>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85" name="Line 49"/>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39" name="Group 50"/>
          <p:cNvGrpSpPr>
            <a:grpSpLocks/>
          </p:cNvGrpSpPr>
          <p:nvPr/>
        </p:nvGrpSpPr>
        <p:grpSpPr bwMode="auto">
          <a:xfrm>
            <a:off x="2409825" y="3679825"/>
            <a:ext cx="685800" cy="152400"/>
            <a:chOff x="912" y="1440"/>
            <a:chExt cx="432" cy="96"/>
          </a:xfrm>
        </p:grpSpPr>
        <p:grpSp>
          <p:nvGrpSpPr>
            <p:cNvPr id="9768" name="Group 51"/>
            <p:cNvGrpSpPr>
              <a:grpSpLocks/>
            </p:cNvGrpSpPr>
            <p:nvPr/>
          </p:nvGrpSpPr>
          <p:grpSpPr bwMode="auto">
            <a:xfrm>
              <a:off x="960" y="1440"/>
              <a:ext cx="146" cy="96"/>
              <a:chOff x="1008" y="1440"/>
              <a:chExt cx="146" cy="96"/>
            </a:xfrm>
          </p:grpSpPr>
          <p:sp>
            <p:nvSpPr>
              <p:cNvPr id="9777" name="Line 52"/>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78" name="Line 53"/>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79" name="Line 54"/>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80" name="Oval 55"/>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69" name="Group 56"/>
            <p:cNvGrpSpPr>
              <a:grpSpLocks/>
            </p:cNvGrpSpPr>
            <p:nvPr/>
          </p:nvGrpSpPr>
          <p:grpSpPr bwMode="auto">
            <a:xfrm>
              <a:off x="1152" y="1440"/>
              <a:ext cx="146" cy="96"/>
              <a:chOff x="1008" y="1440"/>
              <a:chExt cx="146" cy="96"/>
            </a:xfrm>
          </p:grpSpPr>
          <p:sp>
            <p:nvSpPr>
              <p:cNvPr id="9773" name="Line 57"/>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74" name="Line 58"/>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75" name="Line 59"/>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76" name="Oval 60"/>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70" name="Line 61"/>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71" name="Line 62"/>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72" name="Line 63"/>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0" name="Group 64"/>
          <p:cNvGrpSpPr>
            <a:grpSpLocks/>
          </p:cNvGrpSpPr>
          <p:nvPr/>
        </p:nvGrpSpPr>
        <p:grpSpPr bwMode="auto">
          <a:xfrm>
            <a:off x="3095625" y="3679825"/>
            <a:ext cx="685800" cy="152400"/>
            <a:chOff x="912" y="1440"/>
            <a:chExt cx="432" cy="96"/>
          </a:xfrm>
        </p:grpSpPr>
        <p:grpSp>
          <p:nvGrpSpPr>
            <p:cNvPr id="9755" name="Group 65"/>
            <p:cNvGrpSpPr>
              <a:grpSpLocks/>
            </p:cNvGrpSpPr>
            <p:nvPr/>
          </p:nvGrpSpPr>
          <p:grpSpPr bwMode="auto">
            <a:xfrm>
              <a:off x="960" y="1440"/>
              <a:ext cx="146" cy="96"/>
              <a:chOff x="1008" y="1440"/>
              <a:chExt cx="146" cy="96"/>
            </a:xfrm>
          </p:grpSpPr>
          <p:sp>
            <p:nvSpPr>
              <p:cNvPr id="9764" name="Line 66"/>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65" name="Line 67"/>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66" name="Line 68"/>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67" name="Oval 69"/>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56" name="Group 70"/>
            <p:cNvGrpSpPr>
              <a:grpSpLocks/>
            </p:cNvGrpSpPr>
            <p:nvPr/>
          </p:nvGrpSpPr>
          <p:grpSpPr bwMode="auto">
            <a:xfrm>
              <a:off x="1152" y="1440"/>
              <a:ext cx="146" cy="96"/>
              <a:chOff x="1008" y="1440"/>
              <a:chExt cx="146" cy="96"/>
            </a:xfrm>
          </p:grpSpPr>
          <p:sp>
            <p:nvSpPr>
              <p:cNvPr id="9760" name="Line 71"/>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61" name="Line 72"/>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62" name="Line 73"/>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63" name="Oval 74"/>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57" name="Line 75"/>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58" name="Line 76"/>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59" name="Line 77"/>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1" name="Group 78"/>
          <p:cNvGrpSpPr>
            <a:grpSpLocks/>
          </p:cNvGrpSpPr>
          <p:nvPr/>
        </p:nvGrpSpPr>
        <p:grpSpPr bwMode="auto">
          <a:xfrm>
            <a:off x="3781425" y="3679825"/>
            <a:ext cx="685800" cy="152400"/>
            <a:chOff x="912" y="1440"/>
            <a:chExt cx="432" cy="96"/>
          </a:xfrm>
        </p:grpSpPr>
        <p:grpSp>
          <p:nvGrpSpPr>
            <p:cNvPr id="9742" name="Group 79"/>
            <p:cNvGrpSpPr>
              <a:grpSpLocks/>
            </p:cNvGrpSpPr>
            <p:nvPr/>
          </p:nvGrpSpPr>
          <p:grpSpPr bwMode="auto">
            <a:xfrm>
              <a:off x="960" y="1440"/>
              <a:ext cx="146" cy="96"/>
              <a:chOff x="1008" y="1440"/>
              <a:chExt cx="146" cy="96"/>
            </a:xfrm>
          </p:grpSpPr>
          <p:sp>
            <p:nvSpPr>
              <p:cNvPr id="9751" name="Line 80"/>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52" name="Line 81"/>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53" name="Line 82"/>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54" name="Oval 83"/>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43" name="Group 84"/>
            <p:cNvGrpSpPr>
              <a:grpSpLocks/>
            </p:cNvGrpSpPr>
            <p:nvPr/>
          </p:nvGrpSpPr>
          <p:grpSpPr bwMode="auto">
            <a:xfrm>
              <a:off x="1152" y="1440"/>
              <a:ext cx="146" cy="96"/>
              <a:chOff x="1008" y="1440"/>
              <a:chExt cx="146" cy="96"/>
            </a:xfrm>
          </p:grpSpPr>
          <p:sp>
            <p:nvSpPr>
              <p:cNvPr id="9747" name="Line 85"/>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48" name="Line 86"/>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49" name="Line 87"/>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50" name="Oval 88"/>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44" name="Line 89"/>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45" name="Line 90"/>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46" name="Line 91"/>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2" name="Group 92"/>
          <p:cNvGrpSpPr>
            <a:grpSpLocks/>
          </p:cNvGrpSpPr>
          <p:nvPr/>
        </p:nvGrpSpPr>
        <p:grpSpPr bwMode="auto">
          <a:xfrm>
            <a:off x="4467225" y="3679825"/>
            <a:ext cx="685800" cy="152400"/>
            <a:chOff x="912" y="1440"/>
            <a:chExt cx="432" cy="96"/>
          </a:xfrm>
        </p:grpSpPr>
        <p:grpSp>
          <p:nvGrpSpPr>
            <p:cNvPr id="9729" name="Group 93"/>
            <p:cNvGrpSpPr>
              <a:grpSpLocks/>
            </p:cNvGrpSpPr>
            <p:nvPr/>
          </p:nvGrpSpPr>
          <p:grpSpPr bwMode="auto">
            <a:xfrm>
              <a:off x="960" y="1440"/>
              <a:ext cx="146" cy="96"/>
              <a:chOff x="1008" y="1440"/>
              <a:chExt cx="146" cy="96"/>
            </a:xfrm>
          </p:grpSpPr>
          <p:sp>
            <p:nvSpPr>
              <p:cNvPr id="9738" name="Line 94"/>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39" name="Line 95"/>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40" name="Line 96"/>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41" name="Oval 97"/>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30" name="Group 98"/>
            <p:cNvGrpSpPr>
              <a:grpSpLocks/>
            </p:cNvGrpSpPr>
            <p:nvPr/>
          </p:nvGrpSpPr>
          <p:grpSpPr bwMode="auto">
            <a:xfrm>
              <a:off x="1152" y="1440"/>
              <a:ext cx="146" cy="96"/>
              <a:chOff x="1008" y="1440"/>
              <a:chExt cx="146" cy="96"/>
            </a:xfrm>
          </p:grpSpPr>
          <p:sp>
            <p:nvSpPr>
              <p:cNvPr id="9734" name="Line 99"/>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35" name="Line 100"/>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36" name="Line 101"/>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37" name="Oval 102"/>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31" name="Line 103"/>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32" name="Line 104"/>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33" name="Line 105"/>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3" name="Group 106"/>
          <p:cNvGrpSpPr>
            <a:grpSpLocks/>
          </p:cNvGrpSpPr>
          <p:nvPr/>
        </p:nvGrpSpPr>
        <p:grpSpPr bwMode="auto">
          <a:xfrm>
            <a:off x="5153025" y="3679825"/>
            <a:ext cx="685800" cy="152400"/>
            <a:chOff x="912" y="1440"/>
            <a:chExt cx="432" cy="96"/>
          </a:xfrm>
        </p:grpSpPr>
        <p:grpSp>
          <p:nvGrpSpPr>
            <p:cNvPr id="9716" name="Group 107"/>
            <p:cNvGrpSpPr>
              <a:grpSpLocks/>
            </p:cNvGrpSpPr>
            <p:nvPr/>
          </p:nvGrpSpPr>
          <p:grpSpPr bwMode="auto">
            <a:xfrm>
              <a:off x="960" y="1440"/>
              <a:ext cx="146" cy="96"/>
              <a:chOff x="1008" y="1440"/>
              <a:chExt cx="146" cy="96"/>
            </a:xfrm>
          </p:grpSpPr>
          <p:sp>
            <p:nvSpPr>
              <p:cNvPr id="9725" name="Line 108"/>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26" name="Line 109"/>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27" name="Line 110"/>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28" name="Oval 111"/>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17" name="Group 112"/>
            <p:cNvGrpSpPr>
              <a:grpSpLocks/>
            </p:cNvGrpSpPr>
            <p:nvPr/>
          </p:nvGrpSpPr>
          <p:grpSpPr bwMode="auto">
            <a:xfrm>
              <a:off x="1152" y="1440"/>
              <a:ext cx="146" cy="96"/>
              <a:chOff x="1008" y="1440"/>
              <a:chExt cx="146" cy="96"/>
            </a:xfrm>
          </p:grpSpPr>
          <p:sp>
            <p:nvSpPr>
              <p:cNvPr id="9721" name="Line 113"/>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22" name="Line 114"/>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23" name="Line 115"/>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24" name="Oval 116"/>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18" name="Line 117"/>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19" name="Line 118"/>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20" name="Line 119"/>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4" name="Group 120"/>
          <p:cNvGrpSpPr>
            <a:grpSpLocks/>
          </p:cNvGrpSpPr>
          <p:nvPr/>
        </p:nvGrpSpPr>
        <p:grpSpPr bwMode="auto">
          <a:xfrm>
            <a:off x="5838825" y="3679825"/>
            <a:ext cx="685800" cy="152400"/>
            <a:chOff x="912" y="1440"/>
            <a:chExt cx="432" cy="96"/>
          </a:xfrm>
        </p:grpSpPr>
        <p:grpSp>
          <p:nvGrpSpPr>
            <p:cNvPr id="9703" name="Group 121"/>
            <p:cNvGrpSpPr>
              <a:grpSpLocks/>
            </p:cNvGrpSpPr>
            <p:nvPr/>
          </p:nvGrpSpPr>
          <p:grpSpPr bwMode="auto">
            <a:xfrm>
              <a:off x="960" y="1440"/>
              <a:ext cx="146" cy="96"/>
              <a:chOff x="1008" y="1440"/>
              <a:chExt cx="146" cy="96"/>
            </a:xfrm>
          </p:grpSpPr>
          <p:sp>
            <p:nvSpPr>
              <p:cNvPr id="9712" name="Line 122"/>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13" name="Line 123"/>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14" name="Line 124"/>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15" name="Oval 125"/>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704" name="Group 126"/>
            <p:cNvGrpSpPr>
              <a:grpSpLocks/>
            </p:cNvGrpSpPr>
            <p:nvPr/>
          </p:nvGrpSpPr>
          <p:grpSpPr bwMode="auto">
            <a:xfrm>
              <a:off x="1152" y="1440"/>
              <a:ext cx="146" cy="96"/>
              <a:chOff x="1008" y="1440"/>
              <a:chExt cx="146" cy="96"/>
            </a:xfrm>
          </p:grpSpPr>
          <p:sp>
            <p:nvSpPr>
              <p:cNvPr id="9708" name="Line 127"/>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09" name="Line 128"/>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10" name="Line 129"/>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11" name="Oval 130"/>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705" name="Line 131"/>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706" name="Line 132"/>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707" name="Line 133"/>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grpSp>
        <p:nvGrpSpPr>
          <p:cNvPr id="9245" name="Group 134"/>
          <p:cNvGrpSpPr>
            <a:grpSpLocks/>
          </p:cNvGrpSpPr>
          <p:nvPr/>
        </p:nvGrpSpPr>
        <p:grpSpPr bwMode="auto">
          <a:xfrm>
            <a:off x="6524625" y="3679825"/>
            <a:ext cx="685800" cy="152400"/>
            <a:chOff x="912" y="1440"/>
            <a:chExt cx="432" cy="96"/>
          </a:xfrm>
        </p:grpSpPr>
        <p:grpSp>
          <p:nvGrpSpPr>
            <p:cNvPr id="9690" name="Group 135"/>
            <p:cNvGrpSpPr>
              <a:grpSpLocks/>
            </p:cNvGrpSpPr>
            <p:nvPr/>
          </p:nvGrpSpPr>
          <p:grpSpPr bwMode="auto">
            <a:xfrm>
              <a:off x="960" y="1440"/>
              <a:ext cx="146" cy="96"/>
              <a:chOff x="1008" y="1440"/>
              <a:chExt cx="146" cy="96"/>
            </a:xfrm>
          </p:grpSpPr>
          <p:sp>
            <p:nvSpPr>
              <p:cNvPr id="9699" name="Line 136"/>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700" name="Line 137"/>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701" name="Line 138"/>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702" name="Oval 139"/>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9691" name="Group 140"/>
            <p:cNvGrpSpPr>
              <a:grpSpLocks/>
            </p:cNvGrpSpPr>
            <p:nvPr/>
          </p:nvGrpSpPr>
          <p:grpSpPr bwMode="auto">
            <a:xfrm>
              <a:off x="1152" y="1440"/>
              <a:ext cx="146" cy="96"/>
              <a:chOff x="1008" y="1440"/>
              <a:chExt cx="146" cy="96"/>
            </a:xfrm>
          </p:grpSpPr>
          <p:sp>
            <p:nvSpPr>
              <p:cNvPr id="9695" name="Line 141"/>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ja-JP" altLang="en-US"/>
              </a:p>
            </p:txBody>
          </p:sp>
          <p:sp>
            <p:nvSpPr>
              <p:cNvPr id="9696" name="Line 142"/>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ja-JP" altLang="en-US"/>
              </a:p>
            </p:txBody>
          </p:sp>
          <p:sp>
            <p:nvSpPr>
              <p:cNvPr id="9697" name="Line 143"/>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ja-JP" altLang="en-US"/>
              </a:p>
            </p:txBody>
          </p:sp>
          <p:sp>
            <p:nvSpPr>
              <p:cNvPr id="9698" name="Oval 144"/>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9692" name="Line 145"/>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ja-JP" altLang="en-US"/>
            </a:p>
          </p:txBody>
        </p:sp>
        <p:sp>
          <p:nvSpPr>
            <p:cNvPr id="9693" name="Line 146"/>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ja-JP" altLang="en-US"/>
            </a:p>
          </p:txBody>
        </p:sp>
        <p:sp>
          <p:nvSpPr>
            <p:cNvPr id="9694" name="Line 147"/>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ja-JP" altLang="en-US"/>
            </a:p>
          </p:txBody>
        </p:sp>
      </p:grpSp>
      <p:sp>
        <p:nvSpPr>
          <p:cNvPr id="9246" name="Line 148"/>
          <p:cNvSpPr>
            <a:spLocks noChangeShapeType="1"/>
          </p:cNvSpPr>
          <p:nvPr/>
        </p:nvSpPr>
        <p:spPr bwMode="auto">
          <a:xfrm>
            <a:off x="2257425" y="4289425"/>
            <a:ext cx="0" cy="317500"/>
          </a:xfrm>
          <a:prstGeom prst="line">
            <a:avLst/>
          </a:prstGeom>
          <a:noFill/>
          <a:ln w="9525">
            <a:solidFill>
              <a:schemeClr val="tx1"/>
            </a:solidFill>
            <a:round/>
            <a:headEnd/>
            <a:tailEnd/>
          </a:ln>
        </p:spPr>
        <p:txBody>
          <a:bodyPr/>
          <a:lstStyle/>
          <a:p>
            <a:endParaRPr lang="ja-JP" altLang="en-US"/>
          </a:p>
        </p:txBody>
      </p:sp>
      <p:sp>
        <p:nvSpPr>
          <p:cNvPr id="9247" name="Line 150"/>
          <p:cNvSpPr>
            <a:spLocks noChangeShapeType="1"/>
          </p:cNvSpPr>
          <p:nvPr/>
        </p:nvSpPr>
        <p:spPr bwMode="auto">
          <a:xfrm>
            <a:off x="2257425" y="4594225"/>
            <a:ext cx="0" cy="228600"/>
          </a:xfrm>
          <a:prstGeom prst="line">
            <a:avLst/>
          </a:prstGeom>
          <a:noFill/>
          <a:ln w="9525">
            <a:solidFill>
              <a:schemeClr val="tx1"/>
            </a:solidFill>
            <a:round/>
            <a:headEnd/>
            <a:tailEnd/>
          </a:ln>
        </p:spPr>
        <p:txBody>
          <a:bodyPr/>
          <a:lstStyle/>
          <a:p>
            <a:endParaRPr lang="ja-JP" altLang="en-US"/>
          </a:p>
        </p:txBody>
      </p:sp>
      <p:sp>
        <p:nvSpPr>
          <p:cNvPr id="9248" name="Line 151"/>
          <p:cNvSpPr>
            <a:spLocks noChangeShapeType="1"/>
          </p:cNvSpPr>
          <p:nvPr/>
        </p:nvSpPr>
        <p:spPr bwMode="auto">
          <a:xfrm>
            <a:off x="2105025" y="4822825"/>
            <a:ext cx="304800" cy="0"/>
          </a:xfrm>
          <a:prstGeom prst="line">
            <a:avLst/>
          </a:prstGeom>
          <a:noFill/>
          <a:ln w="9525">
            <a:solidFill>
              <a:schemeClr val="tx1"/>
            </a:solidFill>
            <a:round/>
            <a:headEnd/>
            <a:tailEnd/>
          </a:ln>
        </p:spPr>
        <p:txBody>
          <a:bodyPr/>
          <a:lstStyle/>
          <a:p>
            <a:endParaRPr lang="ja-JP" altLang="en-US"/>
          </a:p>
        </p:txBody>
      </p:sp>
      <p:sp>
        <p:nvSpPr>
          <p:cNvPr id="9249" name="Line 152"/>
          <p:cNvSpPr>
            <a:spLocks noChangeShapeType="1"/>
          </p:cNvSpPr>
          <p:nvPr/>
        </p:nvSpPr>
        <p:spPr bwMode="auto">
          <a:xfrm>
            <a:off x="2105025" y="4899025"/>
            <a:ext cx="304800" cy="0"/>
          </a:xfrm>
          <a:prstGeom prst="line">
            <a:avLst/>
          </a:prstGeom>
          <a:noFill/>
          <a:ln w="9525">
            <a:solidFill>
              <a:schemeClr val="tx1"/>
            </a:solidFill>
            <a:round/>
            <a:headEnd/>
            <a:tailEnd/>
          </a:ln>
        </p:spPr>
        <p:txBody>
          <a:bodyPr/>
          <a:lstStyle/>
          <a:p>
            <a:endParaRPr lang="ja-JP" altLang="en-US"/>
          </a:p>
        </p:txBody>
      </p:sp>
      <p:sp>
        <p:nvSpPr>
          <p:cNvPr id="9250" name="Line 153"/>
          <p:cNvSpPr>
            <a:spLocks noChangeShapeType="1"/>
          </p:cNvSpPr>
          <p:nvPr/>
        </p:nvSpPr>
        <p:spPr bwMode="auto">
          <a:xfrm>
            <a:off x="2257425" y="4899025"/>
            <a:ext cx="0" cy="228600"/>
          </a:xfrm>
          <a:prstGeom prst="line">
            <a:avLst/>
          </a:prstGeom>
          <a:noFill/>
          <a:ln w="9525">
            <a:solidFill>
              <a:schemeClr val="tx1"/>
            </a:solidFill>
            <a:round/>
            <a:headEnd/>
            <a:tailEnd/>
          </a:ln>
        </p:spPr>
        <p:txBody>
          <a:bodyPr/>
          <a:lstStyle/>
          <a:p>
            <a:endParaRPr lang="ja-JP" altLang="en-US"/>
          </a:p>
        </p:txBody>
      </p:sp>
      <p:sp>
        <p:nvSpPr>
          <p:cNvPr id="9251" name="Line 155"/>
          <p:cNvSpPr>
            <a:spLocks noChangeShapeType="1"/>
          </p:cNvSpPr>
          <p:nvPr/>
        </p:nvSpPr>
        <p:spPr bwMode="auto">
          <a:xfrm>
            <a:off x="2562225" y="5203825"/>
            <a:ext cx="0" cy="304800"/>
          </a:xfrm>
          <a:prstGeom prst="line">
            <a:avLst/>
          </a:prstGeom>
          <a:noFill/>
          <a:ln w="9525">
            <a:solidFill>
              <a:schemeClr val="tx1"/>
            </a:solidFill>
            <a:round/>
            <a:headEnd/>
            <a:tailEnd/>
          </a:ln>
        </p:spPr>
        <p:txBody>
          <a:bodyPr/>
          <a:lstStyle/>
          <a:p>
            <a:endParaRPr lang="ja-JP" altLang="en-US"/>
          </a:p>
        </p:txBody>
      </p:sp>
      <p:grpSp>
        <p:nvGrpSpPr>
          <p:cNvPr id="9252" name="Group 156"/>
          <p:cNvGrpSpPr>
            <a:grpSpLocks/>
          </p:cNvGrpSpPr>
          <p:nvPr/>
        </p:nvGrpSpPr>
        <p:grpSpPr bwMode="auto">
          <a:xfrm>
            <a:off x="2333625" y="3756025"/>
            <a:ext cx="76200" cy="762000"/>
            <a:chOff x="1296" y="1488"/>
            <a:chExt cx="48" cy="480"/>
          </a:xfrm>
        </p:grpSpPr>
        <p:sp>
          <p:nvSpPr>
            <p:cNvPr id="9688" name="Line 157"/>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89" name="Line 158"/>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53" name="Line 159"/>
          <p:cNvSpPr>
            <a:spLocks noChangeShapeType="1"/>
          </p:cNvSpPr>
          <p:nvPr/>
        </p:nvSpPr>
        <p:spPr bwMode="auto">
          <a:xfrm>
            <a:off x="2943225" y="4289425"/>
            <a:ext cx="0" cy="317500"/>
          </a:xfrm>
          <a:prstGeom prst="line">
            <a:avLst/>
          </a:prstGeom>
          <a:noFill/>
          <a:ln w="9525">
            <a:solidFill>
              <a:schemeClr val="tx1"/>
            </a:solidFill>
            <a:round/>
            <a:headEnd/>
            <a:tailEnd/>
          </a:ln>
        </p:spPr>
        <p:txBody>
          <a:bodyPr/>
          <a:lstStyle/>
          <a:p>
            <a:endParaRPr lang="ja-JP" altLang="en-US"/>
          </a:p>
        </p:txBody>
      </p:sp>
      <p:sp>
        <p:nvSpPr>
          <p:cNvPr id="9254" name="Line 161"/>
          <p:cNvSpPr>
            <a:spLocks noChangeShapeType="1"/>
          </p:cNvSpPr>
          <p:nvPr/>
        </p:nvSpPr>
        <p:spPr bwMode="auto">
          <a:xfrm>
            <a:off x="2943225" y="4594225"/>
            <a:ext cx="0" cy="228600"/>
          </a:xfrm>
          <a:prstGeom prst="line">
            <a:avLst/>
          </a:prstGeom>
          <a:noFill/>
          <a:ln w="9525">
            <a:solidFill>
              <a:schemeClr val="tx1"/>
            </a:solidFill>
            <a:round/>
            <a:headEnd/>
            <a:tailEnd/>
          </a:ln>
        </p:spPr>
        <p:txBody>
          <a:bodyPr/>
          <a:lstStyle/>
          <a:p>
            <a:endParaRPr lang="ja-JP" altLang="en-US"/>
          </a:p>
        </p:txBody>
      </p:sp>
      <p:sp>
        <p:nvSpPr>
          <p:cNvPr id="9255" name="Line 162"/>
          <p:cNvSpPr>
            <a:spLocks noChangeShapeType="1"/>
          </p:cNvSpPr>
          <p:nvPr/>
        </p:nvSpPr>
        <p:spPr bwMode="auto">
          <a:xfrm>
            <a:off x="2790825" y="4822825"/>
            <a:ext cx="304800" cy="0"/>
          </a:xfrm>
          <a:prstGeom prst="line">
            <a:avLst/>
          </a:prstGeom>
          <a:noFill/>
          <a:ln w="9525">
            <a:solidFill>
              <a:schemeClr val="tx1"/>
            </a:solidFill>
            <a:round/>
            <a:headEnd/>
            <a:tailEnd/>
          </a:ln>
        </p:spPr>
        <p:txBody>
          <a:bodyPr/>
          <a:lstStyle/>
          <a:p>
            <a:endParaRPr lang="ja-JP" altLang="en-US"/>
          </a:p>
        </p:txBody>
      </p:sp>
      <p:sp>
        <p:nvSpPr>
          <p:cNvPr id="9256" name="Line 163"/>
          <p:cNvSpPr>
            <a:spLocks noChangeShapeType="1"/>
          </p:cNvSpPr>
          <p:nvPr/>
        </p:nvSpPr>
        <p:spPr bwMode="auto">
          <a:xfrm>
            <a:off x="2790825" y="4899025"/>
            <a:ext cx="304800" cy="0"/>
          </a:xfrm>
          <a:prstGeom prst="line">
            <a:avLst/>
          </a:prstGeom>
          <a:noFill/>
          <a:ln w="9525">
            <a:solidFill>
              <a:schemeClr val="tx1"/>
            </a:solidFill>
            <a:round/>
            <a:headEnd/>
            <a:tailEnd/>
          </a:ln>
        </p:spPr>
        <p:txBody>
          <a:bodyPr/>
          <a:lstStyle/>
          <a:p>
            <a:endParaRPr lang="ja-JP" altLang="en-US"/>
          </a:p>
        </p:txBody>
      </p:sp>
      <p:sp>
        <p:nvSpPr>
          <p:cNvPr id="9257" name="Line 164"/>
          <p:cNvSpPr>
            <a:spLocks noChangeShapeType="1"/>
          </p:cNvSpPr>
          <p:nvPr/>
        </p:nvSpPr>
        <p:spPr bwMode="auto">
          <a:xfrm>
            <a:off x="2943225" y="4899025"/>
            <a:ext cx="0" cy="228600"/>
          </a:xfrm>
          <a:prstGeom prst="line">
            <a:avLst/>
          </a:prstGeom>
          <a:noFill/>
          <a:ln w="9525">
            <a:solidFill>
              <a:schemeClr val="tx1"/>
            </a:solidFill>
            <a:round/>
            <a:headEnd/>
            <a:tailEnd/>
          </a:ln>
        </p:spPr>
        <p:txBody>
          <a:bodyPr/>
          <a:lstStyle/>
          <a:p>
            <a:endParaRPr lang="ja-JP" altLang="en-US"/>
          </a:p>
        </p:txBody>
      </p:sp>
      <p:sp>
        <p:nvSpPr>
          <p:cNvPr id="9258" name="Line 165"/>
          <p:cNvSpPr>
            <a:spLocks noChangeShapeType="1"/>
          </p:cNvSpPr>
          <p:nvPr/>
        </p:nvSpPr>
        <p:spPr bwMode="auto">
          <a:xfrm>
            <a:off x="3248025" y="5051425"/>
            <a:ext cx="76200" cy="152400"/>
          </a:xfrm>
          <a:prstGeom prst="line">
            <a:avLst/>
          </a:prstGeom>
          <a:noFill/>
          <a:ln w="9525">
            <a:solidFill>
              <a:schemeClr val="tx1"/>
            </a:solidFill>
            <a:round/>
            <a:headEnd/>
            <a:tailEnd/>
          </a:ln>
        </p:spPr>
        <p:txBody>
          <a:bodyPr/>
          <a:lstStyle/>
          <a:p>
            <a:endParaRPr lang="ja-JP" altLang="en-US"/>
          </a:p>
        </p:txBody>
      </p:sp>
      <p:sp>
        <p:nvSpPr>
          <p:cNvPr id="9259" name="Line 166"/>
          <p:cNvSpPr>
            <a:spLocks noChangeShapeType="1"/>
          </p:cNvSpPr>
          <p:nvPr/>
        </p:nvSpPr>
        <p:spPr bwMode="auto">
          <a:xfrm>
            <a:off x="3248025" y="5203825"/>
            <a:ext cx="0" cy="304800"/>
          </a:xfrm>
          <a:prstGeom prst="line">
            <a:avLst/>
          </a:prstGeom>
          <a:noFill/>
          <a:ln w="9525">
            <a:solidFill>
              <a:schemeClr val="tx1"/>
            </a:solidFill>
            <a:round/>
            <a:headEnd/>
            <a:tailEnd/>
          </a:ln>
        </p:spPr>
        <p:txBody>
          <a:bodyPr/>
          <a:lstStyle/>
          <a:p>
            <a:endParaRPr lang="ja-JP" altLang="en-US"/>
          </a:p>
        </p:txBody>
      </p:sp>
      <p:grpSp>
        <p:nvGrpSpPr>
          <p:cNvPr id="9260" name="Group 167"/>
          <p:cNvGrpSpPr>
            <a:grpSpLocks/>
          </p:cNvGrpSpPr>
          <p:nvPr/>
        </p:nvGrpSpPr>
        <p:grpSpPr bwMode="auto">
          <a:xfrm>
            <a:off x="3019425" y="3756025"/>
            <a:ext cx="76200" cy="762000"/>
            <a:chOff x="1296" y="1488"/>
            <a:chExt cx="48" cy="480"/>
          </a:xfrm>
        </p:grpSpPr>
        <p:sp>
          <p:nvSpPr>
            <p:cNvPr id="9686" name="Line 168"/>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87" name="Line 169"/>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61" name="Line 170"/>
          <p:cNvSpPr>
            <a:spLocks noChangeShapeType="1"/>
          </p:cNvSpPr>
          <p:nvPr/>
        </p:nvSpPr>
        <p:spPr bwMode="auto">
          <a:xfrm>
            <a:off x="3629025" y="4289425"/>
            <a:ext cx="0" cy="317500"/>
          </a:xfrm>
          <a:prstGeom prst="line">
            <a:avLst/>
          </a:prstGeom>
          <a:noFill/>
          <a:ln w="9525">
            <a:solidFill>
              <a:schemeClr val="tx1"/>
            </a:solidFill>
            <a:round/>
            <a:headEnd/>
            <a:tailEnd/>
          </a:ln>
        </p:spPr>
        <p:txBody>
          <a:bodyPr/>
          <a:lstStyle/>
          <a:p>
            <a:endParaRPr lang="ja-JP" altLang="en-US"/>
          </a:p>
        </p:txBody>
      </p:sp>
      <p:sp>
        <p:nvSpPr>
          <p:cNvPr id="9262" name="Line 172"/>
          <p:cNvSpPr>
            <a:spLocks noChangeShapeType="1"/>
          </p:cNvSpPr>
          <p:nvPr/>
        </p:nvSpPr>
        <p:spPr bwMode="auto">
          <a:xfrm>
            <a:off x="3629025" y="4594225"/>
            <a:ext cx="0" cy="228600"/>
          </a:xfrm>
          <a:prstGeom prst="line">
            <a:avLst/>
          </a:prstGeom>
          <a:noFill/>
          <a:ln w="9525">
            <a:solidFill>
              <a:schemeClr val="tx1"/>
            </a:solidFill>
            <a:round/>
            <a:headEnd/>
            <a:tailEnd/>
          </a:ln>
        </p:spPr>
        <p:txBody>
          <a:bodyPr/>
          <a:lstStyle/>
          <a:p>
            <a:endParaRPr lang="ja-JP" altLang="en-US"/>
          </a:p>
        </p:txBody>
      </p:sp>
      <p:sp>
        <p:nvSpPr>
          <p:cNvPr id="9263" name="Line 173"/>
          <p:cNvSpPr>
            <a:spLocks noChangeShapeType="1"/>
          </p:cNvSpPr>
          <p:nvPr/>
        </p:nvSpPr>
        <p:spPr bwMode="auto">
          <a:xfrm>
            <a:off x="3476625" y="4822825"/>
            <a:ext cx="304800" cy="0"/>
          </a:xfrm>
          <a:prstGeom prst="line">
            <a:avLst/>
          </a:prstGeom>
          <a:noFill/>
          <a:ln w="9525">
            <a:solidFill>
              <a:schemeClr val="tx1"/>
            </a:solidFill>
            <a:round/>
            <a:headEnd/>
            <a:tailEnd/>
          </a:ln>
        </p:spPr>
        <p:txBody>
          <a:bodyPr/>
          <a:lstStyle/>
          <a:p>
            <a:endParaRPr lang="ja-JP" altLang="en-US"/>
          </a:p>
        </p:txBody>
      </p:sp>
      <p:sp>
        <p:nvSpPr>
          <p:cNvPr id="9264" name="Line 174"/>
          <p:cNvSpPr>
            <a:spLocks noChangeShapeType="1"/>
          </p:cNvSpPr>
          <p:nvPr/>
        </p:nvSpPr>
        <p:spPr bwMode="auto">
          <a:xfrm>
            <a:off x="3476625" y="4899025"/>
            <a:ext cx="304800" cy="0"/>
          </a:xfrm>
          <a:prstGeom prst="line">
            <a:avLst/>
          </a:prstGeom>
          <a:noFill/>
          <a:ln w="9525">
            <a:solidFill>
              <a:schemeClr val="tx1"/>
            </a:solidFill>
            <a:round/>
            <a:headEnd/>
            <a:tailEnd/>
          </a:ln>
        </p:spPr>
        <p:txBody>
          <a:bodyPr/>
          <a:lstStyle/>
          <a:p>
            <a:endParaRPr lang="ja-JP" altLang="en-US"/>
          </a:p>
        </p:txBody>
      </p:sp>
      <p:sp>
        <p:nvSpPr>
          <p:cNvPr id="9265" name="Line 175"/>
          <p:cNvSpPr>
            <a:spLocks noChangeShapeType="1"/>
          </p:cNvSpPr>
          <p:nvPr/>
        </p:nvSpPr>
        <p:spPr bwMode="auto">
          <a:xfrm>
            <a:off x="3629025" y="4899025"/>
            <a:ext cx="0" cy="228600"/>
          </a:xfrm>
          <a:prstGeom prst="line">
            <a:avLst/>
          </a:prstGeom>
          <a:noFill/>
          <a:ln w="9525">
            <a:solidFill>
              <a:schemeClr val="tx1"/>
            </a:solidFill>
            <a:round/>
            <a:headEnd/>
            <a:tailEnd/>
          </a:ln>
        </p:spPr>
        <p:txBody>
          <a:bodyPr/>
          <a:lstStyle/>
          <a:p>
            <a:endParaRPr lang="ja-JP" altLang="en-US"/>
          </a:p>
        </p:txBody>
      </p:sp>
      <p:sp>
        <p:nvSpPr>
          <p:cNvPr id="9266" name="Line 176"/>
          <p:cNvSpPr>
            <a:spLocks noChangeShapeType="1"/>
          </p:cNvSpPr>
          <p:nvPr/>
        </p:nvSpPr>
        <p:spPr bwMode="auto">
          <a:xfrm>
            <a:off x="3933825" y="5051425"/>
            <a:ext cx="76200" cy="152400"/>
          </a:xfrm>
          <a:prstGeom prst="line">
            <a:avLst/>
          </a:prstGeom>
          <a:noFill/>
          <a:ln w="9525">
            <a:solidFill>
              <a:schemeClr val="tx1"/>
            </a:solidFill>
            <a:round/>
            <a:headEnd/>
            <a:tailEnd/>
          </a:ln>
        </p:spPr>
        <p:txBody>
          <a:bodyPr/>
          <a:lstStyle/>
          <a:p>
            <a:endParaRPr lang="ja-JP" altLang="en-US"/>
          </a:p>
        </p:txBody>
      </p:sp>
      <p:sp>
        <p:nvSpPr>
          <p:cNvPr id="9267" name="Line 177"/>
          <p:cNvSpPr>
            <a:spLocks noChangeShapeType="1"/>
          </p:cNvSpPr>
          <p:nvPr/>
        </p:nvSpPr>
        <p:spPr bwMode="auto">
          <a:xfrm>
            <a:off x="3933825" y="5203825"/>
            <a:ext cx="0" cy="304800"/>
          </a:xfrm>
          <a:prstGeom prst="line">
            <a:avLst/>
          </a:prstGeom>
          <a:noFill/>
          <a:ln w="9525">
            <a:solidFill>
              <a:schemeClr val="tx1"/>
            </a:solidFill>
            <a:round/>
            <a:headEnd/>
            <a:tailEnd/>
          </a:ln>
        </p:spPr>
        <p:txBody>
          <a:bodyPr/>
          <a:lstStyle/>
          <a:p>
            <a:endParaRPr lang="ja-JP" altLang="en-US"/>
          </a:p>
        </p:txBody>
      </p:sp>
      <p:grpSp>
        <p:nvGrpSpPr>
          <p:cNvPr id="9268" name="Group 178"/>
          <p:cNvGrpSpPr>
            <a:grpSpLocks/>
          </p:cNvGrpSpPr>
          <p:nvPr/>
        </p:nvGrpSpPr>
        <p:grpSpPr bwMode="auto">
          <a:xfrm>
            <a:off x="3705225" y="3756025"/>
            <a:ext cx="76200" cy="762000"/>
            <a:chOff x="1296" y="1488"/>
            <a:chExt cx="48" cy="480"/>
          </a:xfrm>
        </p:grpSpPr>
        <p:sp>
          <p:nvSpPr>
            <p:cNvPr id="9684" name="Line 179"/>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85" name="Line 180"/>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69" name="Line 181"/>
          <p:cNvSpPr>
            <a:spLocks noChangeShapeType="1"/>
          </p:cNvSpPr>
          <p:nvPr/>
        </p:nvSpPr>
        <p:spPr bwMode="auto">
          <a:xfrm>
            <a:off x="4314825" y="4289425"/>
            <a:ext cx="0" cy="317500"/>
          </a:xfrm>
          <a:prstGeom prst="line">
            <a:avLst/>
          </a:prstGeom>
          <a:noFill/>
          <a:ln w="9525">
            <a:solidFill>
              <a:schemeClr val="tx1"/>
            </a:solidFill>
            <a:round/>
            <a:headEnd/>
            <a:tailEnd/>
          </a:ln>
        </p:spPr>
        <p:txBody>
          <a:bodyPr/>
          <a:lstStyle/>
          <a:p>
            <a:endParaRPr lang="ja-JP" altLang="en-US"/>
          </a:p>
        </p:txBody>
      </p:sp>
      <p:sp>
        <p:nvSpPr>
          <p:cNvPr id="9270" name="Line 183"/>
          <p:cNvSpPr>
            <a:spLocks noChangeShapeType="1"/>
          </p:cNvSpPr>
          <p:nvPr/>
        </p:nvSpPr>
        <p:spPr bwMode="auto">
          <a:xfrm>
            <a:off x="4314825" y="4594225"/>
            <a:ext cx="0" cy="228600"/>
          </a:xfrm>
          <a:prstGeom prst="line">
            <a:avLst/>
          </a:prstGeom>
          <a:noFill/>
          <a:ln w="9525">
            <a:solidFill>
              <a:schemeClr val="tx1"/>
            </a:solidFill>
            <a:round/>
            <a:headEnd/>
            <a:tailEnd/>
          </a:ln>
        </p:spPr>
        <p:txBody>
          <a:bodyPr/>
          <a:lstStyle/>
          <a:p>
            <a:endParaRPr lang="ja-JP" altLang="en-US"/>
          </a:p>
        </p:txBody>
      </p:sp>
      <p:sp>
        <p:nvSpPr>
          <p:cNvPr id="9271" name="Line 184"/>
          <p:cNvSpPr>
            <a:spLocks noChangeShapeType="1"/>
          </p:cNvSpPr>
          <p:nvPr/>
        </p:nvSpPr>
        <p:spPr bwMode="auto">
          <a:xfrm>
            <a:off x="4162425" y="4822825"/>
            <a:ext cx="304800" cy="0"/>
          </a:xfrm>
          <a:prstGeom prst="line">
            <a:avLst/>
          </a:prstGeom>
          <a:noFill/>
          <a:ln w="9525">
            <a:solidFill>
              <a:schemeClr val="tx1"/>
            </a:solidFill>
            <a:round/>
            <a:headEnd/>
            <a:tailEnd/>
          </a:ln>
        </p:spPr>
        <p:txBody>
          <a:bodyPr/>
          <a:lstStyle/>
          <a:p>
            <a:endParaRPr lang="ja-JP" altLang="en-US"/>
          </a:p>
        </p:txBody>
      </p:sp>
      <p:sp>
        <p:nvSpPr>
          <p:cNvPr id="9272" name="Line 185"/>
          <p:cNvSpPr>
            <a:spLocks noChangeShapeType="1"/>
          </p:cNvSpPr>
          <p:nvPr/>
        </p:nvSpPr>
        <p:spPr bwMode="auto">
          <a:xfrm>
            <a:off x="4162425" y="4899025"/>
            <a:ext cx="304800" cy="0"/>
          </a:xfrm>
          <a:prstGeom prst="line">
            <a:avLst/>
          </a:prstGeom>
          <a:noFill/>
          <a:ln w="9525">
            <a:solidFill>
              <a:schemeClr val="tx1"/>
            </a:solidFill>
            <a:round/>
            <a:headEnd/>
            <a:tailEnd/>
          </a:ln>
        </p:spPr>
        <p:txBody>
          <a:bodyPr/>
          <a:lstStyle/>
          <a:p>
            <a:endParaRPr lang="ja-JP" altLang="en-US"/>
          </a:p>
        </p:txBody>
      </p:sp>
      <p:sp>
        <p:nvSpPr>
          <p:cNvPr id="9273" name="Line 186"/>
          <p:cNvSpPr>
            <a:spLocks noChangeShapeType="1"/>
          </p:cNvSpPr>
          <p:nvPr/>
        </p:nvSpPr>
        <p:spPr bwMode="auto">
          <a:xfrm>
            <a:off x="4314825" y="4899025"/>
            <a:ext cx="0" cy="228600"/>
          </a:xfrm>
          <a:prstGeom prst="line">
            <a:avLst/>
          </a:prstGeom>
          <a:noFill/>
          <a:ln w="9525">
            <a:solidFill>
              <a:schemeClr val="tx1"/>
            </a:solidFill>
            <a:round/>
            <a:headEnd/>
            <a:tailEnd/>
          </a:ln>
        </p:spPr>
        <p:txBody>
          <a:bodyPr/>
          <a:lstStyle/>
          <a:p>
            <a:endParaRPr lang="ja-JP" altLang="en-US"/>
          </a:p>
        </p:txBody>
      </p:sp>
      <p:sp>
        <p:nvSpPr>
          <p:cNvPr id="9274" name="Line 187"/>
          <p:cNvSpPr>
            <a:spLocks noChangeShapeType="1"/>
          </p:cNvSpPr>
          <p:nvPr/>
        </p:nvSpPr>
        <p:spPr bwMode="auto">
          <a:xfrm>
            <a:off x="4619625" y="5051425"/>
            <a:ext cx="76200" cy="152400"/>
          </a:xfrm>
          <a:prstGeom prst="line">
            <a:avLst/>
          </a:prstGeom>
          <a:noFill/>
          <a:ln w="9525">
            <a:solidFill>
              <a:schemeClr val="tx1"/>
            </a:solidFill>
            <a:round/>
            <a:headEnd/>
            <a:tailEnd/>
          </a:ln>
        </p:spPr>
        <p:txBody>
          <a:bodyPr/>
          <a:lstStyle/>
          <a:p>
            <a:endParaRPr lang="ja-JP" altLang="en-US"/>
          </a:p>
        </p:txBody>
      </p:sp>
      <p:sp>
        <p:nvSpPr>
          <p:cNvPr id="9275" name="Line 188"/>
          <p:cNvSpPr>
            <a:spLocks noChangeShapeType="1"/>
          </p:cNvSpPr>
          <p:nvPr/>
        </p:nvSpPr>
        <p:spPr bwMode="auto">
          <a:xfrm>
            <a:off x="4619625" y="5203825"/>
            <a:ext cx="0" cy="304800"/>
          </a:xfrm>
          <a:prstGeom prst="line">
            <a:avLst/>
          </a:prstGeom>
          <a:noFill/>
          <a:ln w="9525">
            <a:solidFill>
              <a:schemeClr val="tx1"/>
            </a:solidFill>
            <a:round/>
            <a:headEnd/>
            <a:tailEnd/>
          </a:ln>
        </p:spPr>
        <p:txBody>
          <a:bodyPr/>
          <a:lstStyle/>
          <a:p>
            <a:endParaRPr lang="ja-JP" altLang="en-US"/>
          </a:p>
        </p:txBody>
      </p:sp>
      <p:grpSp>
        <p:nvGrpSpPr>
          <p:cNvPr id="9276" name="Group 189"/>
          <p:cNvGrpSpPr>
            <a:grpSpLocks/>
          </p:cNvGrpSpPr>
          <p:nvPr/>
        </p:nvGrpSpPr>
        <p:grpSpPr bwMode="auto">
          <a:xfrm>
            <a:off x="4391025" y="3756025"/>
            <a:ext cx="76200" cy="762000"/>
            <a:chOff x="1296" y="1488"/>
            <a:chExt cx="48" cy="480"/>
          </a:xfrm>
        </p:grpSpPr>
        <p:sp>
          <p:nvSpPr>
            <p:cNvPr id="9682" name="Line 190"/>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83" name="Line 191"/>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77" name="Line 192"/>
          <p:cNvSpPr>
            <a:spLocks noChangeShapeType="1"/>
          </p:cNvSpPr>
          <p:nvPr/>
        </p:nvSpPr>
        <p:spPr bwMode="auto">
          <a:xfrm>
            <a:off x="5000625" y="4289425"/>
            <a:ext cx="0" cy="317500"/>
          </a:xfrm>
          <a:prstGeom prst="line">
            <a:avLst/>
          </a:prstGeom>
          <a:noFill/>
          <a:ln w="9525">
            <a:solidFill>
              <a:schemeClr val="tx1"/>
            </a:solidFill>
            <a:round/>
            <a:headEnd/>
            <a:tailEnd/>
          </a:ln>
        </p:spPr>
        <p:txBody>
          <a:bodyPr/>
          <a:lstStyle/>
          <a:p>
            <a:endParaRPr lang="ja-JP" altLang="en-US"/>
          </a:p>
        </p:txBody>
      </p:sp>
      <p:sp>
        <p:nvSpPr>
          <p:cNvPr id="9278" name="Line 194"/>
          <p:cNvSpPr>
            <a:spLocks noChangeShapeType="1"/>
          </p:cNvSpPr>
          <p:nvPr/>
        </p:nvSpPr>
        <p:spPr bwMode="auto">
          <a:xfrm>
            <a:off x="5000625" y="4594225"/>
            <a:ext cx="0" cy="228600"/>
          </a:xfrm>
          <a:prstGeom prst="line">
            <a:avLst/>
          </a:prstGeom>
          <a:noFill/>
          <a:ln w="9525">
            <a:solidFill>
              <a:schemeClr val="tx1"/>
            </a:solidFill>
            <a:round/>
            <a:headEnd/>
            <a:tailEnd/>
          </a:ln>
        </p:spPr>
        <p:txBody>
          <a:bodyPr/>
          <a:lstStyle/>
          <a:p>
            <a:endParaRPr lang="ja-JP" altLang="en-US"/>
          </a:p>
        </p:txBody>
      </p:sp>
      <p:sp>
        <p:nvSpPr>
          <p:cNvPr id="9279" name="Line 195"/>
          <p:cNvSpPr>
            <a:spLocks noChangeShapeType="1"/>
          </p:cNvSpPr>
          <p:nvPr/>
        </p:nvSpPr>
        <p:spPr bwMode="auto">
          <a:xfrm>
            <a:off x="4848225" y="4822825"/>
            <a:ext cx="304800" cy="0"/>
          </a:xfrm>
          <a:prstGeom prst="line">
            <a:avLst/>
          </a:prstGeom>
          <a:noFill/>
          <a:ln w="9525">
            <a:solidFill>
              <a:schemeClr val="tx1"/>
            </a:solidFill>
            <a:round/>
            <a:headEnd/>
            <a:tailEnd/>
          </a:ln>
        </p:spPr>
        <p:txBody>
          <a:bodyPr/>
          <a:lstStyle/>
          <a:p>
            <a:endParaRPr lang="ja-JP" altLang="en-US"/>
          </a:p>
        </p:txBody>
      </p:sp>
      <p:sp>
        <p:nvSpPr>
          <p:cNvPr id="9280" name="Line 196"/>
          <p:cNvSpPr>
            <a:spLocks noChangeShapeType="1"/>
          </p:cNvSpPr>
          <p:nvPr/>
        </p:nvSpPr>
        <p:spPr bwMode="auto">
          <a:xfrm>
            <a:off x="4848225" y="4899025"/>
            <a:ext cx="304800" cy="0"/>
          </a:xfrm>
          <a:prstGeom prst="line">
            <a:avLst/>
          </a:prstGeom>
          <a:noFill/>
          <a:ln w="9525">
            <a:solidFill>
              <a:schemeClr val="tx1"/>
            </a:solidFill>
            <a:round/>
            <a:headEnd/>
            <a:tailEnd/>
          </a:ln>
        </p:spPr>
        <p:txBody>
          <a:bodyPr/>
          <a:lstStyle/>
          <a:p>
            <a:endParaRPr lang="ja-JP" altLang="en-US"/>
          </a:p>
        </p:txBody>
      </p:sp>
      <p:sp>
        <p:nvSpPr>
          <p:cNvPr id="9281" name="Line 197"/>
          <p:cNvSpPr>
            <a:spLocks noChangeShapeType="1"/>
          </p:cNvSpPr>
          <p:nvPr/>
        </p:nvSpPr>
        <p:spPr bwMode="auto">
          <a:xfrm>
            <a:off x="5000625" y="4899025"/>
            <a:ext cx="0" cy="228600"/>
          </a:xfrm>
          <a:prstGeom prst="line">
            <a:avLst/>
          </a:prstGeom>
          <a:noFill/>
          <a:ln w="9525">
            <a:solidFill>
              <a:schemeClr val="tx1"/>
            </a:solidFill>
            <a:round/>
            <a:headEnd/>
            <a:tailEnd/>
          </a:ln>
        </p:spPr>
        <p:txBody>
          <a:bodyPr/>
          <a:lstStyle/>
          <a:p>
            <a:endParaRPr lang="ja-JP" altLang="en-US"/>
          </a:p>
        </p:txBody>
      </p:sp>
      <p:sp>
        <p:nvSpPr>
          <p:cNvPr id="9282" name="Line 198"/>
          <p:cNvSpPr>
            <a:spLocks noChangeShapeType="1"/>
          </p:cNvSpPr>
          <p:nvPr/>
        </p:nvSpPr>
        <p:spPr bwMode="auto">
          <a:xfrm>
            <a:off x="5305425" y="5051425"/>
            <a:ext cx="76200" cy="152400"/>
          </a:xfrm>
          <a:prstGeom prst="line">
            <a:avLst/>
          </a:prstGeom>
          <a:noFill/>
          <a:ln w="9525">
            <a:solidFill>
              <a:schemeClr val="tx1"/>
            </a:solidFill>
            <a:round/>
            <a:headEnd/>
            <a:tailEnd/>
          </a:ln>
        </p:spPr>
        <p:txBody>
          <a:bodyPr/>
          <a:lstStyle/>
          <a:p>
            <a:endParaRPr lang="ja-JP" altLang="en-US"/>
          </a:p>
        </p:txBody>
      </p:sp>
      <p:sp>
        <p:nvSpPr>
          <p:cNvPr id="9283" name="Line 199"/>
          <p:cNvSpPr>
            <a:spLocks noChangeShapeType="1"/>
          </p:cNvSpPr>
          <p:nvPr/>
        </p:nvSpPr>
        <p:spPr bwMode="auto">
          <a:xfrm>
            <a:off x="5305425" y="5203825"/>
            <a:ext cx="0" cy="304800"/>
          </a:xfrm>
          <a:prstGeom prst="line">
            <a:avLst/>
          </a:prstGeom>
          <a:noFill/>
          <a:ln w="9525">
            <a:solidFill>
              <a:schemeClr val="tx1"/>
            </a:solidFill>
            <a:round/>
            <a:headEnd/>
            <a:tailEnd/>
          </a:ln>
        </p:spPr>
        <p:txBody>
          <a:bodyPr/>
          <a:lstStyle/>
          <a:p>
            <a:endParaRPr lang="ja-JP" altLang="en-US"/>
          </a:p>
        </p:txBody>
      </p:sp>
      <p:grpSp>
        <p:nvGrpSpPr>
          <p:cNvPr id="9284" name="Group 200"/>
          <p:cNvGrpSpPr>
            <a:grpSpLocks/>
          </p:cNvGrpSpPr>
          <p:nvPr/>
        </p:nvGrpSpPr>
        <p:grpSpPr bwMode="auto">
          <a:xfrm>
            <a:off x="5076825" y="3756025"/>
            <a:ext cx="76200" cy="762000"/>
            <a:chOff x="1296" y="1488"/>
            <a:chExt cx="48" cy="480"/>
          </a:xfrm>
        </p:grpSpPr>
        <p:sp>
          <p:nvSpPr>
            <p:cNvPr id="9680" name="Line 201"/>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81" name="Line 202"/>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85" name="Line 203"/>
          <p:cNvSpPr>
            <a:spLocks noChangeShapeType="1"/>
          </p:cNvSpPr>
          <p:nvPr/>
        </p:nvSpPr>
        <p:spPr bwMode="auto">
          <a:xfrm>
            <a:off x="5686425" y="4289425"/>
            <a:ext cx="0" cy="317500"/>
          </a:xfrm>
          <a:prstGeom prst="line">
            <a:avLst/>
          </a:prstGeom>
          <a:noFill/>
          <a:ln w="9525">
            <a:solidFill>
              <a:schemeClr val="tx1"/>
            </a:solidFill>
            <a:round/>
            <a:headEnd/>
            <a:tailEnd/>
          </a:ln>
        </p:spPr>
        <p:txBody>
          <a:bodyPr/>
          <a:lstStyle/>
          <a:p>
            <a:endParaRPr lang="ja-JP" altLang="en-US"/>
          </a:p>
        </p:txBody>
      </p:sp>
      <p:sp>
        <p:nvSpPr>
          <p:cNvPr id="9286" name="Line 205"/>
          <p:cNvSpPr>
            <a:spLocks noChangeShapeType="1"/>
          </p:cNvSpPr>
          <p:nvPr/>
        </p:nvSpPr>
        <p:spPr bwMode="auto">
          <a:xfrm>
            <a:off x="5686425" y="4594225"/>
            <a:ext cx="0" cy="228600"/>
          </a:xfrm>
          <a:prstGeom prst="line">
            <a:avLst/>
          </a:prstGeom>
          <a:noFill/>
          <a:ln w="9525">
            <a:solidFill>
              <a:schemeClr val="tx1"/>
            </a:solidFill>
            <a:round/>
            <a:headEnd/>
            <a:tailEnd/>
          </a:ln>
        </p:spPr>
        <p:txBody>
          <a:bodyPr/>
          <a:lstStyle/>
          <a:p>
            <a:endParaRPr lang="ja-JP" altLang="en-US"/>
          </a:p>
        </p:txBody>
      </p:sp>
      <p:sp>
        <p:nvSpPr>
          <p:cNvPr id="9287" name="Line 206"/>
          <p:cNvSpPr>
            <a:spLocks noChangeShapeType="1"/>
          </p:cNvSpPr>
          <p:nvPr/>
        </p:nvSpPr>
        <p:spPr bwMode="auto">
          <a:xfrm>
            <a:off x="5534025" y="4822825"/>
            <a:ext cx="304800" cy="0"/>
          </a:xfrm>
          <a:prstGeom prst="line">
            <a:avLst/>
          </a:prstGeom>
          <a:noFill/>
          <a:ln w="9525">
            <a:solidFill>
              <a:schemeClr val="tx1"/>
            </a:solidFill>
            <a:round/>
            <a:headEnd/>
            <a:tailEnd/>
          </a:ln>
        </p:spPr>
        <p:txBody>
          <a:bodyPr/>
          <a:lstStyle/>
          <a:p>
            <a:endParaRPr lang="ja-JP" altLang="en-US"/>
          </a:p>
        </p:txBody>
      </p:sp>
      <p:sp>
        <p:nvSpPr>
          <p:cNvPr id="9288" name="Line 207"/>
          <p:cNvSpPr>
            <a:spLocks noChangeShapeType="1"/>
          </p:cNvSpPr>
          <p:nvPr/>
        </p:nvSpPr>
        <p:spPr bwMode="auto">
          <a:xfrm>
            <a:off x="5534025" y="4899025"/>
            <a:ext cx="304800" cy="0"/>
          </a:xfrm>
          <a:prstGeom prst="line">
            <a:avLst/>
          </a:prstGeom>
          <a:noFill/>
          <a:ln w="9525">
            <a:solidFill>
              <a:schemeClr val="tx1"/>
            </a:solidFill>
            <a:round/>
            <a:headEnd/>
            <a:tailEnd/>
          </a:ln>
        </p:spPr>
        <p:txBody>
          <a:bodyPr/>
          <a:lstStyle/>
          <a:p>
            <a:endParaRPr lang="ja-JP" altLang="en-US"/>
          </a:p>
        </p:txBody>
      </p:sp>
      <p:sp>
        <p:nvSpPr>
          <p:cNvPr id="9289" name="Line 208"/>
          <p:cNvSpPr>
            <a:spLocks noChangeShapeType="1"/>
          </p:cNvSpPr>
          <p:nvPr/>
        </p:nvSpPr>
        <p:spPr bwMode="auto">
          <a:xfrm>
            <a:off x="5686425" y="4899025"/>
            <a:ext cx="0" cy="228600"/>
          </a:xfrm>
          <a:prstGeom prst="line">
            <a:avLst/>
          </a:prstGeom>
          <a:noFill/>
          <a:ln w="9525">
            <a:solidFill>
              <a:schemeClr val="tx1"/>
            </a:solidFill>
            <a:round/>
            <a:headEnd/>
            <a:tailEnd/>
          </a:ln>
        </p:spPr>
        <p:txBody>
          <a:bodyPr/>
          <a:lstStyle/>
          <a:p>
            <a:endParaRPr lang="ja-JP" altLang="en-US"/>
          </a:p>
        </p:txBody>
      </p:sp>
      <p:sp>
        <p:nvSpPr>
          <p:cNvPr id="9290" name="Line 209"/>
          <p:cNvSpPr>
            <a:spLocks noChangeShapeType="1"/>
          </p:cNvSpPr>
          <p:nvPr/>
        </p:nvSpPr>
        <p:spPr bwMode="auto">
          <a:xfrm>
            <a:off x="5991225" y="5051425"/>
            <a:ext cx="76200" cy="152400"/>
          </a:xfrm>
          <a:prstGeom prst="line">
            <a:avLst/>
          </a:prstGeom>
          <a:noFill/>
          <a:ln w="9525">
            <a:solidFill>
              <a:schemeClr val="tx1"/>
            </a:solidFill>
            <a:round/>
            <a:headEnd/>
            <a:tailEnd/>
          </a:ln>
        </p:spPr>
        <p:txBody>
          <a:bodyPr/>
          <a:lstStyle/>
          <a:p>
            <a:endParaRPr lang="ja-JP" altLang="en-US"/>
          </a:p>
        </p:txBody>
      </p:sp>
      <p:sp>
        <p:nvSpPr>
          <p:cNvPr id="9291" name="Line 210"/>
          <p:cNvSpPr>
            <a:spLocks noChangeShapeType="1"/>
          </p:cNvSpPr>
          <p:nvPr/>
        </p:nvSpPr>
        <p:spPr bwMode="auto">
          <a:xfrm>
            <a:off x="5991225" y="5203825"/>
            <a:ext cx="0" cy="304800"/>
          </a:xfrm>
          <a:prstGeom prst="line">
            <a:avLst/>
          </a:prstGeom>
          <a:noFill/>
          <a:ln w="9525">
            <a:solidFill>
              <a:schemeClr val="tx1"/>
            </a:solidFill>
            <a:round/>
            <a:headEnd/>
            <a:tailEnd/>
          </a:ln>
        </p:spPr>
        <p:txBody>
          <a:bodyPr/>
          <a:lstStyle/>
          <a:p>
            <a:endParaRPr lang="ja-JP" altLang="en-US"/>
          </a:p>
        </p:txBody>
      </p:sp>
      <p:grpSp>
        <p:nvGrpSpPr>
          <p:cNvPr id="9292" name="Group 211"/>
          <p:cNvGrpSpPr>
            <a:grpSpLocks/>
          </p:cNvGrpSpPr>
          <p:nvPr/>
        </p:nvGrpSpPr>
        <p:grpSpPr bwMode="auto">
          <a:xfrm>
            <a:off x="5762625" y="3756025"/>
            <a:ext cx="76200" cy="762000"/>
            <a:chOff x="1296" y="1488"/>
            <a:chExt cx="48" cy="480"/>
          </a:xfrm>
        </p:grpSpPr>
        <p:sp>
          <p:nvSpPr>
            <p:cNvPr id="9678" name="Line 212"/>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79" name="Line 213"/>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293" name="Line 214"/>
          <p:cNvSpPr>
            <a:spLocks noChangeShapeType="1"/>
          </p:cNvSpPr>
          <p:nvPr/>
        </p:nvSpPr>
        <p:spPr bwMode="auto">
          <a:xfrm>
            <a:off x="6372225" y="4289425"/>
            <a:ext cx="0" cy="317500"/>
          </a:xfrm>
          <a:prstGeom prst="line">
            <a:avLst/>
          </a:prstGeom>
          <a:noFill/>
          <a:ln w="9525">
            <a:solidFill>
              <a:schemeClr val="tx1"/>
            </a:solidFill>
            <a:round/>
            <a:headEnd/>
            <a:tailEnd/>
          </a:ln>
        </p:spPr>
        <p:txBody>
          <a:bodyPr/>
          <a:lstStyle/>
          <a:p>
            <a:endParaRPr lang="ja-JP" altLang="en-US"/>
          </a:p>
        </p:txBody>
      </p:sp>
      <p:sp>
        <p:nvSpPr>
          <p:cNvPr id="9294" name="Line 216"/>
          <p:cNvSpPr>
            <a:spLocks noChangeShapeType="1"/>
          </p:cNvSpPr>
          <p:nvPr/>
        </p:nvSpPr>
        <p:spPr bwMode="auto">
          <a:xfrm>
            <a:off x="6372225" y="4594225"/>
            <a:ext cx="0" cy="228600"/>
          </a:xfrm>
          <a:prstGeom prst="line">
            <a:avLst/>
          </a:prstGeom>
          <a:noFill/>
          <a:ln w="9525">
            <a:solidFill>
              <a:schemeClr val="tx1"/>
            </a:solidFill>
            <a:round/>
            <a:headEnd/>
            <a:tailEnd/>
          </a:ln>
        </p:spPr>
        <p:txBody>
          <a:bodyPr/>
          <a:lstStyle/>
          <a:p>
            <a:endParaRPr lang="ja-JP" altLang="en-US"/>
          </a:p>
        </p:txBody>
      </p:sp>
      <p:sp>
        <p:nvSpPr>
          <p:cNvPr id="9295" name="Line 217"/>
          <p:cNvSpPr>
            <a:spLocks noChangeShapeType="1"/>
          </p:cNvSpPr>
          <p:nvPr/>
        </p:nvSpPr>
        <p:spPr bwMode="auto">
          <a:xfrm>
            <a:off x="6219825" y="4822825"/>
            <a:ext cx="304800" cy="0"/>
          </a:xfrm>
          <a:prstGeom prst="line">
            <a:avLst/>
          </a:prstGeom>
          <a:noFill/>
          <a:ln w="9525">
            <a:solidFill>
              <a:schemeClr val="tx1"/>
            </a:solidFill>
            <a:round/>
            <a:headEnd/>
            <a:tailEnd/>
          </a:ln>
        </p:spPr>
        <p:txBody>
          <a:bodyPr/>
          <a:lstStyle/>
          <a:p>
            <a:endParaRPr lang="ja-JP" altLang="en-US"/>
          </a:p>
        </p:txBody>
      </p:sp>
      <p:sp>
        <p:nvSpPr>
          <p:cNvPr id="9296" name="Line 218"/>
          <p:cNvSpPr>
            <a:spLocks noChangeShapeType="1"/>
          </p:cNvSpPr>
          <p:nvPr/>
        </p:nvSpPr>
        <p:spPr bwMode="auto">
          <a:xfrm>
            <a:off x="6219825" y="4899025"/>
            <a:ext cx="304800" cy="0"/>
          </a:xfrm>
          <a:prstGeom prst="line">
            <a:avLst/>
          </a:prstGeom>
          <a:noFill/>
          <a:ln w="9525">
            <a:solidFill>
              <a:schemeClr val="tx1"/>
            </a:solidFill>
            <a:round/>
            <a:headEnd/>
            <a:tailEnd/>
          </a:ln>
        </p:spPr>
        <p:txBody>
          <a:bodyPr/>
          <a:lstStyle/>
          <a:p>
            <a:endParaRPr lang="ja-JP" altLang="en-US"/>
          </a:p>
        </p:txBody>
      </p:sp>
      <p:sp>
        <p:nvSpPr>
          <p:cNvPr id="9297" name="Line 219"/>
          <p:cNvSpPr>
            <a:spLocks noChangeShapeType="1"/>
          </p:cNvSpPr>
          <p:nvPr/>
        </p:nvSpPr>
        <p:spPr bwMode="auto">
          <a:xfrm>
            <a:off x="6372225" y="4899025"/>
            <a:ext cx="0" cy="228600"/>
          </a:xfrm>
          <a:prstGeom prst="line">
            <a:avLst/>
          </a:prstGeom>
          <a:noFill/>
          <a:ln w="9525">
            <a:solidFill>
              <a:schemeClr val="tx1"/>
            </a:solidFill>
            <a:round/>
            <a:headEnd/>
            <a:tailEnd/>
          </a:ln>
        </p:spPr>
        <p:txBody>
          <a:bodyPr/>
          <a:lstStyle/>
          <a:p>
            <a:endParaRPr lang="ja-JP" altLang="en-US"/>
          </a:p>
        </p:txBody>
      </p:sp>
      <p:sp>
        <p:nvSpPr>
          <p:cNvPr id="9298" name="Line 220"/>
          <p:cNvSpPr>
            <a:spLocks noChangeShapeType="1"/>
          </p:cNvSpPr>
          <p:nvPr/>
        </p:nvSpPr>
        <p:spPr bwMode="auto">
          <a:xfrm>
            <a:off x="6677025" y="5051425"/>
            <a:ext cx="76200" cy="152400"/>
          </a:xfrm>
          <a:prstGeom prst="line">
            <a:avLst/>
          </a:prstGeom>
          <a:noFill/>
          <a:ln w="9525">
            <a:solidFill>
              <a:schemeClr val="tx1"/>
            </a:solidFill>
            <a:round/>
            <a:headEnd/>
            <a:tailEnd/>
          </a:ln>
        </p:spPr>
        <p:txBody>
          <a:bodyPr/>
          <a:lstStyle/>
          <a:p>
            <a:endParaRPr lang="ja-JP" altLang="en-US"/>
          </a:p>
        </p:txBody>
      </p:sp>
      <p:sp>
        <p:nvSpPr>
          <p:cNvPr id="9299" name="Line 221"/>
          <p:cNvSpPr>
            <a:spLocks noChangeShapeType="1"/>
          </p:cNvSpPr>
          <p:nvPr/>
        </p:nvSpPr>
        <p:spPr bwMode="auto">
          <a:xfrm>
            <a:off x="6677025" y="5203825"/>
            <a:ext cx="0" cy="304800"/>
          </a:xfrm>
          <a:prstGeom prst="line">
            <a:avLst/>
          </a:prstGeom>
          <a:noFill/>
          <a:ln w="9525">
            <a:solidFill>
              <a:schemeClr val="tx1"/>
            </a:solidFill>
            <a:round/>
            <a:headEnd/>
            <a:tailEnd/>
          </a:ln>
        </p:spPr>
        <p:txBody>
          <a:bodyPr/>
          <a:lstStyle/>
          <a:p>
            <a:endParaRPr lang="ja-JP" altLang="en-US"/>
          </a:p>
        </p:txBody>
      </p:sp>
      <p:grpSp>
        <p:nvGrpSpPr>
          <p:cNvPr id="9300" name="Group 222"/>
          <p:cNvGrpSpPr>
            <a:grpSpLocks/>
          </p:cNvGrpSpPr>
          <p:nvPr/>
        </p:nvGrpSpPr>
        <p:grpSpPr bwMode="auto">
          <a:xfrm>
            <a:off x="6448425" y="3756025"/>
            <a:ext cx="76200" cy="762000"/>
            <a:chOff x="1296" y="1488"/>
            <a:chExt cx="48" cy="480"/>
          </a:xfrm>
        </p:grpSpPr>
        <p:sp>
          <p:nvSpPr>
            <p:cNvPr id="9676" name="Line 223"/>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77" name="Line 224"/>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sp>
        <p:nvSpPr>
          <p:cNvPr id="9301" name="Line 225"/>
          <p:cNvSpPr>
            <a:spLocks noChangeShapeType="1"/>
          </p:cNvSpPr>
          <p:nvPr/>
        </p:nvSpPr>
        <p:spPr bwMode="auto">
          <a:xfrm>
            <a:off x="7058025" y="4289425"/>
            <a:ext cx="0" cy="317500"/>
          </a:xfrm>
          <a:prstGeom prst="line">
            <a:avLst/>
          </a:prstGeom>
          <a:noFill/>
          <a:ln w="9525">
            <a:solidFill>
              <a:schemeClr val="tx1"/>
            </a:solidFill>
            <a:round/>
            <a:headEnd/>
            <a:tailEnd/>
          </a:ln>
        </p:spPr>
        <p:txBody>
          <a:bodyPr/>
          <a:lstStyle/>
          <a:p>
            <a:endParaRPr lang="ja-JP" altLang="en-US"/>
          </a:p>
        </p:txBody>
      </p:sp>
      <p:sp>
        <p:nvSpPr>
          <p:cNvPr id="9302" name="Line 227"/>
          <p:cNvSpPr>
            <a:spLocks noChangeShapeType="1"/>
          </p:cNvSpPr>
          <p:nvPr/>
        </p:nvSpPr>
        <p:spPr bwMode="auto">
          <a:xfrm>
            <a:off x="7058025" y="4594225"/>
            <a:ext cx="0" cy="228600"/>
          </a:xfrm>
          <a:prstGeom prst="line">
            <a:avLst/>
          </a:prstGeom>
          <a:noFill/>
          <a:ln w="9525">
            <a:solidFill>
              <a:schemeClr val="tx1"/>
            </a:solidFill>
            <a:round/>
            <a:headEnd/>
            <a:tailEnd/>
          </a:ln>
        </p:spPr>
        <p:txBody>
          <a:bodyPr/>
          <a:lstStyle/>
          <a:p>
            <a:endParaRPr lang="ja-JP" altLang="en-US"/>
          </a:p>
        </p:txBody>
      </p:sp>
      <p:sp>
        <p:nvSpPr>
          <p:cNvPr id="9303" name="Line 228"/>
          <p:cNvSpPr>
            <a:spLocks noChangeShapeType="1"/>
          </p:cNvSpPr>
          <p:nvPr/>
        </p:nvSpPr>
        <p:spPr bwMode="auto">
          <a:xfrm>
            <a:off x="6905625" y="4822825"/>
            <a:ext cx="304800" cy="0"/>
          </a:xfrm>
          <a:prstGeom prst="line">
            <a:avLst/>
          </a:prstGeom>
          <a:noFill/>
          <a:ln w="9525">
            <a:solidFill>
              <a:schemeClr val="tx1"/>
            </a:solidFill>
            <a:round/>
            <a:headEnd/>
            <a:tailEnd/>
          </a:ln>
        </p:spPr>
        <p:txBody>
          <a:bodyPr/>
          <a:lstStyle/>
          <a:p>
            <a:endParaRPr lang="ja-JP" altLang="en-US"/>
          </a:p>
        </p:txBody>
      </p:sp>
      <p:sp>
        <p:nvSpPr>
          <p:cNvPr id="9304" name="Line 229"/>
          <p:cNvSpPr>
            <a:spLocks noChangeShapeType="1"/>
          </p:cNvSpPr>
          <p:nvPr/>
        </p:nvSpPr>
        <p:spPr bwMode="auto">
          <a:xfrm>
            <a:off x="6905625" y="4899025"/>
            <a:ext cx="304800" cy="0"/>
          </a:xfrm>
          <a:prstGeom prst="line">
            <a:avLst/>
          </a:prstGeom>
          <a:noFill/>
          <a:ln w="9525">
            <a:solidFill>
              <a:schemeClr val="tx1"/>
            </a:solidFill>
            <a:round/>
            <a:headEnd/>
            <a:tailEnd/>
          </a:ln>
        </p:spPr>
        <p:txBody>
          <a:bodyPr/>
          <a:lstStyle/>
          <a:p>
            <a:endParaRPr lang="ja-JP" altLang="en-US"/>
          </a:p>
        </p:txBody>
      </p:sp>
      <p:sp>
        <p:nvSpPr>
          <p:cNvPr id="9305" name="Line 230"/>
          <p:cNvSpPr>
            <a:spLocks noChangeShapeType="1"/>
          </p:cNvSpPr>
          <p:nvPr/>
        </p:nvSpPr>
        <p:spPr bwMode="auto">
          <a:xfrm>
            <a:off x="7058025" y="4899025"/>
            <a:ext cx="0" cy="228600"/>
          </a:xfrm>
          <a:prstGeom prst="line">
            <a:avLst/>
          </a:prstGeom>
          <a:noFill/>
          <a:ln w="9525">
            <a:solidFill>
              <a:schemeClr val="tx1"/>
            </a:solidFill>
            <a:round/>
            <a:headEnd/>
            <a:tailEnd/>
          </a:ln>
        </p:spPr>
        <p:txBody>
          <a:bodyPr/>
          <a:lstStyle/>
          <a:p>
            <a:endParaRPr lang="ja-JP" altLang="en-US"/>
          </a:p>
        </p:txBody>
      </p:sp>
      <p:sp>
        <p:nvSpPr>
          <p:cNvPr id="9306" name="Line 231"/>
          <p:cNvSpPr>
            <a:spLocks noChangeShapeType="1"/>
          </p:cNvSpPr>
          <p:nvPr/>
        </p:nvSpPr>
        <p:spPr bwMode="auto">
          <a:xfrm>
            <a:off x="7362825" y="5051425"/>
            <a:ext cx="76200" cy="152400"/>
          </a:xfrm>
          <a:prstGeom prst="line">
            <a:avLst/>
          </a:prstGeom>
          <a:noFill/>
          <a:ln w="9525">
            <a:solidFill>
              <a:schemeClr val="tx1"/>
            </a:solidFill>
            <a:round/>
            <a:headEnd/>
            <a:tailEnd/>
          </a:ln>
        </p:spPr>
        <p:txBody>
          <a:bodyPr/>
          <a:lstStyle/>
          <a:p>
            <a:endParaRPr lang="ja-JP" altLang="en-US"/>
          </a:p>
        </p:txBody>
      </p:sp>
      <p:sp>
        <p:nvSpPr>
          <p:cNvPr id="9307" name="Line 232"/>
          <p:cNvSpPr>
            <a:spLocks noChangeShapeType="1"/>
          </p:cNvSpPr>
          <p:nvPr/>
        </p:nvSpPr>
        <p:spPr bwMode="auto">
          <a:xfrm>
            <a:off x="7362825" y="5203825"/>
            <a:ext cx="0" cy="304800"/>
          </a:xfrm>
          <a:prstGeom prst="line">
            <a:avLst/>
          </a:prstGeom>
          <a:noFill/>
          <a:ln w="9525">
            <a:solidFill>
              <a:schemeClr val="tx1"/>
            </a:solidFill>
            <a:round/>
            <a:headEnd/>
            <a:tailEnd/>
          </a:ln>
        </p:spPr>
        <p:txBody>
          <a:bodyPr/>
          <a:lstStyle/>
          <a:p>
            <a:endParaRPr lang="ja-JP" altLang="en-US"/>
          </a:p>
        </p:txBody>
      </p:sp>
      <p:grpSp>
        <p:nvGrpSpPr>
          <p:cNvPr id="9308" name="Group 233"/>
          <p:cNvGrpSpPr>
            <a:grpSpLocks/>
          </p:cNvGrpSpPr>
          <p:nvPr/>
        </p:nvGrpSpPr>
        <p:grpSpPr bwMode="auto">
          <a:xfrm>
            <a:off x="7134225" y="3756025"/>
            <a:ext cx="76200" cy="762000"/>
            <a:chOff x="1296" y="1488"/>
            <a:chExt cx="48" cy="480"/>
          </a:xfrm>
        </p:grpSpPr>
        <p:sp>
          <p:nvSpPr>
            <p:cNvPr id="9674" name="Line 234"/>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ja-JP" altLang="en-US"/>
            </a:p>
          </p:txBody>
        </p:sp>
        <p:sp>
          <p:nvSpPr>
            <p:cNvPr id="9675" name="Line 235"/>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ja-JP" altLang="en-US"/>
            </a:p>
          </p:txBody>
        </p:sp>
      </p:grpSp>
      <p:grpSp>
        <p:nvGrpSpPr>
          <p:cNvPr id="9309" name="Group 236"/>
          <p:cNvGrpSpPr>
            <a:grpSpLocks/>
          </p:cNvGrpSpPr>
          <p:nvPr/>
        </p:nvGrpSpPr>
        <p:grpSpPr bwMode="auto">
          <a:xfrm>
            <a:off x="1952625" y="5127625"/>
            <a:ext cx="152400" cy="762000"/>
            <a:chOff x="1488" y="2352"/>
            <a:chExt cx="96" cy="480"/>
          </a:xfrm>
        </p:grpSpPr>
        <p:sp>
          <p:nvSpPr>
            <p:cNvPr id="9672" name="Line 237"/>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73" name="Line 238"/>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0" name="Group 242"/>
          <p:cNvGrpSpPr>
            <a:grpSpLocks/>
          </p:cNvGrpSpPr>
          <p:nvPr/>
        </p:nvGrpSpPr>
        <p:grpSpPr bwMode="auto">
          <a:xfrm>
            <a:off x="3324225" y="5127625"/>
            <a:ext cx="152400" cy="762000"/>
            <a:chOff x="1488" y="2352"/>
            <a:chExt cx="96" cy="480"/>
          </a:xfrm>
        </p:grpSpPr>
        <p:sp>
          <p:nvSpPr>
            <p:cNvPr id="9670" name="Line 243"/>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71" name="Line 244"/>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1" name="Group 245"/>
          <p:cNvGrpSpPr>
            <a:grpSpLocks/>
          </p:cNvGrpSpPr>
          <p:nvPr/>
        </p:nvGrpSpPr>
        <p:grpSpPr bwMode="auto">
          <a:xfrm>
            <a:off x="4010025" y="5127625"/>
            <a:ext cx="152400" cy="762000"/>
            <a:chOff x="1488" y="2352"/>
            <a:chExt cx="96" cy="480"/>
          </a:xfrm>
        </p:grpSpPr>
        <p:sp>
          <p:nvSpPr>
            <p:cNvPr id="9668" name="Line 246"/>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69" name="Line 247"/>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2" name="Group 248"/>
          <p:cNvGrpSpPr>
            <a:grpSpLocks/>
          </p:cNvGrpSpPr>
          <p:nvPr/>
        </p:nvGrpSpPr>
        <p:grpSpPr bwMode="auto">
          <a:xfrm>
            <a:off x="4695825" y="5127625"/>
            <a:ext cx="152400" cy="762000"/>
            <a:chOff x="1488" y="2352"/>
            <a:chExt cx="96" cy="480"/>
          </a:xfrm>
        </p:grpSpPr>
        <p:sp>
          <p:nvSpPr>
            <p:cNvPr id="9666" name="Line 249"/>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67" name="Line 250"/>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3" name="Group 251"/>
          <p:cNvGrpSpPr>
            <a:grpSpLocks/>
          </p:cNvGrpSpPr>
          <p:nvPr/>
        </p:nvGrpSpPr>
        <p:grpSpPr bwMode="auto">
          <a:xfrm>
            <a:off x="5381625" y="5127625"/>
            <a:ext cx="152400" cy="762000"/>
            <a:chOff x="1488" y="2352"/>
            <a:chExt cx="96" cy="480"/>
          </a:xfrm>
        </p:grpSpPr>
        <p:sp>
          <p:nvSpPr>
            <p:cNvPr id="9664" name="Line 252"/>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65" name="Line 253"/>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4" name="Group 254"/>
          <p:cNvGrpSpPr>
            <a:grpSpLocks/>
          </p:cNvGrpSpPr>
          <p:nvPr/>
        </p:nvGrpSpPr>
        <p:grpSpPr bwMode="auto">
          <a:xfrm>
            <a:off x="6067425" y="5127625"/>
            <a:ext cx="152400" cy="762000"/>
            <a:chOff x="1488" y="2352"/>
            <a:chExt cx="96" cy="480"/>
          </a:xfrm>
        </p:grpSpPr>
        <p:sp>
          <p:nvSpPr>
            <p:cNvPr id="9662" name="Line 255"/>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63" name="Line 256"/>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5" name="Group 257"/>
          <p:cNvGrpSpPr>
            <a:grpSpLocks/>
          </p:cNvGrpSpPr>
          <p:nvPr/>
        </p:nvGrpSpPr>
        <p:grpSpPr bwMode="auto">
          <a:xfrm>
            <a:off x="6753225" y="5127625"/>
            <a:ext cx="152400" cy="762000"/>
            <a:chOff x="1488" y="2352"/>
            <a:chExt cx="96" cy="480"/>
          </a:xfrm>
        </p:grpSpPr>
        <p:sp>
          <p:nvSpPr>
            <p:cNvPr id="9660" name="Line 258"/>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61" name="Line 259"/>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grpSp>
        <p:nvGrpSpPr>
          <p:cNvPr id="9316" name="Group 260"/>
          <p:cNvGrpSpPr>
            <a:grpSpLocks/>
          </p:cNvGrpSpPr>
          <p:nvPr/>
        </p:nvGrpSpPr>
        <p:grpSpPr bwMode="auto">
          <a:xfrm>
            <a:off x="7439025" y="5127625"/>
            <a:ext cx="152400" cy="762000"/>
            <a:chOff x="1488" y="2352"/>
            <a:chExt cx="96" cy="480"/>
          </a:xfrm>
        </p:grpSpPr>
        <p:sp>
          <p:nvSpPr>
            <p:cNvPr id="9658" name="Line 261"/>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ja-JP" altLang="en-US"/>
            </a:p>
          </p:txBody>
        </p:sp>
        <p:sp>
          <p:nvSpPr>
            <p:cNvPr id="9659" name="Line 262"/>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ja-JP" altLang="en-US"/>
            </a:p>
          </p:txBody>
        </p:sp>
      </p:grpSp>
      <p:sp>
        <p:nvSpPr>
          <p:cNvPr id="9317" name="Text Box 263"/>
          <p:cNvSpPr txBox="1">
            <a:spLocks noChangeArrowheads="1"/>
          </p:cNvSpPr>
          <p:nvPr/>
        </p:nvSpPr>
        <p:spPr bwMode="auto">
          <a:xfrm>
            <a:off x="214313" y="4143375"/>
            <a:ext cx="595312" cy="338138"/>
          </a:xfrm>
          <a:prstGeom prst="rect">
            <a:avLst/>
          </a:prstGeom>
          <a:noFill/>
          <a:ln w="9525">
            <a:noFill/>
            <a:miter lim="800000"/>
            <a:headEnd/>
            <a:tailEnd/>
          </a:ln>
        </p:spPr>
        <p:txBody>
          <a:bodyPr wrap="none">
            <a:spAutoFit/>
          </a:bodyPr>
          <a:lstStyle/>
          <a:p>
            <a:r>
              <a:rPr kumimoji="0" lang="ja-JP" altLang="en-US" sz="1600">
                <a:latin typeface="Tahoma" pitchFamily="34" charset="0"/>
              </a:rPr>
              <a:t>入力</a:t>
            </a:r>
            <a:endParaRPr kumimoji="0" lang="en-US" sz="1600">
              <a:latin typeface="Tahoma" pitchFamily="34" charset="0"/>
            </a:endParaRPr>
          </a:p>
        </p:txBody>
      </p:sp>
      <p:sp>
        <p:nvSpPr>
          <p:cNvPr id="9318" name="Text Box 264"/>
          <p:cNvSpPr txBox="1">
            <a:spLocks noChangeArrowheads="1"/>
          </p:cNvSpPr>
          <p:nvPr/>
        </p:nvSpPr>
        <p:spPr bwMode="auto">
          <a:xfrm>
            <a:off x="8261350" y="5286375"/>
            <a:ext cx="696913" cy="400050"/>
          </a:xfrm>
          <a:prstGeom prst="rect">
            <a:avLst/>
          </a:prstGeom>
          <a:noFill/>
          <a:ln w="9525">
            <a:noFill/>
            <a:miter lim="800000"/>
            <a:headEnd/>
            <a:tailEnd/>
          </a:ln>
        </p:spPr>
        <p:txBody>
          <a:bodyPr wrap="none">
            <a:spAutoFit/>
          </a:bodyPr>
          <a:lstStyle/>
          <a:p>
            <a:r>
              <a:rPr kumimoji="0" lang="ja-JP" altLang="en-US" sz="2000">
                <a:solidFill>
                  <a:schemeClr val="hlink"/>
                </a:solidFill>
                <a:latin typeface="Tahoma" pitchFamily="34" charset="0"/>
              </a:rPr>
              <a:t>出力</a:t>
            </a:r>
            <a:endParaRPr kumimoji="0" lang="en-US" sz="2000">
              <a:solidFill>
                <a:schemeClr val="hlink"/>
              </a:solidFill>
              <a:latin typeface="Tahoma" pitchFamily="34" charset="0"/>
            </a:endParaRPr>
          </a:p>
        </p:txBody>
      </p:sp>
      <p:grpSp>
        <p:nvGrpSpPr>
          <p:cNvPr id="8244" name="Group 596"/>
          <p:cNvGrpSpPr>
            <a:grpSpLocks/>
          </p:cNvGrpSpPr>
          <p:nvPr/>
        </p:nvGrpSpPr>
        <p:grpSpPr bwMode="auto">
          <a:xfrm>
            <a:off x="1725613" y="3679825"/>
            <a:ext cx="684212" cy="1441450"/>
            <a:chOff x="1474" y="2478"/>
            <a:chExt cx="711" cy="1501"/>
          </a:xfrm>
        </p:grpSpPr>
        <p:sp>
          <p:nvSpPr>
            <p:cNvPr id="9635" name="Rectangle 266"/>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636" name="Line 267"/>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637" name="Line 268"/>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638" name="Line 269"/>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639" name="Line 270"/>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640" name="Line 271"/>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641" name="Line 272"/>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642" name="Line 273"/>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643" name="Line 274"/>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644" name="Group 275"/>
            <p:cNvGrpSpPr>
              <a:grpSpLocks/>
            </p:cNvGrpSpPr>
            <p:nvPr/>
          </p:nvGrpSpPr>
          <p:grpSpPr bwMode="auto">
            <a:xfrm>
              <a:off x="1474" y="2478"/>
              <a:ext cx="711" cy="158"/>
              <a:chOff x="912" y="1440"/>
              <a:chExt cx="432" cy="96"/>
            </a:xfrm>
          </p:grpSpPr>
          <p:grpSp>
            <p:nvGrpSpPr>
              <p:cNvPr id="9645" name="Group 276"/>
              <p:cNvGrpSpPr>
                <a:grpSpLocks/>
              </p:cNvGrpSpPr>
              <p:nvPr/>
            </p:nvGrpSpPr>
            <p:grpSpPr bwMode="auto">
              <a:xfrm>
                <a:off x="960" y="1440"/>
                <a:ext cx="146" cy="96"/>
                <a:chOff x="1008" y="1440"/>
                <a:chExt cx="146" cy="96"/>
              </a:xfrm>
            </p:grpSpPr>
            <p:sp>
              <p:nvSpPr>
                <p:cNvPr id="9654" name="Line 27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655" name="Line 27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656" name="Line 27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657" name="Oval 28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646" name="Group 281"/>
              <p:cNvGrpSpPr>
                <a:grpSpLocks/>
              </p:cNvGrpSpPr>
              <p:nvPr/>
            </p:nvGrpSpPr>
            <p:grpSpPr bwMode="auto">
              <a:xfrm>
                <a:off x="1152" y="1440"/>
                <a:ext cx="146" cy="96"/>
                <a:chOff x="1008" y="1440"/>
                <a:chExt cx="146" cy="96"/>
              </a:xfrm>
            </p:grpSpPr>
            <p:sp>
              <p:nvSpPr>
                <p:cNvPr id="9650" name="Line 28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651" name="Line 28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652" name="Line 28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653" name="Oval 28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647" name="Line 28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648" name="Line 28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649" name="Line 28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sp>
        <p:nvSpPr>
          <p:cNvPr id="9320" name="Line 289"/>
          <p:cNvSpPr>
            <a:spLocks noChangeShapeType="1"/>
          </p:cNvSpPr>
          <p:nvPr/>
        </p:nvSpPr>
        <p:spPr bwMode="auto">
          <a:xfrm>
            <a:off x="2257425" y="4746625"/>
            <a:ext cx="304800" cy="0"/>
          </a:xfrm>
          <a:prstGeom prst="line">
            <a:avLst/>
          </a:prstGeom>
          <a:noFill/>
          <a:ln w="9525">
            <a:solidFill>
              <a:schemeClr val="tx1"/>
            </a:solidFill>
            <a:round/>
            <a:headEnd/>
            <a:tailEnd/>
          </a:ln>
        </p:spPr>
        <p:txBody>
          <a:bodyPr/>
          <a:lstStyle/>
          <a:p>
            <a:endParaRPr lang="ja-JP" altLang="en-US"/>
          </a:p>
        </p:txBody>
      </p:sp>
      <p:sp>
        <p:nvSpPr>
          <p:cNvPr id="9321" name="Line 290"/>
          <p:cNvSpPr>
            <a:spLocks noChangeShapeType="1"/>
          </p:cNvSpPr>
          <p:nvPr/>
        </p:nvSpPr>
        <p:spPr bwMode="auto">
          <a:xfrm>
            <a:off x="2562225" y="4746625"/>
            <a:ext cx="0" cy="304800"/>
          </a:xfrm>
          <a:prstGeom prst="line">
            <a:avLst/>
          </a:prstGeom>
          <a:noFill/>
          <a:ln w="9525">
            <a:solidFill>
              <a:schemeClr val="tx1"/>
            </a:solidFill>
            <a:round/>
            <a:headEnd/>
            <a:tailEnd/>
          </a:ln>
        </p:spPr>
        <p:txBody>
          <a:bodyPr/>
          <a:lstStyle/>
          <a:p>
            <a:endParaRPr lang="ja-JP" altLang="en-US"/>
          </a:p>
        </p:txBody>
      </p:sp>
      <p:sp>
        <p:nvSpPr>
          <p:cNvPr id="9322" name="Line 291"/>
          <p:cNvSpPr>
            <a:spLocks noChangeShapeType="1"/>
          </p:cNvSpPr>
          <p:nvPr/>
        </p:nvSpPr>
        <p:spPr bwMode="auto">
          <a:xfrm>
            <a:off x="2943225" y="4746625"/>
            <a:ext cx="304800" cy="0"/>
          </a:xfrm>
          <a:prstGeom prst="line">
            <a:avLst/>
          </a:prstGeom>
          <a:noFill/>
          <a:ln w="9525">
            <a:solidFill>
              <a:schemeClr val="tx1"/>
            </a:solidFill>
            <a:round/>
            <a:headEnd/>
            <a:tailEnd/>
          </a:ln>
        </p:spPr>
        <p:txBody>
          <a:bodyPr/>
          <a:lstStyle/>
          <a:p>
            <a:endParaRPr lang="ja-JP" altLang="en-US"/>
          </a:p>
        </p:txBody>
      </p:sp>
      <p:sp>
        <p:nvSpPr>
          <p:cNvPr id="9323" name="Line 292"/>
          <p:cNvSpPr>
            <a:spLocks noChangeShapeType="1"/>
          </p:cNvSpPr>
          <p:nvPr/>
        </p:nvSpPr>
        <p:spPr bwMode="auto">
          <a:xfrm>
            <a:off x="3248025" y="4746625"/>
            <a:ext cx="0" cy="304800"/>
          </a:xfrm>
          <a:prstGeom prst="line">
            <a:avLst/>
          </a:prstGeom>
          <a:noFill/>
          <a:ln w="9525">
            <a:solidFill>
              <a:schemeClr val="tx1"/>
            </a:solidFill>
            <a:round/>
            <a:headEnd/>
            <a:tailEnd/>
          </a:ln>
        </p:spPr>
        <p:txBody>
          <a:bodyPr/>
          <a:lstStyle/>
          <a:p>
            <a:endParaRPr lang="ja-JP" altLang="en-US"/>
          </a:p>
        </p:txBody>
      </p:sp>
      <p:sp>
        <p:nvSpPr>
          <p:cNvPr id="9324" name="Line 293"/>
          <p:cNvSpPr>
            <a:spLocks noChangeShapeType="1"/>
          </p:cNvSpPr>
          <p:nvPr/>
        </p:nvSpPr>
        <p:spPr bwMode="auto">
          <a:xfrm>
            <a:off x="3629025" y="4746625"/>
            <a:ext cx="304800" cy="0"/>
          </a:xfrm>
          <a:prstGeom prst="line">
            <a:avLst/>
          </a:prstGeom>
          <a:noFill/>
          <a:ln w="9525">
            <a:solidFill>
              <a:schemeClr val="tx1"/>
            </a:solidFill>
            <a:round/>
            <a:headEnd/>
            <a:tailEnd/>
          </a:ln>
        </p:spPr>
        <p:txBody>
          <a:bodyPr/>
          <a:lstStyle/>
          <a:p>
            <a:endParaRPr lang="ja-JP" altLang="en-US"/>
          </a:p>
        </p:txBody>
      </p:sp>
      <p:sp>
        <p:nvSpPr>
          <p:cNvPr id="9325" name="Line 294"/>
          <p:cNvSpPr>
            <a:spLocks noChangeShapeType="1"/>
          </p:cNvSpPr>
          <p:nvPr/>
        </p:nvSpPr>
        <p:spPr bwMode="auto">
          <a:xfrm>
            <a:off x="3933825" y="4746625"/>
            <a:ext cx="0" cy="304800"/>
          </a:xfrm>
          <a:prstGeom prst="line">
            <a:avLst/>
          </a:prstGeom>
          <a:noFill/>
          <a:ln w="9525">
            <a:solidFill>
              <a:schemeClr val="tx1"/>
            </a:solidFill>
            <a:round/>
            <a:headEnd/>
            <a:tailEnd/>
          </a:ln>
        </p:spPr>
        <p:txBody>
          <a:bodyPr/>
          <a:lstStyle/>
          <a:p>
            <a:endParaRPr lang="ja-JP" altLang="en-US"/>
          </a:p>
        </p:txBody>
      </p:sp>
      <p:sp>
        <p:nvSpPr>
          <p:cNvPr id="9326" name="Line 295"/>
          <p:cNvSpPr>
            <a:spLocks noChangeShapeType="1"/>
          </p:cNvSpPr>
          <p:nvPr/>
        </p:nvSpPr>
        <p:spPr bwMode="auto">
          <a:xfrm>
            <a:off x="4314825" y="4746625"/>
            <a:ext cx="304800" cy="0"/>
          </a:xfrm>
          <a:prstGeom prst="line">
            <a:avLst/>
          </a:prstGeom>
          <a:noFill/>
          <a:ln w="9525">
            <a:solidFill>
              <a:schemeClr val="tx1"/>
            </a:solidFill>
            <a:round/>
            <a:headEnd/>
            <a:tailEnd/>
          </a:ln>
        </p:spPr>
        <p:txBody>
          <a:bodyPr/>
          <a:lstStyle/>
          <a:p>
            <a:endParaRPr lang="ja-JP" altLang="en-US"/>
          </a:p>
        </p:txBody>
      </p:sp>
      <p:sp>
        <p:nvSpPr>
          <p:cNvPr id="9327" name="Line 296"/>
          <p:cNvSpPr>
            <a:spLocks noChangeShapeType="1"/>
          </p:cNvSpPr>
          <p:nvPr/>
        </p:nvSpPr>
        <p:spPr bwMode="auto">
          <a:xfrm>
            <a:off x="4619625" y="4746625"/>
            <a:ext cx="0" cy="304800"/>
          </a:xfrm>
          <a:prstGeom prst="line">
            <a:avLst/>
          </a:prstGeom>
          <a:noFill/>
          <a:ln w="9525">
            <a:solidFill>
              <a:schemeClr val="tx1"/>
            </a:solidFill>
            <a:round/>
            <a:headEnd/>
            <a:tailEnd/>
          </a:ln>
        </p:spPr>
        <p:txBody>
          <a:bodyPr/>
          <a:lstStyle/>
          <a:p>
            <a:endParaRPr lang="ja-JP" altLang="en-US"/>
          </a:p>
        </p:txBody>
      </p:sp>
      <p:sp>
        <p:nvSpPr>
          <p:cNvPr id="9328" name="Line 297"/>
          <p:cNvSpPr>
            <a:spLocks noChangeShapeType="1"/>
          </p:cNvSpPr>
          <p:nvPr/>
        </p:nvSpPr>
        <p:spPr bwMode="auto">
          <a:xfrm>
            <a:off x="5000625" y="4746625"/>
            <a:ext cx="304800" cy="0"/>
          </a:xfrm>
          <a:prstGeom prst="line">
            <a:avLst/>
          </a:prstGeom>
          <a:noFill/>
          <a:ln w="9525">
            <a:solidFill>
              <a:schemeClr val="tx1"/>
            </a:solidFill>
            <a:round/>
            <a:headEnd/>
            <a:tailEnd/>
          </a:ln>
        </p:spPr>
        <p:txBody>
          <a:bodyPr/>
          <a:lstStyle/>
          <a:p>
            <a:endParaRPr lang="ja-JP" altLang="en-US"/>
          </a:p>
        </p:txBody>
      </p:sp>
      <p:sp>
        <p:nvSpPr>
          <p:cNvPr id="9329" name="Line 298"/>
          <p:cNvSpPr>
            <a:spLocks noChangeShapeType="1"/>
          </p:cNvSpPr>
          <p:nvPr/>
        </p:nvSpPr>
        <p:spPr bwMode="auto">
          <a:xfrm>
            <a:off x="5305425" y="4746625"/>
            <a:ext cx="0" cy="304800"/>
          </a:xfrm>
          <a:prstGeom prst="line">
            <a:avLst/>
          </a:prstGeom>
          <a:noFill/>
          <a:ln w="9525">
            <a:solidFill>
              <a:schemeClr val="tx1"/>
            </a:solidFill>
            <a:round/>
            <a:headEnd/>
            <a:tailEnd/>
          </a:ln>
        </p:spPr>
        <p:txBody>
          <a:bodyPr/>
          <a:lstStyle/>
          <a:p>
            <a:endParaRPr lang="ja-JP" altLang="en-US"/>
          </a:p>
        </p:txBody>
      </p:sp>
      <p:sp>
        <p:nvSpPr>
          <p:cNvPr id="9330" name="Line 299"/>
          <p:cNvSpPr>
            <a:spLocks noChangeShapeType="1"/>
          </p:cNvSpPr>
          <p:nvPr/>
        </p:nvSpPr>
        <p:spPr bwMode="auto">
          <a:xfrm>
            <a:off x="5686425" y="4746625"/>
            <a:ext cx="304800" cy="0"/>
          </a:xfrm>
          <a:prstGeom prst="line">
            <a:avLst/>
          </a:prstGeom>
          <a:noFill/>
          <a:ln w="9525">
            <a:solidFill>
              <a:schemeClr val="tx1"/>
            </a:solidFill>
            <a:round/>
            <a:headEnd/>
            <a:tailEnd/>
          </a:ln>
        </p:spPr>
        <p:txBody>
          <a:bodyPr/>
          <a:lstStyle/>
          <a:p>
            <a:endParaRPr lang="ja-JP" altLang="en-US"/>
          </a:p>
        </p:txBody>
      </p:sp>
      <p:sp>
        <p:nvSpPr>
          <p:cNvPr id="9331" name="Line 300"/>
          <p:cNvSpPr>
            <a:spLocks noChangeShapeType="1"/>
          </p:cNvSpPr>
          <p:nvPr/>
        </p:nvSpPr>
        <p:spPr bwMode="auto">
          <a:xfrm>
            <a:off x="5991225" y="4746625"/>
            <a:ext cx="0" cy="304800"/>
          </a:xfrm>
          <a:prstGeom prst="line">
            <a:avLst/>
          </a:prstGeom>
          <a:noFill/>
          <a:ln w="9525">
            <a:solidFill>
              <a:schemeClr val="tx1"/>
            </a:solidFill>
            <a:round/>
            <a:headEnd/>
            <a:tailEnd/>
          </a:ln>
        </p:spPr>
        <p:txBody>
          <a:bodyPr/>
          <a:lstStyle/>
          <a:p>
            <a:endParaRPr lang="ja-JP" altLang="en-US"/>
          </a:p>
        </p:txBody>
      </p:sp>
      <p:sp>
        <p:nvSpPr>
          <p:cNvPr id="9332" name="Line 301"/>
          <p:cNvSpPr>
            <a:spLocks noChangeShapeType="1"/>
          </p:cNvSpPr>
          <p:nvPr/>
        </p:nvSpPr>
        <p:spPr bwMode="auto">
          <a:xfrm>
            <a:off x="6372225" y="4746625"/>
            <a:ext cx="304800" cy="0"/>
          </a:xfrm>
          <a:prstGeom prst="line">
            <a:avLst/>
          </a:prstGeom>
          <a:noFill/>
          <a:ln w="9525">
            <a:solidFill>
              <a:schemeClr val="tx1"/>
            </a:solidFill>
            <a:round/>
            <a:headEnd/>
            <a:tailEnd/>
          </a:ln>
        </p:spPr>
        <p:txBody>
          <a:bodyPr/>
          <a:lstStyle/>
          <a:p>
            <a:endParaRPr lang="ja-JP" altLang="en-US"/>
          </a:p>
        </p:txBody>
      </p:sp>
      <p:sp>
        <p:nvSpPr>
          <p:cNvPr id="9333" name="Line 302"/>
          <p:cNvSpPr>
            <a:spLocks noChangeShapeType="1"/>
          </p:cNvSpPr>
          <p:nvPr/>
        </p:nvSpPr>
        <p:spPr bwMode="auto">
          <a:xfrm>
            <a:off x="6677025" y="4746625"/>
            <a:ext cx="0" cy="304800"/>
          </a:xfrm>
          <a:prstGeom prst="line">
            <a:avLst/>
          </a:prstGeom>
          <a:noFill/>
          <a:ln w="9525">
            <a:solidFill>
              <a:schemeClr val="tx1"/>
            </a:solidFill>
            <a:round/>
            <a:headEnd/>
            <a:tailEnd/>
          </a:ln>
        </p:spPr>
        <p:txBody>
          <a:bodyPr/>
          <a:lstStyle/>
          <a:p>
            <a:endParaRPr lang="ja-JP" altLang="en-US"/>
          </a:p>
        </p:txBody>
      </p:sp>
      <p:sp>
        <p:nvSpPr>
          <p:cNvPr id="9334" name="Line 303"/>
          <p:cNvSpPr>
            <a:spLocks noChangeShapeType="1"/>
          </p:cNvSpPr>
          <p:nvPr/>
        </p:nvSpPr>
        <p:spPr bwMode="auto">
          <a:xfrm>
            <a:off x="7058025" y="4746625"/>
            <a:ext cx="304800" cy="0"/>
          </a:xfrm>
          <a:prstGeom prst="line">
            <a:avLst/>
          </a:prstGeom>
          <a:noFill/>
          <a:ln w="9525">
            <a:solidFill>
              <a:schemeClr val="tx1"/>
            </a:solidFill>
            <a:round/>
            <a:headEnd/>
            <a:tailEnd/>
          </a:ln>
        </p:spPr>
        <p:txBody>
          <a:bodyPr/>
          <a:lstStyle/>
          <a:p>
            <a:endParaRPr lang="ja-JP" altLang="en-US"/>
          </a:p>
        </p:txBody>
      </p:sp>
      <p:sp>
        <p:nvSpPr>
          <p:cNvPr id="9335" name="Line 304"/>
          <p:cNvSpPr>
            <a:spLocks noChangeShapeType="1"/>
          </p:cNvSpPr>
          <p:nvPr/>
        </p:nvSpPr>
        <p:spPr bwMode="auto">
          <a:xfrm>
            <a:off x="7362825" y="4746625"/>
            <a:ext cx="0" cy="304800"/>
          </a:xfrm>
          <a:prstGeom prst="line">
            <a:avLst/>
          </a:prstGeom>
          <a:noFill/>
          <a:ln w="9525">
            <a:solidFill>
              <a:schemeClr val="tx1"/>
            </a:solidFill>
            <a:round/>
            <a:headEnd/>
            <a:tailEnd/>
          </a:ln>
        </p:spPr>
        <p:txBody>
          <a:bodyPr/>
          <a:lstStyle/>
          <a:p>
            <a:endParaRPr lang="ja-JP" altLang="en-US"/>
          </a:p>
        </p:txBody>
      </p:sp>
      <p:grpSp>
        <p:nvGrpSpPr>
          <p:cNvPr id="8276" name="Group 497"/>
          <p:cNvGrpSpPr>
            <a:grpSpLocks/>
          </p:cNvGrpSpPr>
          <p:nvPr/>
        </p:nvGrpSpPr>
        <p:grpSpPr bwMode="auto">
          <a:xfrm>
            <a:off x="1419225" y="4594225"/>
            <a:ext cx="685800" cy="1295400"/>
            <a:chOff x="288" y="2016"/>
            <a:chExt cx="432" cy="816"/>
          </a:xfrm>
        </p:grpSpPr>
        <p:sp>
          <p:nvSpPr>
            <p:cNvPr id="9626" name="Rectangle 498"/>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627" name="Line 499"/>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628" name="Line 500"/>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629" name="Line 501"/>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630" name="Line 502"/>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631" name="Line 503"/>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632" name="Line 504"/>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633" name="Line 505"/>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634" name="Line 506"/>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sp>
        <p:nvSpPr>
          <p:cNvPr id="305" name="Text Box 508"/>
          <p:cNvSpPr txBox="1">
            <a:spLocks noChangeArrowheads="1"/>
          </p:cNvSpPr>
          <p:nvPr/>
        </p:nvSpPr>
        <p:spPr bwMode="auto">
          <a:xfrm>
            <a:off x="7429500" y="4143375"/>
            <a:ext cx="1571625" cy="584200"/>
          </a:xfrm>
          <a:prstGeom prst="rect">
            <a:avLst/>
          </a:prstGeom>
          <a:noFill/>
          <a:ln w="9525">
            <a:noFill/>
            <a:miter lim="800000"/>
            <a:headEnd/>
            <a:tailEnd/>
          </a:ln>
        </p:spPr>
        <p:txBody>
          <a:bodyPr>
            <a:spAutoFit/>
          </a:bodyPr>
          <a:lstStyle/>
          <a:p>
            <a:pPr algn="ctr"/>
            <a:r>
              <a:rPr kumimoji="0" lang="ja-JP" altLang="en-US" sz="1600" b="1">
                <a:solidFill>
                  <a:srgbClr val="FF0000"/>
                </a:solidFill>
                <a:latin typeface="Tahoma" pitchFamily="34" charset="0"/>
              </a:rPr>
              <a:t>この時はまだ アナログデータ</a:t>
            </a:r>
            <a:endParaRPr kumimoji="0" lang="en-US" sz="1600" b="1">
              <a:solidFill>
                <a:srgbClr val="FF0000"/>
              </a:solidFill>
              <a:latin typeface="Tahoma" pitchFamily="34" charset="0"/>
            </a:endParaRPr>
          </a:p>
        </p:txBody>
      </p:sp>
      <p:grpSp>
        <p:nvGrpSpPr>
          <p:cNvPr id="8284" name="Group 519"/>
          <p:cNvGrpSpPr>
            <a:grpSpLocks/>
          </p:cNvGrpSpPr>
          <p:nvPr/>
        </p:nvGrpSpPr>
        <p:grpSpPr bwMode="auto">
          <a:xfrm>
            <a:off x="2790825" y="4594225"/>
            <a:ext cx="685800" cy="1295400"/>
            <a:chOff x="288" y="2016"/>
            <a:chExt cx="432" cy="816"/>
          </a:xfrm>
        </p:grpSpPr>
        <p:sp>
          <p:nvSpPr>
            <p:cNvPr id="9617" name="Rectangle 52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618" name="Line 52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619" name="Line 52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620" name="Line 52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621" name="Line 52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622" name="Line 52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623" name="Line 52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624" name="Line 52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625" name="Line 52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85" name="Group 529"/>
          <p:cNvGrpSpPr>
            <a:grpSpLocks/>
          </p:cNvGrpSpPr>
          <p:nvPr/>
        </p:nvGrpSpPr>
        <p:grpSpPr bwMode="auto">
          <a:xfrm>
            <a:off x="3476625" y="4594225"/>
            <a:ext cx="685800" cy="1295400"/>
            <a:chOff x="288" y="2016"/>
            <a:chExt cx="432" cy="816"/>
          </a:xfrm>
        </p:grpSpPr>
        <p:sp>
          <p:nvSpPr>
            <p:cNvPr id="9608" name="Rectangle 53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609" name="Line 53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610" name="Line 53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611" name="Line 53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612" name="Line 53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613" name="Line 53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614" name="Line 53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615" name="Line 53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616" name="Line 53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86" name="Group 539"/>
          <p:cNvGrpSpPr>
            <a:grpSpLocks/>
          </p:cNvGrpSpPr>
          <p:nvPr/>
        </p:nvGrpSpPr>
        <p:grpSpPr bwMode="auto">
          <a:xfrm>
            <a:off x="4162425" y="4594225"/>
            <a:ext cx="685800" cy="1295400"/>
            <a:chOff x="288" y="2016"/>
            <a:chExt cx="432" cy="816"/>
          </a:xfrm>
        </p:grpSpPr>
        <p:sp>
          <p:nvSpPr>
            <p:cNvPr id="9599" name="Rectangle 54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600" name="Line 54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601" name="Line 54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602" name="Line 54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603" name="Line 54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604" name="Line 54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605" name="Line 54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606" name="Line 54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607" name="Line 54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87" name="Group 549"/>
          <p:cNvGrpSpPr>
            <a:grpSpLocks/>
          </p:cNvGrpSpPr>
          <p:nvPr/>
        </p:nvGrpSpPr>
        <p:grpSpPr bwMode="auto">
          <a:xfrm>
            <a:off x="4848225" y="4594225"/>
            <a:ext cx="685800" cy="1295400"/>
            <a:chOff x="288" y="2016"/>
            <a:chExt cx="432" cy="816"/>
          </a:xfrm>
        </p:grpSpPr>
        <p:sp>
          <p:nvSpPr>
            <p:cNvPr id="9590" name="Rectangle 55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591" name="Line 55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592" name="Line 55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593" name="Line 55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594" name="Line 55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595" name="Line 55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596" name="Line 55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597" name="Line 55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598" name="Line 55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88" name="Group 559"/>
          <p:cNvGrpSpPr>
            <a:grpSpLocks/>
          </p:cNvGrpSpPr>
          <p:nvPr/>
        </p:nvGrpSpPr>
        <p:grpSpPr bwMode="auto">
          <a:xfrm>
            <a:off x="5534025" y="4594225"/>
            <a:ext cx="685800" cy="1295400"/>
            <a:chOff x="288" y="2016"/>
            <a:chExt cx="432" cy="816"/>
          </a:xfrm>
        </p:grpSpPr>
        <p:sp>
          <p:nvSpPr>
            <p:cNvPr id="9581" name="Rectangle 56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582" name="Line 56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583" name="Line 56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584" name="Line 56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585" name="Line 56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586" name="Line 56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587" name="Line 56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588" name="Line 56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589" name="Line 56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89" name="Group 569"/>
          <p:cNvGrpSpPr>
            <a:grpSpLocks/>
          </p:cNvGrpSpPr>
          <p:nvPr/>
        </p:nvGrpSpPr>
        <p:grpSpPr bwMode="auto">
          <a:xfrm>
            <a:off x="6219825" y="4594225"/>
            <a:ext cx="685800" cy="1295400"/>
            <a:chOff x="288" y="2016"/>
            <a:chExt cx="432" cy="816"/>
          </a:xfrm>
        </p:grpSpPr>
        <p:sp>
          <p:nvSpPr>
            <p:cNvPr id="9572" name="Rectangle 57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573" name="Line 57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574" name="Line 57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575" name="Line 57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576" name="Line 57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577" name="Line 57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578" name="Line 57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579" name="Line 57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580" name="Line 57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grpSp>
        <p:nvGrpSpPr>
          <p:cNvPr id="8290" name="Group 579"/>
          <p:cNvGrpSpPr>
            <a:grpSpLocks/>
          </p:cNvGrpSpPr>
          <p:nvPr/>
        </p:nvGrpSpPr>
        <p:grpSpPr bwMode="auto">
          <a:xfrm>
            <a:off x="6905625" y="4594225"/>
            <a:ext cx="685800" cy="1295400"/>
            <a:chOff x="288" y="2016"/>
            <a:chExt cx="432" cy="816"/>
          </a:xfrm>
        </p:grpSpPr>
        <p:sp>
          <p:nvSpPr>
            <p:cNvPr id="9563" name="Rectangle 58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ja-JP" altLang="en-US"/>
            </a:p>
          </p:txBody>
        </p:sp>
        <p:sp>
          <p:nvSpPr>
            <p:cNvPr id="9564" name="Line 58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ja-JP" altLang="en-US"/>
            </a:p>
          </p:txBody>
        </p:sp>
        <p:sp>
          <p:nvSpPr>
            <p:cNvPr id="9565" name="Line 58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ja-JP" altLang="en-US"/>
            </a:p>
          </p:txBody>
        </p:sp>
        <p:sp>
          <p:nvSpPr>
            <p:cNvPr id="9566" name="Line 58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ja-JP" altLang="en-US"/>
            </a:p>
          </p:txBody>
        </p:sp>
        <p:sp>
          <p:nvSpPr>
            <p:cNvPr id="9567" name="Line 58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ja-JP" altLang="en-US"/>
            </a:p>
          </p:txBody>
        </p:sp>
        <p:sp>
          <p:nvSpPr>
            <p:cNvPr id="9568" name="Line 58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ja-JP" altLang="en-US"/>
            </a:p>
          </p:txBody>
        </p:sp>
        <p:sp>
          <p:nvSpPr>
            <p:cNvPr id="9569" name="Line 58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ja-JP" altLang="en-US"/>
            </a:p>
          </p:txBody>
        </p:sp>
        <p:sp>
          <p:nvSpPr>
            <p:cNvPr id="9570" name="Line 58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ja-JP" altLang="en-US"/>
            </a:p>
          </p:txBody>
        </p:sp>
        <p:sp>
          <p:nvSpPr>
            <p:cNvPr id="9571" name="Line 58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ja-JP" altLang="en-US"/>
            </a:p>
          </p:txBody>
        </p:sp>
      </p:grpSp>
      <p:sp>
        <p:nvSpPr>
          <p:cNvPr id="9345" name="Text Box 592"/>
          <p:cNvSpPr txBox="1">
            <a:spLocks noChangeArrowheads="1"/>
          </p:cNvSpPr>
          <p:nvPr/>
        </p:nvSpPr>
        <p:spPr bwMode="auto">
          <a:xfrm>
            <a:off x="8215313" y="5675313"/>
            <a:ext cx="666750" cy="400050"/>
          </a:xfrm>
          <a:prstGeom prst="rect">
            <a:avLst/>
          </a:prstGeom>
          <a:noFill/>
          <a:ln w="9525">
            <a:noFill/>
            <a:miter lim="800000"/>
            <a:headEnd/>
            <a:tailEnd/>
          </a:ln>
        </p:spPr>
        <p:txBody>
          <a:bodyPr wrap="none">
            <a:spAutoFit/>
          </a:bodyPr>
          <a:lstStyle/>
          <a:p>
            <a:pPr algn="ctr"/>
            <a:r>
              <a:rPr kumimoji="0" lang="en-US" altLang="ja-JP" sz="2000">
                <a:solidFill>
                  <a:schemeClr val="hlink"/>
                </a:solidFill>
                <a:latin typeface="Tahoma" pitchFamily="34" charset="0"/>
              </a:rPr>
              <a:t>ADC</a:t>
            </a:r>
          </a:p>
        </p:txBody>
      </p:sp>
      <p:grpSp>
        <p:nvGrpSpPr>
          <p:cNvPr id="8291" name="Group 597"/>
          <p:cNvGrpSpPr>
            <a:grpSpLocks/>
          </p:cNvGrpSpPr>
          <p:nvPr/>
        </p:nvGrpSpPr>
        <p:grpSpPr bwMode="auto">
          <a:xfrm>
            <a:off x="2411413" y="3679825"/>
            <a:ext cx="684212" cy="1441450"/>
            <a:chOff x="1474" y="2478"/>
            <a:chExt cx="711" cy="1501"/>
          </a:xfrm>
        </p:grpSpPr>
        <p:sp>
          <p:nvSpPr>
            <p:cNvPr id="9540" name="Rectangle 598"/>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541" name="Line 599"/>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542" name="Line 600"/>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543" name="Line 601"/>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544" name="Line 602"/>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545" name="Line 603"/>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546" name="Line 604"/>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547" name="Line 605"/>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548" name="Line 606"/>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549" name="Group 607"/>
            <p:cNvGrpSpPr>
              <a:grpSpLocks/>
            </p:cNvGrpSpPr>
            <p:nvPr/>
          </p:nvGrpSpPr>
          <p:grpSpPr bwMode="auto">
            <a:xfrm>
              <a:off x="1474" y="2478"/>
              <a:ext cx="711" cy="158"/>
              <a:chOff x="912" y="1440"/>
              <a:chExt cx="432" cy="96"/>
            </a:xfrm>
          </p:grpSpPr>
          <p:grpSp>
            <p:nvGrpSpPr>
              <p:cNvPr id="9550" name="Group 608"/>
              <p:cNvGrpSpPr>
                <a:grpSpLocks/>
              </p:cNvGrpSpPr>
              <p:nvPr/>
            </p:nvGrpSpPr>
            <p:grpSpPr bwMode="auto">
              <a:xfrm>
                <a:off x="960" y="1440"/>
                <a:ext cx="146" cy="96"/>
                <a:chOff x="1008" y="1440"/>
                <a:chExt cx="146" cy="96"/>
              </a:xfrm>
            </p:grpSpPr>
            <p:sp>
              <p:nvSpPr>
                <p:cNvPr id="9559" name="Line 609"/>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60" name="Line 610"/>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61" name="Line 611"/>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62" name="Oval 612"/>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551" name="Group 613"/>
              <p:cNvGrpSpPr>
                <a:grpSpLocks/>
              </p:cNvGrpSpPr>
              <p:nvPr/>
            </p:nvGrpSpPr>
            <p:grpSpPr bwMode="auto">
              <a:xfrm>
                <a:off x="1152" y="1440"/>
                <a:ext cx="146" cy="96"/>
                <a:chOff x="1008" y="1440"/>
                <a:chExt cx="146" cy="96"/>
              </a:xfrm>
            </p:grpSpPr>
            <p:sp>
              <p:nvSpPr>
                <p:cNvPr id="9555" name="Line 614"/>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56" name="Line 615"/>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57" name="Line 616"/>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58" name="Oval 617"/>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552" name="Line 618"/>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553" name="Line 619"/>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554" name="Line 620"/>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13" name="Group 621"/>
          <p:cNvGrpSpPr>
            <a:grpSpLocks/>
          </p:cNvGrpSpPr>
          <p:nvPr/>
        </p:nvGrpSpPr>
        <p:grpSpPr bwMode="auto">
          <a:xfrm>
            <a:off x="3100388" y="3679825"/>
            <a:ext cx="684212" cy="1441450"/>
            <a:chOff x="1474" y="2478"/>
            <a:chExt cx="711" cy="1501"/>
          </a:xfrm>
        </p:grpSpPr>
        <p:sp>
          <p:nvSpPr>
            <p:cNvPr id="9517" name="Rectangle 622"/>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518" name="Line 623"/>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519" name="Line 624"/>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520" name="Line 625"/>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521" name="Line 626"/>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522" name="Line 627"/>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523" name="Line 628"/>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524" name="Line 629"/>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525" name="Line 630"/>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526" name="Group 631"/>
            <p:cNvGrpSpPr>
              <a:grpSpLocks/>
            </p:cNvGrpSpPr>
            <p:nvPr/>
          </p:nvGrpSpPr>
          <p:grpSpPr bwMode="auto">
            <a:xfrm>
              <a:off x="1474" y="2478"/>
              <a:ext cx="711" cy="158"/>
              <a:chOff x="912" y="1440"/>
              <a:chExt cx="432" cy="96"/>
            </a:xfrm>
          </p:grpSpPr>
          <p:grpSp>
            <p:nvGrpSpPr>
              <p:cNvPr id="9527" name="Group 632"/>
              <p:cNvGrpSpPr>
                <a:grpSpLocks/>
              </p:cNvGrpSpPr>
              <p:nvPr/>
            </p:nvGrpSpPr>
            <p:grpSpPr bwMode="auto">
              <a:xfrm>
                <a:off x="960" y="1440"/>
                <a:ext cx="146" cy="96"/>
                <a:chOff x="1008" y="1440"/>
                <a:chExt cx="146" cy="96"/>
              </a:xfrm>
            </p:grpSpPr>
            <p:sp>
              <p:nvSpPr>
                <p:cNvPr id="9536" name="Line 633"/>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37" name="Line 634"/>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38" name="Line 635"/>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39" name="Oval 636"/>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528" name="Group 637"/>
              <p:cNvGrpSpPr>
                <a:grpSpLocks/>
              </p:cNvGrpSpPr>
              <p:nvPr/>
            </p:nvGrpSpPr>
            <p:grpSpPr bwMode="auto">
              <a:xfrm>
                <a:off x="1152" y="1440"/>
                <a:ext cx="146" cy="96"/>
                <a:chOff x="1008" y="1440"/>
                <a:chExt cx="146" cy="96"/>
              </a:xfrm>
            </p:grpSpPr>
            <p:sp>
              <p:nvSpPr>
                <p:cNvPr id="9532" name="Line 638"/>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33" name="Line 639"/>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34" name="Line 640"/>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35" name="Oval 641"/>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529" name="Line 642"/>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530" name="Line 643"/>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531" name="Line 644"/>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17" name="Group 645"/>
          <p:cNvGrpSpPr>
            <a:grpSpLocks/>
          </p:cNvGrpSpPr>
          <p:nvPr/>
        </p:nvGrpSpPr>
        <p:grpSpPr bwMode="auto">
          <a:xfrm>
            <a:off x="3789363" y="3679825"/>
            <a:ext cx="684212" cy="1441450"/>
            <a:chOff x="1474" y="2478"/>
            <a:chExt cx="711" cy="1501"/>
          </a:xfrm>
        </p:grpSpPr>
        <p:sp>
          <p:nvSpPr>
            <p:cNvPr id="9494" name="Rectangle 646"/>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495" name="Line 647"/>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496" name="Line 648"/>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497" name="Line 649"/>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498" name="Line 650"/>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499" name="Line 651"/>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500" name="Line 652"/>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501" name="Line 653"/>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502" name="Line 654"/>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503" name="Group 655"/>
            <p:cNvGrpSpPr>
              <a:grpSpLocks/>
            </p:cNvGrpSpPr>
            <p:nvPr/>
          </p:nvGrpSpPr>
          <p:grpSpPr bwMode="auto">
            <a:xfrm>
              <a:off x="1474" y="2478"/>
              <a:ext cx="711" cy="158"/>
              <a:chOff x="912" y="1440"/>
              <a:chExt cx="432" cy="96"/>
            </a:xfrm>
          </p:grpSpPr>
          <p:grpSp>
            <p:nvGrpSpPr>
              <p:cNvPr id="9504" name="Group 656"/>
              <p:cNvGrpSpPr>
                <a:grpSpLocks/>
              </p:cNvGrpSpPr>
              <p:nvPr/>
            </p:nvGrpSpPr>
            <p:grpSpPr bwMode="auto">
              <a:xfrm>
                <a:off x="960" y="1440"/>
                <a:ext cx="146" cy="96"/>
                <a:chOff x="1008" y="1440"/>
                <a:chExt cx="146" cy="96"/>
              </a:xfrm>
            </p:grpSpPr>
            <p:sp>
              <p:nvSpPr>
                <p:cNvPr id="9513" name="Line 65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14" name="Line 65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15" name="Line 65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16" name="Oval 66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505" name="Group 661"/>
              <p:cNvGrpSpPr>
                <a:grpSpLocks/>
              </p:cNvGrpSpPr>
              <p:nvPr/>
            </p:nvGrpSpPr>
            <p:grpSpPr bwMode="auto">
              <a:xfrm>
                <a:off x="1152" y="1440"/>
                <a:ext cx="146" cy="96"/>
                <a:chOff x="1008" y="1440"/>
                <a:chExt cx="146" cy="96"/>
              </a:xfrm>
            </p:grpSpPr>
            <p:sp>
              <p:nvSpPr>
                <p:cNvPr id="9509" name="Line 66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510" name="Line 66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511" name="Line 66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512" name="Oval 66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506" name="Line 66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507" name="Line 66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508" name="Line 66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22" name="Group 669"/>
          <p:cNvGrpSpPr>
            <a:grpSpLocks/>
          </p:cNvGrpSpPr>
          <p:nvPr/>
        </p:nvGrpSpPr>
        <p:grpSpPr bwMode="auto">
          <a:xfrm>
            <a:off x="4470400" y="3679825"/>
            <a:ext cx="684213" cy="1441450"/>
            <a:chOff x="1474" y="2478"/>
            <a:chExt cx="711" cy="1501"/>
          </a:xfrm>
        </p:grpSpPr>
        <p:sp>
          <p:nvSpPr>
            <p:cNvPr id="9471" name="Rectangle 670"/>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472" name="Line 671"/>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473" name="Line 672"/>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474" name="Line 673"/>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475" name="Line 674"/>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476" name="Line 675"/>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477" name="Line 676"/>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478" name="Line 677"/>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479" name="Line 678"/>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480" name="Group 679"/>
            <p:cNvGrpSpPr>
              <a:grpSpLocks/>
            </p:cNvGrpSpPr>
            <p:nvPr/>
          </p:nvGrpSpPr>
          <p:grpSpPr bwMode="auto">
            <a:xfrm>
              <a:off x="1474" y="2478"/>
              <a:ext cx="711" cy="158"/>
              <a:chOff x="912" y="1440"/>
              <a:chExt cx="432" cy="96"/>
            </a:xfrm>
          </p:grpSpPr>
          <p:grpSp>
            <p:nvGrpSpPr>
              <p:cNvPr id="9481" name="Group 680"/>
              <p:cNvGrpSpPr>
                <a:grpSpLocks/>
              </p:cNvGrpSpPr>
              <p:nvPr/>
            </p:nvGrpSpPr>
            <p:grpSpPr bwMode="auto">
              <a:xfrm>
                <a:off x="960" y="1440"/>
                <a:ext cx="146" cy="96"/>
                <a:chOff x="1008" y="1440"/>
                <a:chExt cx="146" cy="96"/>
              </a:xfrm>
            </p:grpSpPr>
            <p:sp>
              <p:nvSpPr>
                <p:cNvPr id="9490" name="Line 681"/>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91" name="Line 682"/>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92" name="Line 683"/>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93" name="Oval 684"/>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482" name="Group 685"/>
              <p:cNvGrpSpPr>
                <a:grpSpLocks/>
              </p:cNvGrpSpPr>
              <p:nvPr/>
            </p:nvGrpSpPr>
            <p:grpSpPr bwMode="auto">
              <a:xfrm>
                <a:off x="1152" y="1440"/>
                <a:ext cx="146" cy="96"/>
                <a:chOff x="1008" y="1440"/>
                <a:chExt cx="146" cy="96"/>
              </a:xfrm>
            </p:grpSpPr>
            <p:sp>
              <p:nvSpPr>
                <p:cNvPr id="9486" name="Line 686"/>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87" name="Line 687"/>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88" name="Line 688"/>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89" name="Oval 689"/>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483" name="Line 690"/>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484" name="Line 691"/>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485" name="Line 692"/>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26" name="Group 693"/>
          <p:cNvGrpSpPr>
            <a:grpSpLocks/>
          </p:cNvGrpSpPr>
          <p:nvPr/>
        </p:nvGrpSpPr>
        <p:grpSpPr bwMode="auto">
          <a:xfrm>
            <a:off x="5157788" y="3679825"/>
            <a:ext cx="684212" cy="1441450"/>
            <a:chOff x="1474" y="2478"/>
            <a:chExt cx="711" cy="1501"/>
          </a:xfrm>
        </p:grpSpPr>
        <p:sp>
          <p:nvSpPr>
            <p:cNvPr id="9448" name="Rectangle 694"/>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449" name="Line 695"/>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450" name="Line 696"/>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451" name="Line 697"/>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452" name="Line 698"/>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453" name="Line 699"/>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454" name="Line 700"/>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455" name="Line 701"/>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456" name="Line 702"/>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457" name="Group 703"/>
            <p:cNvGrpSpPr>
              <a:grpSpLocks/>
            </p:cNvGrpSpPr>
            <p:nvPr/>
          </p:nvGrpSpPr>
          <p:grpSpPr bwMode="auto">
            <a:xfrm>
              <a:off x="1474" y="2478"/>
              <a:ext cx="711" cy="158"/>
              <a:chOff x="912" y="1440"/>
              <a:chExt cx="432" cy="96"/>
            </a:xfrm>
          </p:grpSpPr>
          <p:grpSp>
            <p:nvGrpSpPr>
              <p:cNvPr id="9458" name="Group 704"/>
              <p:cNvGrpSpPr>
                <a:grpSpLocks/>
              </p:cNvGrpSpPr>
              <p:nvPr/>
            </p:nvGrpSpPr>
            <p:grpSpPr bwMode="auto">
              <a:xfrm>
                <a:off x="960" y="1440"/>
                <a:ext cx="146" cy="96"/>
                <a:chOff x="1008" y="1440"/>
                <a:chExt cx="146" cy="96"/>
              </a:xfrm>
            </p:grpSpPr>
            <p:sp>
              <p:nvSpPr>
                <p:cNvPr id="9467" name="Line 705"/>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68" name="Line 706"/>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69" name="Line 707"/>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70" name="Oval 708"/>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459" name="Group 709"/>
              <p:cNvGrpSpPr>
                <a:grpSpLocks/>
              </p:cNvGrpSpPr>
              <p:nvPr/>
            </p:nvGrpSpPr>
            <p:grpSpPr bwMode="auto">
              <a:xfrm>
                <a:off x="1152" y="1440"/>
                <a:ext cx="146" cy="96"/>
                <a:chOff x="1008" y="1440"/>
                <a:chExt cx="146" cy="96"/>
              </a:xfrm>
            </p:grpSpPr>
            <p:sp>
              <p:nvSpPr>
                <p:cNvPr id="9463" name="Line 710"/>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64" name="Line 711"/>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65" name="Line 712"/>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66" name="Oval 713"/>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460" name="Line 714"/>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461" name="Line 715"/>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462" name="Line 716"/>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30" name="Group 717"/>
          <p:cNvGrpSpPr>
            <a:grpSpLocks/>
          </p:cNvGrpSpPr>
          <p:nvPr/>
        </p:nvGrpSpPr>
        <p:grpSpPr bwMode="auto">
          <a:xfrm>
            <a:off x="5843588" y="3679825"/>
            <a:ext cx="684212" cy="1441450"/>
            <a:chOff x="1474" y="2478"/>
            <a:chExt cx="711" cy="1501"/>
          </a:xfrm>
        </p:grpSpPr>
        <p:sp>
          <p:nvSpPr>
            <p:cNvPr id="9425" name="Rectangle 718"/>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426" name="Line 719"/>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427" name="Line 720"/>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428" name="Line 721"/>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429" name="Line 722"/>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430" name="Line 723"/>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431" name="Line 724"/>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432" name="Line 725"/>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433" name="Line 726"/>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434" name="Group 727"/>
            <p:cNvGrpSpPr>
              <a:grpSpLocks/>
            </p:cNvGrpSpPr>
            <p:nvPr/>
          </p:nvGrpSpPr>
          <p:grpSpPr bwMode="auto">
            <a:xfrm>
              <a:off x="1474" y="2478"/>
              <a:ext cx="711" cy="158"/>
              <a:chOff x="912" y="1440"/>
              <a:chExt cx="432" cy="96"/>
            </a:xfrm>
          </p:grpSpPr>
          <p:grpSp>
            <p:nvGrpSpPr>
              <p:cNvPr id="9435" name="Group 728"/>
              <p:cNvGrpSpPr>
                <a:grpSpLocks/>
              </p:cNvGrpSpPr>
              <p:nvPr/>
            </p:nvGrpSpPr>
            <p:grpSpPr bwMode="auto">
              <a:xfrm>
                <a:off x="960" y="1440"/>
                <a:ext cx="146" cy="96"/>
                <a:chOff x="1008" y="1440"/>
                <a:chExt cx="146" cy="96"/>
              </a:xfrm>
            </p:grpSpPr>
            <p:sp>
              <p:nvSpPr>
                <p:cNvPr id="9444" name="Line 729"/>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45" name="Line 730"/>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46" name="Line 731"/>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47" name="Oval 732"/>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436" name="Group 733"/>
              <p:cNvGrpSpPr>
                <a:grpSpLocks/>
              </p:cNvGrpSpPr>
              <p:nvPr/>
            </p:nvGrpSpPr>
            <p:grpSpPr bwMode="auto">
              <a:xfrm>
                <a:off x="1152" y="1440"/>
                <a:ext cx="146" cy="96"/>
                <a:chOff x="1008" y="1440"/>
                <a:chExt cx="146" cy="96"/>
              </a:xfrm>
            </p:grpSpPr>
            <p:sp>
              <p:nvSpPr>
                <p:cNvPr id="9440" name="Line 734"/>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41" name="Line 735"/>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42" name="Line 736"/>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43" name="Oval 737"/>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437" name="Line 738"/>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438" name="Line 739"/>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439" name="Line 740"/>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36" name="Group 741"/>
          <p:cNvGrpSpPr>
            <a:grpSpLocks/>
          </p:cNvGrpSpPr>
          <p:nvPr/>
        </p:nvGrpSpPr>
        <p:grpSpPr bwMode="auto">
          <a:xfrm>
            <a:off x="6524625" y="3679825"/>
            <a:ext cx="684213" cy="1441450"/>
            <a:chOff x="1474" y="2478"/>
            <a:chExt cx="711" cy="1501"/>
          </a:xfrm>
        </p:grpSpPr>
        <p:sp>
          <p:nvSpPr>
            <p:cNvPr id="9402" name="Rectangle 742"/>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403" name="Line 743"/>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404" name="Line 744"/>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405" name="Line 745"/>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406" name="Line 746"/>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407" name="Line 747"/>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408" name="Line 748"/>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409" name="Line 749"/>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410" name="Line 750"/>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411" name="Group 751"/>
            <p:cNvGrpSpPr>
              <a:grpSpLocks/>
            </p:cNvGrpSpPr>
            <p:nvPr/>
          </p:nvGrpSpPr>
          <p:grpSpPr bwMode="auto">
            <a:xfrm>
              <a:off x="1474" y="2478"/>
              <a:ext cx="711" cy="158"/>
              <a:chOff x="912" y="1440"/>
              <a:chExt cx="432" cy="96"/>
            </a:xfrm>
          </p:grpSpPr>
          <p:grpSp>
            <p:nvGrpSpPr>
              <p:cNvPr id="9412" name="Group 752"/>
              <p:cNvGrpSpPr>
                <a:grpSpLocks/>
              </p:cNvGrpSpPr>
              <p:nvPr/>
            </p:nvGrpSpPr>
            <p:grpSpPr bwMode="auto">
              <a:xfrm>
                <a:off x="960" y="1440"/>
                <a:ext cx="146" cy="96"/>
                <a:chOff x="1008" y="1440"/>
                <a:chExt cx="146" cy="96"/>
              </a:xfrm>
            </p:grpSpPr>
            <p:sp>
              <p:nvSpPr>
                <p:cNvPr id="9421" name="Line 753"/>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22" name="Line 754"/>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23" name="Line 755"/>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24" name="Oval 756"/>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413" name="Group 757"/>
              <p:cNvGrpSpPr>
                <a:grpSpLocks/>
              </p:cNvGrpSpPr>
              <p:nvPr/>
            </p:nvGrpSpPr>
            <p:grpSpPr bwMode="auto">
              <a:xfrm>
                <a:off x="1152" y="1440"/>
                <a:ext cx="146" cy="96"/>
                <a:chOff x="1008" y="1440"/>
                <a:chExt cx="146" cy="96"/>
              </a:xfrm>
            </p:grpSpPr>
            <p:sp>
              <p:nvSpPr>
                <p:cNvPr id="9417" name="Line 758"/>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418" name="Line 759"/>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19" name="Line 760"/>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20" name="Oval 761"/>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414" name="Line 762"/>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415" name="Line 763"/>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416" name="Line 764"/>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40" name="Group 765"/>
          <p:cNvGrpSpPr>
            <a:grpSpLocks/>
          </p:cNvGrpSpPr>
          <p:nvPr/>
        </p:nvGrpSpPr>
        <p:grpSpPr bwMode="auto">
          <a:xfrm>
            <a:off x="1035050" y="3679825"/>
            <a:ext cx="684213" cy="1441450"/>
            <a:chOff x="1474" y="2478"/>
            <a:chExt cx="711" cy="1501"/>
          </a:xfrm>
        </p:grpSpPr>
        <p:sp>
          <p:nvSpPr>
            <p:cNvPr id="9379" name="Rectangle 766"/>
            <p:cNvSpPr>
              <a:spLocks noChangeArrowheads="1"/>
            </p:cNvSpPr>
            <p:nvPr/>
          </p:nvSpPr>
          <p:spPr bwMode="auto">
            <a:xfrm>
              <a:off x="1948" y="3189"/>
              <a:ext cx="237" cy="316"/>
            </a:xfrm>
            <a:prstGeom prst="rect">
              <a:avLst/>
            </a:prstGeom>
            <a:solidFill>
              <a:schemeClr val="bg1"/>
            </a:solidFill>
            <a:ln w="9525">
              <a:noFill/>
              <a:miter lim="800000"/>
              <a:headEnd/>
              <a:tailEnd/>
            </a:ln>
          </p:spPr>
          <p:txBody>
            <a:bodyPr wrap="none" anchor="ctr"/>
            <a:lstStyle/>
            <a:p>
              <a:endParaRPr lang="ja-JP" altLang="en-US"/>
            </a:p>
          </p:txBody>
        </p:sp>
        <p:sp>
          <p:nvSpPr>
            <p:cNvPr id="9380" name="Line 767"/>
            <p:cNvSpPr>
              <a:spLocks noChangeShapeType="1"/>
            </p:cNvSpPr>
            <p:nvPr/>
          </p:nvSpPr>
          <p:spPr bwMode="auto">
            <a:xfrm>
              <a:off x="2027" y="3110"/>
              <a:ext cx="0" cy="158"/>
            </a:xfrm>
            <a:prstGeom prst="line">
              <a:avLst/>
            </a:prstGeom>
            <a:noFill/>
            <a:ln w="19050">
              <a:solidFill>
                <a:srgbClr val="FF0000"/>
              </a:solidFill>
              <a:round/>
              <a:headEnd/>
              <a:tailEnd/>
            </a:ln>
          </p:spPr>
          <p:txBody>
            <a:bodyPr/>
            <a:lstStyle/>
            <a:p>
              <a:endParaRPr lang="ja-JP" altLang="en-US"/>
            </a:p>
          </p:txBody>
        </p:sp>
        <p:sp>
          <p:nvSpPr>
            <p:cNvPr id="9381" name="Line 768"/>
            <p:cNvSpPr>
              <a:spLocks noChangeShapeType="1"/>
            </p:cNvSpPr>
            <p:nvPr/>
          </p:nvSpPr>
          <p:spPr bwMode="auto">
            <a:xfrm>
              <a:off x="2027" y="3268"/>
              <a:ext cx="82" cy="117"/>
            </a:xfrm>
            <a:prstGeom prst="line">
              <a:avLst/>
            </a:prstGeom>
            <a:noFill/>
            <a:ln w="19050">
              <a:solidFill>
                <a:srgbClr val="FF0000"/>
              </a:solidFill>
              <a:round/>
              <a:headEnd/>
              <a:tailEnd/>
            </a:ln>
          </p:spPr>
          <p:txBody>
            <a:bodyPr/>
            <a:lstStyle/>
            <a:p>
              <a:endParaRPr lang="ja-JP" altLang="en-US"/>
            </a:p>
          </p:txBody>
        </p:sp>
        <p:sp>
          <p:nvSpPr>
            <p:cNvPr id="9382" name="Line 769"/>
            <p:cNvSpPr>
              <a:spLocks noChangeShapeType="1"/>
            </p:cNvSpPr>
            <p:nvPr/>
          </p:nvSpPr>
          <p:spPr bwMode="auto">
            <a:xfrm>
              <a:off x="2027" y="3426"/>
              <a:ext cx="0" cy="237"/>
            </a:xfrm>
            <a:prstGeom prst="line">
              <a:avLst/>
            </a:prstGeom>
            <a:noFill/>
            <a:ln w="19050">
              <a:solidFill>
                <a:srgbClr val="FF0000"/>
              </a:solidFill>
              <a:round/>
              <a:headEnd/>
              <a:tailEnd/>
            </a:ln>
          </p:spPr>
          <p:txBody>
            <a:bodyPr/>
            <a:lstStyle/>
            <a:p>
              <a:endParaRPr lang="ja-JP" altLang="en-US"/>
            </a:p>
          </p:txBody>
        </p:sp>
        <p:sp>
          <p:nvSpPr>
            <p:cNvPr id="9383" name="Line 770"/>
            <p:cNvSpPr>
              <a:spLocks noChangeShapeType="1"/>
            </p:cNvSpPr>
            <p:nvPr/>
          </p:nvSpPr>
          <p:spPr bwMode="auto">
            <a:xfrm>
              <a:off x="1869" y="3663"/>
              <a:ext cx="316" cy="0"/>
            </a:xfrm>
            <a:prstGeom prst="line">
              <a:avLst/>
            </a:prstGeom>
            <a:noFill/>
            <a:ln w="19050">
              <a:solidFill>
                <a:srgbClr val="FF0000"/>
              </a:solidFill>
              <a:round/>
              <a:headEnd/>
              <a:tailEnd/>
            </a:ln>
          </p:spPr>
          <p:txBody>
            <a:bodyPr/>
            <a:lstStyle/>
            <a:p>
              <a:endParaRPr lang="ja-JP" altLang="en-US"/>
            </a:p>
          </p:txBody>
        </p:sp>
        <p:sp>
          <p:nvSpPr>
            <p:cNvPr id="9384" name="Line 771"/>
            <p:cNvSpPr>
              <a:spLocks noChangeShapeType="1"/>
            </p:cNvSpPr>
            <p:nvPr/>
          </p:nvSpPr>
          <p:spPr bwMode="auto">
            <a:xfrm>
              <a:off x="1869" y="3742"/>
              <a:ext cx="316" cy="0"/>
            </a:xfrm>
            <a:prstGeom prst="line">
              <a:avLst/>
            </a:prstGeom>
            <a:noFill/>
            <a:ln w="19050">
              <a:solidFill>
                <a:srgbClr val="FF0000"/>
              </a:solidFill>
              <a:round/>
              <a:headEnd/>
              <a:tailEnd/>
            </a:ln>
          </p:spPr>
          <p:txBody>
            <a:bodyPr/>
            <a:lstStyle/>
            <a:p>
              <a:endParaRPr lang="ja-JP" altLang="en-US"/>
            </a:p>
          </p:txBody>
        </p:sp>
        <p:sp>
          <p:nvSpPr>
            <p:cNvPr id="9385" name="Line 772"/>
            <p:cNvSpPr>
              <a:spLocks noChangeShapeType="1"/>
            </p:cNvSpPr>
            <p:nvPr/>
          </p:nvSpPr>
          <p:spPr bwMode="auto">
            <a:xfrm>
              <a:off x="2027" y="3742"/>
              <a:ext cx="0" cy="237"/>
            </a:xfrm>
            <a:prstGeom prst="line">
              <a:avLst/>
            </a:prstGeom>
            <a:noFill/>
            <a:ln w="19050">
              <a:solidFill>
                <a:srgbClr val="FF0000"/>
              </a:solidFill>
              <a:round/>
              <a:headEnd/>
              <a:tailEnd/>
            </a:ln>
          </p:spPr>
          <p:txBody>
            <a:bodyPr/>
            <a:lstStyle/>
            <a:p>
              <a:endParaRPr lang="ja-JP" altLang="en-US"/>
            </a:p>
          </p:txBody>
        </p:sp>
        <p:sp>
          <p:nvSpPr>
            <p:cNvPr id="9386" name="Line 773"/>
            <p:cNvSpPr>
              <a:spLocks noChangeShapeType="1"/>
            </p:cNvSpPr>
            <p:nvPr/>
          </p:nvSpPr>
          <p:spPr bwMode="auto">
            <a:xfrm>
              <a:off x="2106" y="3347"/>
              <a:ext cx="79" cy="0"/>
            </a:xfrm>
            <a:prstGeom prst="line">
              <a:avLst/>
            </a:prstGeom>
            <a:noFill/>
            <a:ln w="19050">
              <a:solidFill>
                <a:srgbClr val="FF0000"/>
              </a:solidFill>
              <a:round/>
              <a:headEnd/>
              <a:tailEnd/>
            </a:ln>
          </p:spPr>
          <p:txBody>
            <a:bodyPr/>
            <a:lstStyle/>
            <a:p>
              <a:endParaRPr lang="ja-JP" altLang="en-US"/>
            </a:p>
          </p:txBody>
        </p:sp>
        <p:sp>
          <p:nvSpPr>
            <p:cNvPr id="9387" name="Line 774"/>
            <p:cNvSpPr>
              <a:spLocks noChangeShapeType="1"/>
            </p:cNvSpPr>
            <p:nvPr/>
          </p:nvSpPr>
          <p:spPr bwMode="auto">
            <a:xfrm flipV="1">
              <a:off x="2185" y="2557"/>
              <a:ext cx="0" cy="790"/>
            </a:xfrm>
            <a:prstGeom prst="line">
              <a:avLst/>
            </a:prstGeom>
            <a:noFill/>
            <a:ln w="19050">
              <a:solidFill>
                <a:srgbClr val="FF0000"/>
              </a:solidFill>
              <a:round/>
              <a:headEnd/>
              <a:tailEnd/>
            </a:ln>
          </p:spPr>
          <p:txBody>
            <a:bodyPr/>
            <a:lstStyle/>
            <a:p>
              <a:endParaRPr lang="ja-JP" altLang="en-US"/>
            </a:p>
          </p:txBody>
        </p:sp>
        <p:grpSp>
          <p:nvGrpSpPr>
            <p:cNvPr id="9388" name="Group 775"/>
            <p:cNvGrpSpPr>
              <a:grpSpLocks/>
            </p:cNvGrpSpPr>
            <p:nvPr/>
          </p:nvGrpSpPr>
          <p:grpSpPr bwMode="auto">
            <a:xfrm>
              <a:off x="1474" y="2478"/>
              <a:ext cx="711" cy="158"/>
              <a:chOff x="912" y="1440"/>
              <a:chExt cx="432" cy="96"/>
            </a:xfrm>
          </p:grpSpPr>
          <p:grpSp>
            <p:nvGrpSpPr>
              <p:cNvPr id="9389" name="Group 776"/>
              <p:cNvGrpSpPr>
                <a:grpSpLocks/>
              </p:cNvGrpSpPr>
              <p:nvPr/>
            </p:nvGrpSpPr>
            <p:grpSpPr bwMode="auto">
              <a:xfrm>
                <a:off x="960" y="1440"/>
                <a:ext cx="146" cy="96"/>
                <a:chOff x="1008" y="1440"/>
                <a:chExt cx="146" cy="96"/>
              </a:xfrm>
            </p:grpSpPr>
            <p:sp>
              <p:nvSpPr>
                <p:cNvPr id="9398" name="Line 77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399" name="Line 77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400" name="Line 77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401" name="Oval 78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grpSp>
            <p:nvGrpSpPr>
              <p:cNvPr id="9390" name="Group 781"/>
              <p:cNvGrpSpPr>
                <a:grpSpLocks/>
              </p:cNvGrpSpPr>
              <p:nvPr/>
            </p:nvGrpSpPr>
            <p:grpSpPr bwMode="auto">
              <a:xfrm>
                <a:off x="1152" y="1440"/>
                <a:ext cx="146" cy="96"/>
                <a:chOff x="1008" y="1440"/>
                <a:chExt cx="146" cy="96"/>
              </a:xfrm>
            </p:grpSpPr>
            <p:sp>
              <p:nvSpPr>
                <p:cNvPr id="9394" name="Line 78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ja-JP" altLang="en-US"/>
                </a:p>
              </p:txBody>
            </p:sp>
            <p:sp>
              <p:nvSpPr>
                <p:cNvPr id="9395" name="Line 78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ja-JP" altLang="en-US"/>
                </a:p>
              </p:txBody>
            </p:sp>
            <p:sp>
              <p:nvSpPr>
                <p:cNvPr id="9396" name="Line 78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ja-JP" altLang="en-US"/>
                </a:p>
              </p:txBody>
            </p:sp>
            <p:sp>
              <p:nvSpPr>
                <p:cNvPr id="9397" name="Oval 78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ja-JP" altLang="en-US"/>
                </a:p>
              </p:txBody>
            </p:sp>
          </p:grpSp>
          <p:sp>
            <p:nvSpPr>
              <p:cNvPr id="9391" name="Line 78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ja-JP" altLang="en-US"/>
              </a:p>
            </p:txBody>
          </p:sp>
          <p:sp>
            <p:nvSpPr>
              <p:cNvPr id="9392" name="Line 78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ja-JP" altLang="en-US"/>
              </a:p>
            </p:txBody>
          </p:sp>
          <p:sp>
            <p:nvSpPr>
              <p:cNvPr id="9393" name="Line 78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ja-JP" altLang="en-US"/>
              </a:p>
            </p:txBody>
          </p:sp>
        </p:grpSp>
      </p:grpSp>
      <p:grpSp>
        <p:nvGrpSpPr>
          <p:cNvPr id="8350" name="Group 795"/>
          <p:cNvGrpSpPr>
            <a:grpSpLocks/>
          </p:cNvGrpSpPr>
          <p:nvPr/>
        </p:nvGrpSpPr>
        <p:grpSpPr bwMode="auto">
          <a:xfrm>
            <a:off x="450850" y="2808288"/>
            <a:ext cx="896938" cy="719137"/>
            <a:chOff x="431" y="709"/>
            <a:chExt cx="565" cy="453"/>
          </a:xfrm>
        </p:grpSpPr>
        <p:grpSp>
          <p:nvGrpSpPr>
            <p:cNvPr id="9374" name="Group 792"/>
            <p:cNvGrpSpPr>
              <a:grpSpLocks/>
            </p:cNvGrpSpPr>
            <p:nvPr/>
          </p:nvGrpSpPr>
          <p:grpSpPr bwMode="auto">
            <a:xfrm>
              <a:off x="431" y="981"/>
              <a:ext cx="544" cy="181"/>
              <a:chOff x="521" y="754"/>
              <a:chExt cx="544" cy="181"/>
            </a:xfrm>
          </p:grpSpPr>
          <p:sp>
            <p:nvSpPr>
              <p:cNvPr id="9376" name="Line 789"/>
              <p:cNvSpPr>
                <a:spLocks noChangeShapeType="1"/>
              </p:cNvSpPr>
              <p:nvPr/>
            </p:nvSpPr>
            <p:spPr bwMode="auto">
              <a:xfrm>
                <a:off x="521" y="754"/>
                <a:ext cx="272" cy="0"/>
              </a:xfrm>
              <a:prstGeom prst="line">
                <a:avLst/>
              </a:prstGeom>
              <a:noFill/>
              <a:ln w="28575">
                <a:solidFill>
                  <a:srgbClr val="FF0000"/>
                </a:solidFill>
                <a:round/>
                <a:headEnd/>
                <a:tailEnd/>
              </a:ln>
            </p:spPr>
            <p:txBody>
              <a:bodyPr/>
              <a:lstStyle/>
              <a:p>
                <a:endParaRPr lang="ja-JP" altLang="en-US"/>
              </a:p>
            </p:txBody>
          </p:sp>
          <p:sp>
            <p:nvSpPr>
              <p:cNvPr id="9377" name="Line 790"/>
              <p:cNvSpPr>
                <a:spLocks noChangeShapeType="1"/>
              </p:cNvSpPr>
              <p:nvPr/>
            </p:nvSpPr>
            <p:spPr bwMode="auto">
              <a:xfrm flipV="1">
                <a:off x="793" y="754"/>
                <a:ext cx="0" cy="181"/>
              </a:xfrm>
              <a:prstGeom prst="line">
                <a:avLst/>
              </a:prstGeom>
              <a:noFill/>
              <a:ln w="28575">
                <a:solidFill>
                  <a:srgbClr val="FF0000"/>
                </a:solidFill>
                <a:round/>
                <a:headEnd/>
                <a:tailEnd/>
              </a:ln>
            </p:spPr>
            <p:txBody>
              <a:bodyPr/>
              <a:lstStyle/>
              <a:p>
                <a:endParaRPr lang="ja-JP" altLang="en-US"/>
              </a:p>
            </p:txBody>
          </p:sp>
          <p:sp>
            <p:nvSpPr>
              <p:cNvPr id="9378" name="Line 791"/>
              <p:cNvSpPr>
                <a:spLocks noChangeShapeType="1"/>
              </p:cNvSpPr>
              <p:nvPr/>
            </p:nvSpPr>
            <p:spPr bwMode="auto">
              <a:xfrm>
                <a:off x="793" y="935"/>
                <a:ext cx="272" cy="0"/>
              </a:xfrm>
              <a:prstGeom prst="line">
                <a:avLst/>
              </a:prstGeom>
              <a:noFill/>
              <a:ln w="28575">
                <a:solidFill>
                  <a:srgbClr val="FF0000"/>
                </a:solidFill>
                <a:round/>
                <a:headEnd/>
                <a:tailEnd/>
              </a:ln>
            </p:spPr>
            <p:txBody>
              <a:bodyPr/>
              <a:lstStyle/>
              <a:p>
                <a:endParaRPr lang="ja-JP" altLang="en-US"/>
              </a:p>
            </p:txBody>
          </p:sp>
        </p:grpSp>
        <p:sp>
          <p:nvSpPr>
            <p:cNvPr id="9375" name="Text Box 793"/>
            <p:cNvSpPr txBox="1">
              <a:spLocks noChangeArrowheads="1"/>
            </p:cNvSpPr>
            <p:nvPr/>
          </p:nvSpPr>
          <p:spPr bwMode="auto">
            <a:xfrm>
              <a:off x="474" y="709"/>
              <a:ext cx="522" cy="233"/>
            </a:xfrm>
            <a:prstGeom prst="rect">
              <a:avLst/>
            </a:prstGeom>
            <a:noFill/>
            <a:ln w="9525">
              <a:noFill/>
              <a:miter lim="800000"/>
              <a:headEnd/>
              <a:tailEnd/>
            </a:ln>
          </p:spPr>
          <p:txBody>
            <a:bodyPr wrap="none">
              <a:spAutoFit/>
            </a:bodyPr>
            <a:lstStyle/>
            <a:p>
              <a:r>
                <a:rPr lang="en-US" altLang="ja-JP"/>
                <a:t>Trigger</a:t>
              </a:r>
            </a:p>
          </p:txBody>
        </p:sp>
      </p:grpSp>
      <p:sp>
        <p:nvSpPr>
          <p:cNvPr id="9355" name="Text Box 794"/>
          <p:cNvSpPr txBox="1">
            <a:spLocks noChangeArrowheads="1"/>
          </p:cNvSpPr>
          <p:nvPr/>
        </p:nvSpPr>
        <p:spPr bwMode="auto">
          <a:xfrm>
            <a:off x="7246938" y="3527425"/>
            <a:ext cx="1182687" cy="366713"/>
          </a:xfrm>
          <a:prstGeom prst="rect">
            <a:avLst/>
          </a:prstGeom>
          <a:noFill/>
          <a:ln w="9525">
            <a:noFill/>
            <a:miter lim="800000"/>
            <a:headEnd/>
            <a:tailEnd/>
          </a:ln>
        </p:spPr>
        <p:txBody>
          <a:bodyPr wrap="none">
            <a:spAutoFit/>
          </a:bodyPr>
          <a:lstStyle/>
          <a:p>
            <a:r>
              <a:rPr lang="en-US" altLang="ja-JP"/>
              <a:t>Delay Line</a:t>
            </a:r>
          </a:p>
        </p:txBody>
      </p:sp>
      <p:sp>
        <p:nvSpPr>
          <p:cNvPr id="9356" name="Freeform 804"/>
          <p:cNvSpPr>
            <a:spLocks/>
          </p:cNvSpPr>
          <p:nvPr/>
        </p:nvSpPr>
        <p:spPr bwMode="auto">
          <a:xfrm>
            <a:off x="857250" y="1516063"/>
            <a:ext cx="3240088" cy="1271587"/>
          </a:xfrm>
          <a:custGeom>
            <a:avLst/>
            <a:gdLst>
              <a:gd name="T0" fmla="*/ 0 w 1633"/>
              <a:gd name="T1" fmla="*/ 0 h 983"/>
              <a:gd name="T2" fmla="*/ 2147483647 w 1633"/>
              <a:gd name="T3" fmla="*/ 2147483647 h 983"/>
              <a:gd name="T4" fmla="*/ 2147483647 w 1633"/>
              <a:gd name="T5" fmla="*/ 2147483647 h 983"/>
              <a:gd name="T6" fmla="*/ 2147483647 w 1633"/>
              <a:gd name="T7" fmla="*/ 2147483647 h 983"/>
              <a:gd name="T8" fmla="*/ 2147483647 w 1633"/>
              <a:gd name="T9" fmla="*/ 2147483647 h 983"/>
              <a:gd name="T10" fmla="*/ 2147483647 w 1633"/>
              <a:gd name="T11" fmla="*/ 2147483647 h 983"/>
              <a:gd name="T12" fmla="*/ 2147483647 w 1633"/>
              <a:gd name="T13" fmla="*/ 2147483647 h 983"/>
              <a:gd name="T14" fmla="*/ 2147483647 w 1633"/>
              <a:gd name="T15" fmla="*/ 2147483647 h 983"/>
              <a:gd name="T16" fmla="*/ 2147483647 w 1633"/>
              <a:gd name="T17" fmla="*/ 0 h 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3"/>
              <a:gd name="T28" fmla="*/ 0 h 983"/>
              <a:gd name="T29" fmla="*/ 1633 w 1633"/>
              <a:gd name="T30" fmla="*/ 983 h 9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3" h="983">
                <a:moveTo>
                  <a:pt x="0" y="0"/>
                </a:moveTo>
                <a:cubicBezTo>
                  <a:pt x="68" y="19"/>
                  <a:pt x="137" y="38"/>
                  <a:pt x="182" y="91"/>
                </a:cubicBezTo>
                <a:cubicBezTo>
                  <a:pt x="227" y="144"/>
                  <a:pt x="234" y="189"/>
                  <a:pt x="272" y="318"/>
                </a:cubicBezTo>
                <a:cubicBezTo>
                  <a:pt x="310" y="447"/>
                  <a:pt x="355" y="764"/>
                  <a:pt x="408" y="862"/>
                </a:cubicBezTo>
                <a:cubicBezTo>
                  <a:pt x="461" y="960"/>
                  <a:pt x="530" y="983"/>
                  <a:pt x="590" y="907"/>
                </a:cubicBezTo>
                <a:cubicBezTo>
                  <a:pt x="650" y="831"/>
                  <a:pt x="718" y="529"/>
                  <a:pt x="771" y="408"/>
                </a:cubicBezTo>
                <a:cubicBezTo>
                  <a:pt x="824" y="287"/>
                  <a:pt x="839" y="243"/>
                  <a:pt x="907" y="182"/>
                </a:cubicBezTo>
                <a:cubicBezTo>
                  <a:pt x="975" y="121"/>
                  <a:pt x="1059" y="75"/>
                  <a:pt x="1180" y="45"/>
                </a:cubicBezTo>
                <a:cubicBezTo>
                  <a:pt x="1301" y="15"/>
                  <a:pt x="1467" y="7"/>
                  <a:pt x="1633" y="0"/>
                </a:cubicBezTo>
              </a:path>
            </a:pathLst>
          </a:custGeom>
          <a:noFill/>
          <a:ln w="38100" cmpd="sng">
            <a:solidFill>
              <a:schemeClr val="tx1"/>
            </a:solidFill>
            <a:round/>
            <a:headEnd/>
            <a:tailEnd/>
          </a:ln>
        </p:spPr>
        <p:txBody>
          <a:bodyPr/>
          <a:lstStyle/>
          <a:p>
            <a:endParaRPr lang="ja-JP" altLang="en-US"/>
          </a:p>
        </p:txBody>
      </p:sp>
      <p:sp>
        <p:nvSpPr>
          <p:cNvPr id="587" name="Oval 805"/>
          <p:cNvSpPr>
            <a:spLocks noChangeArrowheads="1"/>
          </p:cNvSpPr>
          <p:nvPr/>
        </p:nvSpPr>
        <p:spPr bwMode="auto">
          <a:xfrm>
            <a:off x="1000125" y="1497013"/>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88" name="Oval 806"/>
          <p:cNvSpPr>
            <a:spLocks noChangeArrowheads="1"/>
          </p:cNvSpPr>
          <p:nvPr/>
        </p:nvSpPr>
        <p:spPr bwMode="auto">
          <a:xfrm>
            <a:off x="1309688" y="1793875"/>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89" name="Oval 807"/>
          <p:cNvSpPr>
            <a:spLocks noChangeArrowheads="1"/>
          </p:cNvSpPr>
          <p:nvPr/>
        </p:nvSpPr>
        <p:spPr bwMode="auto">
          <a:xfrm>
            <a:off x="1452563" y="2209800"/>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0" name="Oval 808"/>
          <p:cNvSpPr>
            <a:spLocks noChangeArrowheads="1"/>
          </p:cNvSpPr>
          <p:nvPr/>
        </p:nvSpPr>
        <p:spPr bwMode="auto">
          <a:xfrm>
            <a:off x="1651000" y="2597150"/>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1" name="Oval 809"/>
          <p:cNvSpPr>
            <a:spLocks noChangeArrowheads="1"/>
          </p:cNvSpPr>
          <p:nvPr/>
        </p:nvSpPr>
        <p:spPr bwMode="auto">
          <a:xfrm>
            <a:off x="1951038" y="2633663"/>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2" name="Oval 810"/>
          <p:cNvSpPr>
            <a:spLocks noChangeArrowheads="1"/>
          </p:cNvSpPr>
          <p:nvPr/>
        </p:nvSpPr>
        <p:spPr bwMode="auto">
          <a:xfrm>
            <a:off x="2801938" y="1585913"/>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3" name="Oval 811"/>
          <p:cNvSpPr>
            <a:spLocks noChangeArrowheads="1"/>
          </p:cNvSpPr>
          <p:nvPr/>
        </p:nvSpPr>
        <p:spPr bwMode="auto">
          <a:xfrm>
            <a:off x="2317750" y="1987550"/>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4" name="Oval 812"/>
          <p:cNvSpPr>
            <a:spLocks noChangeArrowheads="1"/>
          </p:cNvSpPr>
          <p:nvPr/>
        </p:nvSpPr>
        <p:spPr bwMode="auto">
          <a:xfrm>
            <a:off x="2141538" y="2346325"/>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595" name="Oval 813"/>
          <p:cNvSpPr>
            <a:spLocks noChangeArrowheads="1"/>
          </p:cNvSpPr>
          <p:nvPr/>
        </p:nvSpPr>
        <p:spPr bwMode="auto">
          <a:xfrm>
            <a:off x="2528888" y="1714500"/>
            <a:ext cx="142875" cy="142875"/>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9366" name="Line 825"/>
          <p:cNvSpPr>
            <a:spLocks noChangeShapeType="1"/>
          </p:cNvSpPr>
          <p:nvPr/>
        </p:nvSpPr>
        <p:spPr bwMode="auto">
          <a:xfrm>
            <a:off x="428625" y="1285875"/>
            <a:ext cx="4389438" cy="0"/>
          </a:xfrm>
          <a:prstGeom prst="line">
            <a:avLst/>
          </a:prstGeom>
          <a:noFill/>
          <a:ln w="28575">
            <a:solidFill>
              <a:schemeClr val="tx1"/>
            </a:solidFill>
            <a:round/>
            <a:headEnd/>
            <a:tailEnd type="triangle" w="med" len="med"/>
          </a:ln>
        </p:spPr>
        <p:txBody>
          <a:bodyPr/>
          <a:lstStyle/>
          <a:p>
            <a:endParaRPr lang="ja-JP" altLang="en-US"/>
          </a:p>
        </p:txBody>
      </p:sp>
      <p:sp>
        <p:nvSpPr>
          <p:cNvPr id="9367" name="Text Box 826"/>
          <p:cNvSpPr txBox="1">
            <a:spLocks noChangeArrowheads="1"/>
          </p:cNvSpPr>
          <p:nvPr/>
        </p:nvSpPr>
        <p:spPr bwMode="auto">
          <a:xfrm>
            <a:off x="4870450" y="996950"/>
            <a:ext cx="292100" cy="457200"/>
          </a:xfrm>
          <a:prstGeom prst="rect">
            <a:avLst/>
          </a:prstGeom>
          <a:noFill/>
          <a:ln w="9525">
            <a:noFill/>
            <a:miter lim="800000"/>
            <a:headEnd/>
            <a:tailEnd/>
          </a:ln>
        </p:spPr>
        <p:txBody>
          <a:bodyPr wrap="none">
            <a:spAutoFit/>
          </a:bodyPr>
          <a:lstStyle/>
          <a:p>
            <a:r>
              <a:rPr lang="en-US" altLang="ja-JP" sz="2400"/>
              <a:t>t</a:t>
            </a:r>
          </a:p>
        </p:txBody>
      </p:sp>
      <p:sp>
        <p:nvSpPr>
          <p:cNvPr id="9368" name="Text Box 827"/>
          <p:cNvSpPr txBox="1">
            <a:spLocks noChangeArrowheads="1"/>
          </p:cNvSpPr>
          <p:nvPr/>
        </p:nvSpPr>
        <p:spPr bwMode="auto">
          <a:xfrm>
            <a:off x="4067944" y="1844824"/>
            <a:ext cx="2977097" cy="461665"/>
          </a:xfrm>
          <a:prstGeom prst="rect">
            <a:avLst/>
          </a:prstGeom>
          <a:noFill/>
          <a:ln w="9525">
            <a:noFill/>
            <a:miter lim="800000"/>
            <a:headEnd/>
            <a:tailEnd/>
          </a:ln>
        </p:spPr>
        <p:txBody>
          <a:bodyPr wrap="none">
            <a:spAutoFit/>
          </a:bodyPr>
          <a:lstStyle/>
          <a:p>
            <a:r>
              <a:rPr lang="ja-JP" altLang="en-US" sz="2400" dirty="0" smtClean="0"/>
              <a:t>ＰＭＴからの入力</a:t>
            </a:r>
            <a:r>
              <a:rPr lang="ja-JP" altLang="en-US" sz="2400" dirty="0"/>
              <a:t>波形</a:t>
            </a:r>
          </a:p>
        </p:txBody>
      </p:sp>
      <p:sp>
        <p:nvSpPr>
          <p:cNvPr id="9369" name="Rectangle 832"/>
          <p:cNvSpPr>
            <a:spLocks noChangeArrowheads="1"/>
          </p:cNvSpPr>
          <p:nvPr/>
        </p:nvSpPr>
        <p:spPr bwMode="auto">
          <a:xfrm>
            <a:off x="1643063" y="6318250"/>
            <a:ext cx="6286500" cy="400050"/>
          </a:xfrm>
          <a:prstGeom prst="rect">
            <a:avLst/>
          </a:prstGeom>
          <a:noFill/>
          <a:ln w="9525">
            <a:noFill/>
            <a:miter lim="800000"/>
            <a:headEnd/>
            <a:tailEnd/>
          </a:ln>
        </p:spPr>
        <p:txBody>
          <a:bodyPr>
            <a:spAutoFit/>
          </a:bodyPr>
          <a:lstStyle/>
          <a:p>
            <a:pPr>
              <a:buFontTx/>
              <a:buChar char="•"/>
            </a:pPr>
            <a:r>
              <a:rPr lang="ja-JP" altLang="en-US" sz="2000"/>
              <a:t>あとで各</a:t>
            </a:r>
            <a:r>
              <a:rPr lang="en-US" altLang="ja-JP" sz="2000"/>
              <a:t>capacitor</a:t>
            </a:r>
            <a:r>
              <a:rPr lang="ja-JP" altLang="en-US" sz="2000"/>
              <a:t>の電荷を</a:t>
            </a:r>
            <a:r>
              <a:rPr lang="en-US" altLang="ja-JP" sz="2000"/>
              <a:t>AD</a:t>
            </a:r>
            <a:r>
              <a:rPr lang="ja-JP" altLang="en-US" sz="2000"/>
              <a:t>変換 </a:t>
            </a:r>
          </a:p>
        </p:txBody>
      </p:sp>
      <p:sp>
        <p:nvSpPr>
          <p:cNvPr id="607" name="タイトル 1"/>
          <p:cNvSpPr txBox="1">
            <a:spLocks/>
          </p:cNvSpPr>
          <p:nvPr/>
        </p:nvSpPr>
        <p:spPr>
          <a:xfrm>
            <a:off x="457200" y="274638"/>
            <a:ext cx="8229600" cy="725487"/>
          </a:xfrm>
          <a:prstGeom prst="rect">
            <a:avLst/>
          </a:prstGeom>
        </p:spPr>
        <p:txBody>
          <a:bodyPr>
            <a:normAutofit fontScale="97500" lnSpcReduction="10000"/>
          </a:bodyPr>
          <a:lstStyle/>
          <a:p>
            <a:pPr algn="ctr" fontAlgn="auto">
              <a:spcAft>
                <a:spcPts val="0"/>
              </a:spcAft>
              <a:defRPr/>
            </a:pPr>
            <a:r>
              <a:rPr lang="ja-JP" altLang="en-US" sz="4400" dirty="0">
                <a:latin typeface="Arial" pitchFamily="34" charset="0"/>
                <a:ea typeface="+mj-ea"/>
                <a:cs typeface="Arial" pitchFamily="34" charset="0"/>
              </a:rPr>
              <a:t>アナログメモリーセルの動作</a:t>
            </a:r>
          </a:p>
        </p:txBody>
      </p:sp>
      <p:sp>
        <p:nvSpPr>
          <p:cNvPr id="9371" name="正方形/長方形 601"/>
          <p:cNvSpPr>
            <a:spLocks noChangeArrowheads="1"/>
          </p:cNvSpPr>
          <p:nvPr/>
        </p:nvSpPr>
        <p:spPr bwMode="auto">
          <a:xfrm>
            <a:off x="4347494" y="2564904"/>
            <a:ext cx="4796506" cy="369332"/>
          </a:xfrm>
          <a:prstGeom prst="rect">
            <a:avLst/>
          </a:prstGeom>
          <a:noFill/>
          <a:ln w="9525">
            <a:noFill/>
            <a:miter lim="800000"/>
            <a:headEnd/>
            <a:tailEnd/>
          </a:ln>
        </p:spPr>
        <p:txBody>
          <a:bodyPr wrap="none">
            <a:spAutoFit/>
          </a:bodyPr>
          <a:lstStyle/>
          <a:p>
            <a:r>
              <a:rPr lang="en-US" altLang="ja-JP" dirty="0" smtClean="0"/>
              <a:t>1GHz(1nsec)</a:t>
            </a:r>
            <a:r>
              <a:rPr lang="ja-JP" altLang="en-US" dirty="0" smtClean="0"/>
              <a:t>レベルの</a:t>
            </a:r>
            <a:r>
              <a:rPr lang="ja-JP" altLang="en-US" dirty="0" smtClean="0">
                <a:solidFill>
                  <a:srgbClr val="FF0000"/>
                </a:solidFill>
              </a:rPr>
              <a:t>高速</a:t>
            </a:r>
            <a:r>
              <a:rPr lang="ja-JP" altLang="en-US" dirty="0">
                <a:solidFill>
                  <a:srgbClr val="FF0000"/>
                </a:solidFill>
              </a:rPr>
              <a:t>サンプリングが可能</a:t>
            </a:r>
            <a:endParaRPr lang="en-US" altLang="ja-JP" dirty="0"/>
          </a:p>
        </p:txBody>
      </p:sp>
      <p:cxnSp>
        <p:nvCxnSpPr>
          <p:cNvPr id="605" name="直線矢印コネクタ 604"/>
          <p:cNvCxnSpPr/>
          <p:nvPr/>
        </p:nvCxnSpPr>
        <p:spPr>
          <a:xfrm rot="16200000" flipV="1">
            <a:off x="-142875" y="1712913"/>
            <a:ext cx="1712913" cy="1587"/>
          </a:xfrm>
          <a:prstGeom prst="straightConnector1">
            <a:avLst/>
          </a:prstGeom>
          <a:ln w="22225"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373" name="Text Box 826"/>
          <p:cNvSpPr txBox="1">
            <a:spLocks noChangeArrowheads="1"/>
          </p:cNvSpPr>
          <p:nvPr/>
        </p:nvSpPr>
        <p:spPr bwMode="auto">
          <a:xfrm>
            <a:off x="285750" y="2355850"/>
            <a:ext cx="358775" cy="461963"/>
          </a:xfrm>
          <a:prstGeom prst="rect">
            <a:avLst/>
          </a:prstGeom>
          <a:noFill/>
          <a:ln w="9525">
            <a:noFill/>
            <a:miter lim="800000"/>
            <a:headEnd/>
            <a:tailEnd/>
          </a:ln>
        </p:spPr>
        <p:txBody>
          <a:bodyPr wrap="none">
            <a:spAutoFit/>
          </a:bodyPr>
          <a:lstStyle/>
          <a:p>
            <a:r>
              <a:rPr lang="en-US" altLang="ja-JP" sz="2400"/>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4.81481E-6 L 0.08663 4.81481E-6 " pathEditMode="relative" rAng="0" ptsTypes="AA">
                                      <p:cBhvr>
                                        <p:cTn id="6" dur="1000" fill="hold"/>
                                        <p:tgtEl>
                                          <p:spTgt spid="8350"/>
                                        </p:tgtEl>
                                        <p:attrNameLst>
                                          <p:attrName>ppt_x</p:attrName>
                                          <p:attrName>ppt_y</p:attrName>
                                        </p:attrNameLst>
                                      </p:cBhvr>
                                      <p:rCtr x="43" y="0"/>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834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87"/>
                                        </p:tgtEl>
                                        <p:attrNameLst>
                                          <p:attrName>style.visibility</p:attrName>
                                        </p:attrNameLst>
                                      </p:cBhvr>
                                      <p:to>
                                        <p:strVal val="visible"/>
                                      </p:to>
                                    </p:set>
                                  </p:childTnLst>
                                </p:cTn>
                              </p:par>
                            </p:childTnLst>
                          </p:cTn>
                        </p:par>
                        <p:par>
                          <p:cTn id="12" fill="hold">
                            <p:stCondLst>
                              <p:cond delay="1000"/>
                            </p:stCondLst>
                            <p:childTnLst>
                              <p:par>
                                <p:cTn id="13" presetID="63" presetClass="path" presetSubtype="0" accel="50000" decel="50000" fill="hold" nodeType="afterEffect">
                                  <p:stCondLst>
                                    <p:cond delay="0"/>
                                  </p:stCondLst>
                                  <p:childTnLst>
                                    <p:animMotion origin="layout" path="M 0.08663 4.81481E-6 L 0.16528 4.81481E-6 " pathEditMode="relative" rAng="0" ptsTypes="AA">
                                      <p:cBhvr>
                                        <p:cTn id="14" dur="1000" fill="hold"/>
                                        <p:tgtEl>
                                          <p:spTgt spid="8350"/>
                                        </p:tgtEl>
                                        <p:attrNameLst>
                                          <p:attrName>ppt_x</p:attrName>
                                          <p:attrName>ppt_y</p:attrName>
                                        </p:attrNameLst>
                                      </p:cBhvr>
                                      <p:rCtr x="39" y="0"/>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82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88"/>
                                        </p:tgtEl>
                                        <p:attrNameLst>
                                          <p:attrName>style.visibility</p:attrName>
                                        </p:attrNameLst>
                                      </p:cBhvr>
                                      <p:to>
                                        <p:strVal val="visible"/>
                                      </p:to>
                                    </p:set>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0.16528 4.81481E-6 L 0.2441 4.81481E-6 " pathEditMode="relative" rAng="0" ptsTypes="AA">
                                      <p:cBhvr>
                                        <p:cTn id="22" dur="1000" fill="hold"/>
                                        <p:tgtEl>
                                          <p:spTgt spid="8350"/>
                                        </p:tgtEl>
                                        <p:attrNameLst>
                                          <p:attrName>ppt_x</p:attrName>
                                          <p:attrName>ppt_y</p:attrName>
                                        </p:attrNameLst>
                                      </p:cBhvr>
                                      <p:rCtr x="39" y="0"/>
                                    </p:animMotion>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0"/>
                                          </p:stCondLst>
                                        </p:cTn>
                                        <p:tgtEl>
                                          <p:spTgt spid="829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89"/>
                                        </p:tgtEl>
                                        <p:attrNameLst>
                                          <p:attrName>style.visibility</p:attrName>
                                        </p:attrNameLst>
                                      </p:cBhvr>
                                      <p:to>
                                        <p:strVal val="visible"/>
                                      </p:to>
                                    </p:set>
                                  </p:childTnLst>
                                </p:cTn>
                              </p:par>
                            </p:childTnLst>
                          </p:cTn>
                        </p:par>
                        <p:par>
                          <p:cTn id="28" fill="hold">
                            <p:stCondLst>
                              <p:cond delay="3000"/>
                            </p:stCondLst>
                            <p:childTnLst>
                              <p:par>
                                <p:cTn id="29" presetID="63" presetClass="path" presetSubtype="0" accel="50000" decel="50000" fill="hold" nodeType="afterEffect">
                                  <p:stCondLst>
                                    <p:cond delay="0"/>
                                  </p:stCondLst>
                                  <p:childTnLst>
                                    <p:animMotion origin="layout" path="M 0.2441 4.81481E-6 L 0.31493 4.81481E-6 " pathEditMode="relative" rAng="0" ptsTypes="AA">
                                      <p:cBhvr>
                                        <p:cTn id="30" dur="1000" fill="hold"/>
                                        <p:tgtEl>
                                          <p:spTgt spid="8350"/>
                                        </p:tgtEl>
                                        <p:attrNameLst>
                                          <p:attrName>ppt_x</p:attrName>
                                          <p:attrName>ppt_y</p:attrName>
                                        </p:attrNameLst>
                                      </p:cBhvr>
                                      <p:rCtr x="35" y="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83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90"/>
                                        </p:tgtEl>
                                        <p:attrNameLst>
                                          <p:attrName>style.visibility</p:attrName>
                                        </p:attrNameLst>
                                      </p:cBhvr>
                                      <p:to>
                                        <p:strVal val="visible"/>
                                      </p:to>
                                    </p:set>
                                  </p:childTnLst>
                                </p:cTn>
                              </p:par>
                            </p:childTnLst>
                          </p:cTn>
                        </p:par>
                        <p:par>
                          <p:cTn id="36" fill="hold">
                            <p:stCondLst>
                              <p:cond delay="4000"/>
                            </p:stCondLst>
                            <p:childTnLst>
                              <p:par>
                                <p:cTn id="37" presetID="63" presetClass="path" presetSubtype="0" accel="50000" decel="50000" fill="hold" nodeType="afterEffect">
                                  <p:stCondLst>
                                    <p:cond delay="0"/>
                                  </p:stCondLst>
                                  <p:childTnLst>
                                    <p:animMotion origin="layout" path="M 0.31493 4.81481E-6 L 0.39375 4.81481E-6 " pathEditMode="relative" rAng="0" ptsTypes="AA">
                                      <p:cBhvr>
                                        <p:cTn id="38" dur="1000" fill="hold"/>
                                        <p:tgtEl>
                                          <p:spTgt spid="8350"/>
                                        </p:tgtEl>
                                        <p:attrNameLst>
                                          <p:attrName>ppt_x</p:attrName>
                                          <p:attrName>ppt_y</p:attrName>
                                        </p:attrNameLst>
                                      </p:cBhvr>
                                      <p:rCtr x="39" y="0"/>
                                    </p:animMotion>
                                  </p:childTnLst>
                                </p:cTn>
                              </p:par>
                            </p:childTnLst>
                          </p:cTn>
                        </p:par>
                        <p:par>
                          <p:cTn id="39" fill="hold">
                            <p:stCondLst>
                              <p:cond delay="5000"/>
                            </p:stCondLst>
                            <p:childTnLst>
                              <p:par>
                                <p:cTn id="40" presetID="1" presetClass="entr" presetSubtype="0" fill="hold" nodeType="afterEffect">
                                  <p:stCondLst>
                                    <p:cond delay="0"/>
                                  </p:stCondLst>
                                  <p:childTnLst>
                                    <p:set>
                                      <p:cBhvr>
                                        <p:cTn id="41" dur="1" fill="hold">
                                          <p:stCondLst>
                                            <p:cond delay="0"/>
                                          </p:stCondLst>
                                        </p:cTn>
                                        <p:tgtEl>
                                          <p:spTgt spid="83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91"/>
                                        </p:tgtEl>
                                        <p:attrNameLst>
                                          <p:attrName>style.visibility</p:attrName>
                                        </p:attrNameLst>
                                      </p:cBhvr>
                                      <p:to>
                                        <p:strVal val="visible"/>
                                      </p:to>
                                    </p:set>
                                  </p:childTnLst>
                                </p:cTn>
                              </p:par>
                            </p:childTnLst>
                          </p:cTn>
                        </p:par>
                        <p:par>
                          <p:cTn id="44" fill="hold">
                            <p:stCondLst>
                              <p:cond delay="5000"/>
                            </p:stCondLst>
                            <p:childTnLst>
                              <p:par>
                                <p:cTn id="45" presetID="63" presetClass="path" presetSubtype="0" accel="50000" decel="50000" fill="hold" nodeType="afterEffect">
                                  <p:stCondLst>
                                    <p:cond delay="0"/>
                                  </p:stCondLst>
                                  <p:childTnLst>
                                    <p:animMotion origin="layout" path="M 0.39375 4.81481E-6 L 0.46458 4.81481E-6 " pathEditMode="relative" rAng="0" ptsTypes="AA">
                                      <p:cBhvr>
                                        <p:cTn id="46" dur="1000" fill="hold"/>
                                        <p:tgtEl>
                                          <p:spTgt spid="8350"/>
                                        </p:tgtEl>
                                        <p:attrNameLst>
                                          <p:attrName>ppt_x</p:attrName>
                                          <p:attrName>ppt_y</p:attrName>
                                        </p:attrNameLst>
                                      </p:cBhvr>
                                      <p:rCtr x="35" y="0"/>
                                    </p:animMotion>
                                  </p:childTnLst>
                                </p:cTn>
                              </p:par>
                            </p:childTnLst>
                          </p:cTn>
                        </p:par>
                        <p:par>
                          <p:cTn id="47" fill="hold">
                            <p:stCondLst>
                              <p:cond delay="6000"/>
                            </p:stCondLst>
                            <p:childTnLst>
                              <p:par>
                                <p:cTn id="48" presetID="1" presetClass="entr" presetSubtype="0" fill="hold" nodeType="afterEffect">
                                  <p:stCondLst>
                                    <p:cond delay="0"/>
                                  </p:stCondLst>
                                  <p:childTnLst>
                                    <p:set>
                                      <p:cBhvr>
                                        <p:cTn id="49" dur="1" fill="hold">
                                          <p:stCondLst>
                                            <p:cond delay="0"/>
                                          </p:stCondLst>
                                        </p:cTn>
                                        <p:tgtEl>
                                          <p:spTgt spid="83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94"/>
                                        </p:tgtEl>
                                        <p:attrNameLst>
                                          <p:attrName>style.visibility</p:attrName>
                                        </p:attrNameLst>
                                      </p:cBhvr>
                                      <p:to>
                                        <p:strVal val="visible"/>
                                      </p:to>
                                    </p:set>
                                  </p:childTnLst>
                                </p:cTn>
                              </p:par>
                            </p:childTnLst>
                          </p:cTn>
                        </p:par>
                        <p:par>
                          <p:cTn id="52" fill="hold">
                            <p:stCondLst>
                              <p:cond delay="6000"/>
                            </p:stCondLst>
                            <p:childTnLst>
                              <p:par>
                                <p:cTn id="53" presetID="63" presetClass="path" presetSubtype="0" accel="50000" decel="50000" fill="hold" nodeType="afterEffect">
                                  <p:stCondLst>
                                    <p:cond delay="0"/>
                                  </p:stCondLst>
                                  <p:childTnLst>
                                    <p:animMotion origin="layout" path="M 0.46458 4.81481E-6 L 0.5434 4.81481E-6 " pathEditMode="relative" rAng="0" ptsTypes="AA">
                                      <p:cBhvr>
                                        <p:cTn id="54" dur="1000" fill="hold"/>
                                        <p:tgtEl>
                                          <p:spTgt spid="8350"/>
                                        </p:tgtEl>
                                        <p:attrNameLst>
                                          <p:attrName>ppt_x</p:attrName>
                                          <p:attrName>ppt_y</p:attrName>
                                        </p:attrNameLst>
                                      </p:cBhvr>
                                      <p:rCtr x="39" y="0"/>
                                    </p:animMotion>
                                  </p:childTnLst>
                                </p:cTn>
                              </p:par>
                            </p:childTnLst>
                          </p:cTn>
                        </p:par>
                        <p:par>
                          <p:cTn id="55" fill="hold">
                            <p:stCondLst>
                              <p:cond delay="7000"/>
                            </p:stCondLst>
                            <p:childTnLst>
                              <p:par>
                                <p:cTn id="56" presetID="1" presetClass="entr" presetSubtype="0" fill="hold" nodeType="afterEffect">
                                  <p:stCondLst>
                                    <p:cond delay="0"/>
                                  </p:stCondLst>
                                  <p:childTnLst>
                                    <p:set>
                                      <p:cBhvr>
                                        <p:cTn id="57" dur="1" fill="hold">
                                          <p:stCondLst>
                                            <p:cond delay="0"/>
                                          </p:stCondLst>
                                        </p:cTn>
                                        <p:tgtEl>
                                          <p:spTgt spid="83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93"/>
                                        </p:tgtEl>
                                        <p:attrNameLst>
                                          <p:attrName>style.visibility</p:attrName>
                                        </p:attrNameLst>
                                      </p:cBhvr>
                                      <p:to>
                                        <p:strVal val="visible"/>
                                      </p:to>
                                    </p:set>
                                  </p:childTnLst>
                                </p:cTn>
                              </p:par>
                            </p:childTnLst>
                          </p:cTn>
                        </p:par>
                        <p:par>
                          <p:cTn id="60" fill="hold">
                            <p:stCondLst>
                              <p:cond delay="7000"/>
                            </p:stCondLst>
                            <p:childTnLst>
                              <p:par>
                                <p:cTn id="61" presetID="63" presetClass="path" presetSubtype="0" accel="50000" decel="50000" fill="hold" nodeType="afterEffect">
                                  <p:stCondLst>
                                    <p:cond delay="0"/>
                                  </p:stCondLst>
                                  <p:childTnLst>
                                    <p:animMotion origin="layout" path="M 0.5434 4.81481E-6 L 0.61423 4.81481E-6 " pathEditMode="relative" rAng="0" ptsTypes="AA">
                                      <p:cBhvr>
                                        <p:cTn id="62" dur="1000" fill="hold"/>
                                        <p:tgtEl>
                                          <p:spTgt spid="8350"/>
                                        </p:tgtEl>
                                        <p:attrNameLst>
                                          <p:attrName>ppt_x</p:attrName>
                                          <p:attrName>ppt_y</p:attrName>
                                        </p:attrNameLst>
                                      </p:cBhvr>
                                      <p:rCtr x="35" y="0"/>
                                    </p:animMotion>
                                  </p:childTnLst>
                                </p:cTn>
                              </p:par>
                            </p:childTnLst>
                          </p:cTn>
                        </p:par>
                        <p:par>
                          <p:cTn id="63" fill="hold">
                            <p:stCondLst>
                              <p:cond delay="8000"/>
                            </p:stCondLst>
                            <p:childTnLst>
                              <p:par>
                                <p:cTn id="64" presetID="1" presetClass="entr" presetSubtype="0" fill="hold" nodeType="afterEffect">
                                  <p:stCondLst>
                                    <p:cond delay="0"/>
                                  </p:stCondLst>
                                  <p:childTnLst>
                                    <p:set>
                                      <p:cBhvr>
                                        <p:cTn id="65" dur="1" fill="hold">
                                          <p:stCondLst>
                                            <p:cond delay="0"/>
                                          </p:stCondLst>
                                        </p:cTn>
                                        <p:tgtEl>
                                          <p:spTgt spid="833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95"/>
                                        </p:tgtEl>
                                        <p:attrNameLst>
                                          <p:attrName>style.visibility</p:attrName>
                                        </p:attrNameLst>
                                      </p:cBhvr>
                                      <p:to>
                                        <p:strVal val="visible"/>
                                      </p:to>
                                    </p:set>
                                  </p:childTnLst>
                                </p:cTn>
                              </p:par>
                            </p:childTnLst>
                          </p:cTn>
                        </p:par>
                        <p:par>
                          <p:cTn id="68" fill="hold">
                            <p:stCondLst>
                              <p:cond delay="8000"/>
                            </p:stCondLst>
                            <p:childTnLst>
                              <p:par>
                                <p:cTn id="69" presetID="63" presetClass="path" presetSubtype="0" accel="50000" decel="50000" fill="hold" nodeType="afterEffect">
                                  <p:stCondLst>
                                    <p:cond delay="0"/>
                                  </p:stCondLst>
                                  <p:childTnLst>
                                    <p:animMotion origin="layout" path="M 0.61423 4.81481E-6 L 0.69288 4.81481E-6 " pathEditMode="relative" rAng="0" ptsTypes="AA">
                                      <p:cBhvr>
                                        <p:cTn id="70" dur="1000" fill="hold"/>
                                        <p:tgtEl>
                                          <p:spTgt spid="8350"/>
                                        </p:tgtEl>
                                        <p:attrNameLst>
                                          <p:attrName>ppt_x</p:attrName>
                                          <p:attrName>ppt_y</p:attrName>
                                        </p:attrNameLst>
                                      </p:cBhvr>
                                      <p:rCtr x="39" y="0"/>
                                    </p:animMotion>
                                  </p:childTnLst>
                                </p:cTn>
                              </p:par>
                            </p:childTnLst>
                          </p:cTn>
                        </p:par>
                        <p:par>
                          <p:cTn id="71" fill="hold">
                            <p:stCondLst>
                              <p:cond delay="9000"/>
                            </p:stCondLst>
                            <p:childTnLst>
                              <p:par>
                                <p:cTn id="72" presetID="1" presetClass="entr" presetSubtype="0" fill="hold" nodeType="afterEffect">
                                  <p:stCondLst>
                                    <p:cond delay="0"/>
                                  </p:stCondLst>
                                  <p:childTnLst>
                                    <p:set>
                                      <p:cBhvr>
                                        <p:cTn id="73" dur="1" fill="hold">
                                          <p:stCondLst>
                                            <p:cond delay="0"/>
                                          </p:stCondLst>
                                        </p:cTn>
                                        <p:tgtEl>
                                          <p:spTgt spid="833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92"/>
                                        </p:tgtEl>
                                        <p:attrNameLst>
                                          <p:attrName>style.visibility</p:attrName>
                                        </p:attrNameLst>
                                      </p:cBhvr>
                                      <p:to>
                                        <p:strVal val="visible"/>
                                      </p:to>
                                    </p:set>
                                  </p:childTnLst>
                                </p:cTn>
                              </p:par>
                            </p:childTnLst>
                          </p:cTn>
                        </p:par>
                        <p:par>
                          <p:cTn id="76" fill="hold">
                            <p:stCondLst>
                              <p:cond delay="9000"/>
                            </p:stCondLst>
                            <p:childTnLst>
                              <p:par>
                                <p:cTn id="77" presetID="2" presetClass="entr" presetSubtype="2" fill="hold" nodeType="afterEffect">
                                  <p:stCondLst>
                                    <p:cond delay="0"/>
                                  </p:stCondLst>
                                  <p:childTnLst>
                                    <p:set>
                                      <p:cBhvr>
                                        <p:cTn id="78" dur="1" fill="hold">
                                          <p:stCondLst>
                                            <p:cond delay="0"/>
                                          </p:stCondLst>
                                        </p:cTn>
                                        <p:tgtEl>
                                          <p:spTgt spid="305"/>
                                        </p:tgtEl>
                                        <p:attrNameLst>
                                          <p:attrName>style.visibility</p:attrName>
                                        </p:attrNameLst>
                                      </p:cBhvr>
                                      <p:to>
                                        <p:strVal val="visible"/>
                                      </p:to>
                                    </p:set>
                                    <p:anim calcmode="lin" valueType="num">
                                      <p:cBhvr additive="base">
                                        <p:cTn id="79" dur="1000" fill="hold"/>
                                        <p:tgtEl>
                                          <p:spTgt spid="305"/>
                                        </p:tgtEl>
                                        <p:attrNameLst>
                                          <p:attrName>ppt_x</p:attrName>
                                        </p:attrNameLst>
                                      </p:cBhvr>
                                      <p:tavLst>
                                        <p:tav tm="0">
                                          <p:val>
                                            <p:strVal val="1+#ppt_w/2"/>
                                          </p:val>
                                        </p:tav>
                                        <p:tav tm="100000">
                                          <p:val>
                                            <p:strVal val="#ppt_x"/>
                                          </p:val>
                                        </p:tav>
                                      </p:tavLst>
                                    </p:anim>
                                    <p:anim calcmode="lin" valueType="num">
                                      <p:cBhvr additive="base">
                                        <p:cTn id="80" dur="1000" fill="hold"/>
                                        <p:tgtEl>
                                          <p:spTgt spid="3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5"/>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276"/>
                                        </p:tgtEl>
                                        <p:attrNameLst>
                                          <p:attrName>style.visibility</p:attrName>
                                        </p:attrNameLst>
                                      </p:cBhvr>
                                      <p:to>
                                        <p:strVal val="visible"/>
                                      </p:to>
                                    </p:set>
                                  </p:childTnLst>
                                  <p:subTnLst>
                                    <p:set>
                                      <p:cBhvr override="childStyle">
                                        <p:cTn dur="1" fill="hold" display="0" masterRel="nextClick" afterEffect="1"/>
                                        <p:tgtEl>
                                          <p:spTgt spid="8276"/>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childTnLst>
                          </p:cTn>
                        </p:par>
                        <p:par>
                          <p:cTn id="85" fill="hold">
                            <p:stCondLst>
                              <p:cond delay="0"/>
                            </p:stCondLst>
                            <p:childTnLst>
                              <p:par>
                                <p:cTn id="86" presetID="1" presetClass="entr" presetSubtype="0" fill="hold" nodeType="afterEffect">
                                  <p:stCondLst>
                                    <p:cond delay="1000"/>
                                  </p:stCondLst>
                                  <p:childTnLst>
                                    <p:set>
                                      <p:cBhvr>
                                        <p:cTn id="87"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88" fill="hold">
                            <p:stCondLst>
                              <p:cond delay="1000"/>
                            </p:stCondLst>
                            <p:childTnLst>
                              <p:par>
                                <p:cTn id="89" presetID="1" presetClass="entr" presetSubtype="0" fill="hold" nodeType="afterEffect">
                                  <p:stCondLst>
                                    <p:cond delay="1000"/>
                                  </p:stCondLst>
                                  <p:childTnLst>
                                    <p:set>
                                      <p:cBhvr>
                                        <p:cTn id="90" dur="1" fill="hold">
                                          <p:stCondLst>
                                            <p:cond delay="0"/>
                                          </p:stCondLst>
                                        </p:cTn>
                                        <p:tgtEl>
                                          <p:spTgt spid="8284"/>
                                        </p:tgtEl>
                                        <p:attrNameLst>
                                          <p:attrName>style.visibility</p:attrName>
                                        </p:attrNameLst>
                                      </p:cBhvr>
                                      <p:to>
                                        <p:strVal val="visible"/>
                                      </p:to>
                                    </p:set>
                                  </p:childTnLst>
                                  <p:subTnLst>
                                    <p:set>
                                      <p:cBhvr override="childStyle">
                                        <p:cTn dur="1" fill="hold" display="0" masterRel="nextClick" afterEffect="1"/>
                                        <p:tgtEl>
                                          <p:spTgt spid="8284"/>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1" fill="hold">
                            <p:stCondLst>
                              <p:cond delay="2000"/>
                            </p:stCondLst>
                            <p:childTnLst>
                              <p:par>
                                <p:cTn id="92" presetID="1" presetClass="entr" presetSubtype="0" fill="hold" nodeType="afterEffect">
                                  <p:stCondLst>
                                    <p:cond delay="1000"/>
                                  </p:stCondLst>
                                  <p:childTnLst>
                                    <p:set>
                                      <p:cBhvr>
                                        <p:cTn id="93" dur="1" fill="hold">
                                          <p:stCondLst>
                                            <p:cond delay="0"/>
                                          </p:stCondLst>
                                        </p:cTn>
                                        <p:tgtEl>
                                          <p:spTgt spid="8285"/>
                                        </p:tgtEl>
                                        <p:attrNameLst>
                                          <p:attrName>style.visibility</p:attrName>
                                        </p:attrNameLst>
                                      </p:cBhvr>
                                      <p:to>
                                        <p:strVal val="visible"/>
                                      </p:to>
                                    </p:set>
                                  </p:childTnLst>
                                  <p:subTnLst>
                                    <p:set>
                                      <p:cBhvr override="childStyle">
                                        <p:cTn dur="1" fill="hold" display="0" masterRel="nextClick" afterEffect="1"/>
                                        <p:tgtEl>
                                          <p:spTgt spid="8285"/>
                                        </p:tgtEl>
                                        <p:attrNameLst>
                                          <p:attrName>style.visibility</p:attrName>
                                        </p:attrNameLst>
                                      </p:cBhvr>
                                      <p:to>
                                        <p:strVal val="hidden"/>
                                      </p:to>
                                    </p:se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4" fill="hold">
                            <p:stCondLst>
                              <p:cond delay="3000"/>
                            </p:stCondLst>
                            <p:childTnLst>
                              <p:par>
                                <p:cTn id="95" presetID="1" presetClass="entr" presetSubtype="0" fill="hold" nodeType="afterEffect">
                                  <p:stCondLst>
                                    <p:cond delay="1000"/>
                                  </p:stCondLst>
                                  <p:childTnLst>
                                    <p:set>
                                      <p:cBhvr>
                                        <p:cTn id="96" dur="1" fill="hold">
                                          <p:stCondLst>
                                            <p:cond delay="0"/>
                                          </p:stCondLst>
                                        </p:cTn>
                                        <p:tgtEl>
                                          <p:spTgt spid="8286"/>
                                        </p:tgtEl>
                                        <p:attrNameLst>
                                          <p:attrName>style.visibility</p:attrName>
                                        </p:attrNameLst>
                                      </p:cBhvr>
                                      <p:to>
                                        <p:strVal val="visible"/>
                                      </p:to>
                                    </p:set>
                                  </p:childTnLst>
                                  <p:subTnLst>
                                    <p:set>
                                      <p:cBhvr override="childStyle">
                                        <p:cTn dur="1" fill="hold" display="0" masterRel="nextClick" afterEffect="1"/>
                                        <p:tgtEl>
                                          <p:spTgt spid="8286"/>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p:stCondLst>
                              <p:cond delay="4000"/>
                            </p:stCondLst>
                            <p:childTnLst>
                              <p:par>
                                <p:cTn id="98" presetID="1" presetClass="entr" presetSubtype="0" fill="hold" nodeType="afterEffect">
                                  <p:stCondLst>
                                    <p:cond delay="1000"/>
                                  </p:stCondLst>
                                  <p:childTnLst>
                                    <p:set>
                                      <p:cBhvr>
                                        <p:cTn id="99" dur="1" fill="hold">
                                          <p:stCondLst>
                                            <p:cond delay="0"/>
                                          </p:stCondLst>
                                        </p:cTn>
                                        <p:tgtEl>
                                          <p:spTgt spid="8287"/>
                                        </p:tgtEl>
                                        <p:attrNameLst>
                                          <p:attrName>style.visibility</p:attrName>
                                        </p:attrNameLst>
                                      </p:cBhvr>
                                      <p:to>
                                        <p:strVal val="visible"/>
                                      </p:to>
                                    </p:set>
                                  </p:childTnLst>
                                  <p:subTnLst>
                                    <p:set>
                                      <p:cBhvr override="childStyle">
                                        <p:cTn dur="1" fill="hold" display="0" masterRel="nextClick" afterEffect="1"/>
                                        <p:tgtEl>
                                          <p:spTgt spid="8287"/>
                                        </p:tgtEl>
                                        <p:attrNameLst>
                                          <p:attrName>style.visibility</p:attrName>
                                        </p:attrNameLst>
                                      </p:cBhvr>
                                      <p:to>
                                        <p:strVal val="hidden"/>
                                      </p:to>
                                    </p:se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p:stCondLst>
                              <p:cond delay="5000"/>
                            </p:stCondLst>
                            <p:childTnLst>
                              <p:par>
                                <p:cTn id="101" presetID="1" presetClass="entr" presetSubtype="0" fill="hold" nodeType="afterEffect">
                                  <p:stCondLst>
                                    <p:cond delay="1000"/>
                                  </p:stCondLst>
                                  <p:childTnLst>
                                    <p:set>
                                      <p:cBhvr>
                                        <p:cTn id="102" dur="1" fill="hold">
                                          <p:stCondLst>
                                            <p:cond delay="0"/>
                                          </p:stCondLst>
                                        </p:cTn>
                                        <p:tgtEl>
                                          <p:spTgt spid="8288"/>
                                        </p:tgtEl>
                                        <p:attrNameLst>
                                          <p:attrName>style.visibility</p:attrName>
                                        </p:attrNameLst>
                                      </p:cBhvr>
                                      <p:to>
                                        <p:strVal val="visible"/>
                                      </p:to>
                                    </p:set>
                                  </p:childTnLst>
                                  <p:subTnLst>
                                    <p:set>
                                      <p:cBhvr override="childStyle">
                                        <p:cTn dur="1" fill="hold" display="0" masterRel="nextClick" afterEffect="1"/>
                                        <p:tgtEl>
                                          <p:spTgt spid="8288"/>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p:stCondLst>
                              <p:cond delay="6000"/>
                            </p:stCondLst>
                            <p:childTnLst>
                              <p:par>
                                <p:cTn id="104" presetID="1" presetClass="entr" presetSubtype="0" fill="hold" nodeType="afterEffect">
                                  <p:stCondLst>
                                    <p:cond delay="1000"/>
                                  </p:stCondLst>
                                  <p:childTnLst>
                                    <p:set>
                                      <p:cBhvr>
                                        <p:cTn id="105" dur="1" fill="hold">
                                          <p:stCondLst>
                                            <p:cond delay="0"/>
                                          </p:stCondLst>
                                        </p:cTn>
                                        <p:tgtEl>
                                          <p:spTgt spid="8289"/>
                                        </p:tgtEl>
                                        <p:attrNameLst>
                                          <p:attrName>style.visibility</p:attrName>
                                        </p:attrNameLst>
                                      </p:cBhvr>
                                      <p:to>
                                        <p:strVal val="visible"/>
                                      </p:to>
                                    </p:set>
                                  </p:childTnLst>
                                  <p:subTnLst>
                                    <p:set>
                                      <p:cBhvr override="childStyle">
                                        <p:cTn dur="1" fill="hold" display="0" masterRel="nextClick" afterEffect="1"/>
                                        <p:tgtEl>
                                          <p:spTgt spid="8289"/>
                                        </p:tgtEl>
                                        <p:attrNameLst>
                                          <p:attrName>style.visibility</p:attrName>
                                        </p:attrNameLst>
                                      </p:cBhvr>
                                      <p:to>
                                        <p:strVal val="hidden"/>
                                      </p:to>
                                    </p:se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p:stCondLst>
                              <p:cond delay="7000"/>
                            </p:stCondLst>
                            <p:childTnLst>
                              <p:par>
                                <p:cTn id="107" presetID="1" presetClass="entr" presetSubtype="0" fill="hold" nodeType="afterEffect">
                                  <p:stCondLst>
                                    <p:cond delay="1000"/>
                                  </p:stCondLst>
                                  <p:childTnLst>
                                    <p:set>
                                      <p:cBhvr>
                                        <p:cTn id="108" dur="1" fill="hold">
                                          <p:stCondLst>
                                            <p:cond delay="0"/>
                                          </p:stCondLst>
                                        </p:cTn>
                                        <p:tgtEl>
                                          <p:spTgt spid="8290"/>
                                        </p:tgtEl>
                                        <p:attrNameLst>
                                          <p:attrName>style.visibility</p:attrName>
                                        </p:attrNameLst>
                                      </p:cBhvr>
                                      <p:to>
                                        <p:strVal val="visible"/>
                                      </p:to>
                                    </p:set>
                                  </p:childTnLst>
                                  <p:subTnLst>
                                    <p:set>
                                      <p:cBhvr override="childStyle">
                                        <p:cTn dur="1" fill="hold" display="0" masterRel="nextClick" afterEffect="1"/>
                                        <p:tgtEl>
                                          <p:spTgt spid="8290"/>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animBg="1"/>
      <p:bldP spid="588" grpId="0" animBg="1"/>
      <p:bldP spid="589" grpId="0" animBg="1"/>
      <p:bldP spid="590" grpId="0" animBg="1"/>
      <p:bldP spid="591" grpId="0" animBg="1"/>
      <p:bldP spid="592" grpId="0" animBg="1"/>
      <p:bldP spid="593" grpId="0" animBg="1"/>
      <p:bldP spid="594" grpId="0" animBg="1"/>
      <p:bldP spid="5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ja-JP" altLang="en-US" smtClean="0"/>
              <a:t>設計の担当部分</a:t>
            </a:r>
          </a:p>
        </p:txBody>
      </p:sp>
      <p:grpSp>
        <p:nvGrpSpPr>
          <p:cNvPr id="7" name="グループ化 6"/>
          <p:cNvGrpSpPr/>
          <p:nvPr/>
        </p:nvGrpSpPr>
        <p:grpSpPr>
          <a:xfrm>
            <a:off x="3852292" y="1922735"/>
            <a:ext cx="5143500" cy="4746625"/>
            <a:chOff x="1908175" y="1922735"/>
            <a:chExt cx="5143500" cy="4746625"/>
          </a:xfrm>
        </p:grpSpPr>
        <p:pic>
          <p:nvPicPr>
            <p:cNvPr id="8" name="図 1"/>
            <p:cNvPicPr>
              <a:picLocks noChangeAspect="1" noChangeArrowheads="1"/>
            </p:cNvPicPr>
            <p:nvPr/>
          </p:nvPicPr>
          <p:blipFill>
            <a:blip r:embed="rId3" cstate="print"/>
            <a:srcRect/>
            <a:stretch>
              <a:fillRect/>
            </a:stretch>
          </p:blipFill>
          <p:spPr bwMode="auto">
            <a:xfrm>
              <a:off x="1908175" y="1922735"/>
              <a:ext cx="5143500" cy="4746625"/>
            </a:xfrm>
            <a:prstGeom prst="rect">
              <a:avLst/>
            </a:prstGeom>
            <a:noFill/>
            <a:ln w="28575">
              <a:solidFill>
                <a:srgbClr val="EEECE1"/>
              </a:solidFill>
              <a:miter lim="800000"/>
              <a:headEnd/>
              <a:tailEnd/>
            </a:ln>
          </p:spPr>
        </p:pic>
        <p:cxnSp>
          <p:nvCxnSpPr>
            <p:cNvPr id="9" name="直線コネクタ 8"/>
            <p:cNvCxnSpPr/>
            <p:nvPr/>
          </p:nvCxnSpPr>
          <p:spPr>
            <a:xfrm rot="5400000">
              <a:off x="2327275" y="328481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436813" y="3926160"/>
              <a:ext cx="27368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902744" y="3280842"/>
              <a:ext cx="1296987"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3479800" y="327846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4048919" y="3274492"/>
              <a:ext cx="1296987"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129213" y="328481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48275" y="3926160"/>
              <a:ext cx="56197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5400000">
              <a:off x="3253581" y="3812654"/>
              <a:ext cx="287338"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二等辺三角形 18"/>
            <p:cNvSpPr/>
            <p:nvPr/>
          </p:nvSpPr>
          <p:spPr>
            <a:xfrm rot="5400000">
              <a:off x="3833812" y="3810273"/>
              <a:ext cx="288925"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二等辺三角形 19"/>
            <p:cNvSpPr/>
            <p:nvPr/>
          </p:nvSpPr>
          <p:spPr>
            <a:xfrm rot="5400000">
              <a:off x="4404519" y="3819004"/>
              <a:ext cx="287338"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二等辺三角形 20"/>
            <p:cNvSpPr/>
            <p:nvPr/>
          </p:nvSpPr>
          <p:spPr>
            <a:xfrm rot="5400000">
              <a:off x="5484812" y="3816623"/>
              <a:ext cx="288925"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コネクタ 21"/>
            <p:cNvCxnSpPr/>
            <p:nvPr/>
          </p:nvCxnSpPr>
          <p:spPr>
            <a:xfrm rot="5400000">
              <a:off x="1529042" y="4005535"/>
              <a:ext cx="23177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671763" y="2846660"/>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二等辺三角形 23"/>
            <p:cNvSpPr/>
            <p:nvPr/>
          </p:nvSpPr>
          <p:spPr>
            <a:xfrm rot="10800000">
              <a:off x="2536825" y="446273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5" name="直線コネクタ 24"/>
            <p:cNvCxnSpPr/>
            <p:nvPr/>
          </p:nvCxnSpPr>
          <p:spPr>
            <a:xfrm rot="5400000">
              <a:off x="2212975" y="3897585"/>
              <a:ext cx="21018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248025" y="2846660"/>
              <a:ext cx="144463"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565400" y="4113485"/>
              <a:ext cx="25336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817938" y="2846660"/>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3359944" y="3896792"/>
              <a:ext cx="210343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395788" y="2845073"/>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4328319" y="4003154"/>
              <a:ext cx="231616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472113" y="2845073"/>
              <a:ext cx="144462"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二等辺三角形 32"/>
            <p:cNvSpPr/>
            <p:nvPr/>
          </p:nvSpPr>
          <p:spPr>
            <a:xfrm rot="10800000">
              <a:off x="3119438" y="4469085"/>
              <a:ext cx="287337"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二等辺三角形 33"/>
            <p:cNvSpPr/>
            <p:nvPr/>
          </p:nvSpPr>
          <p:spPr>
            <a:xfrm rot="10800000">
              <a:off x="3695700" y="446908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二等辺三角形 34"/>
            <p:cNvSpPr/>
            <p:nvPr/>
          </p:nvSpPr>
          <p:spPr>
            <a:xfrm rot="10800000">
              <a:off x="4265613" y="4470673"/>
              <a:ext cx="287337" cy="288925"/>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二等辺三角形 35"/>
            <p:cNvSpPr/>
            <p:nvPr/>
          </p:nvSpPr>
          <p:spPr>
            <a:xfrm rot="10800000">
              <a:off x="5343525" y="4469085"/>
              <a:ext cx="287338" cy="287338"/>
            </a:xfrm>
            <a:prstGeom prst="triangl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7" name="直線コネクタ 36"/>
            <p:cNvCxnSpPr/>
            <p:nvPr/>
          </p:nvCxnSpPr>
          <p:spPr>
            <a:xfrm>
              <a:off x="2700338" y="5152535"/>
              <a:ext cx="8636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787900" y="5152535"/>
              <a:ext cx="720725"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257550" y="4947741"/>
              <a:ext cx="431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989388" y="4935866"/>
              <a:ext cx="431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3442494" y="5266804"/>
              <a:ext cx="222250" cy="476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3468688" y="5162822"/>
              <a:ext cx="431800" cy="31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3759201" y="5162822"/>
              <a:ext cx="431800" cy="31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4652963" y="5262835"/>
              <a:ext cx="23495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76"/>
            <p:cNvSpPr txBox="1">
              <a:spLocks noChangeArrowheads="1"/>
            </p:cNvSpPr>
            <p:nvPr/>
          </p:nvSpPr>
          <p:spPr bwMode="auto">
            <a:xfrm>
              <a:off x="1940707" y="3552817"/>
              <a:ext cx="735335" cy="338554"/>
            </a:xfrm>
            <a:prstGeom prst="rect">
              <a:avLst/>
            </a:prstGeom>
            <a:solidFill>
              <a:schemeClr val="bg1"/>
            </a:solidFill>
            <a:ln w="9525">
              <a:noFill/>
              <a:miter lim="800000"/>
              <a:headEnd/>
              <a:tailEnd/>
            </a:ln>
          </p:spPr>
          <p:txBody>
            <a:bodyPr wrap="square" lIns="0" rIns="0">
              <a:spAutoFit/>
            </a:bodyPr>
            <a:lstStyle/>
            <a:p>
              <a:r>
                <a:rPr lang="en-US" altLang="ja-JP" sz="1600" dirty="0">
                  <a:solidFill>
                    <a:schemeClr val="tx2"/>
                  </a:solidFill>
                  <a:latin typeface="Arial Unicode MS" pitchFamily="50" charset="-128"/>
                  <a:ea typeface="Arial Unicode MS" pitchFamily="50" charset="-128"/>
                  <a:cs typeface="Arial Unicode MS" pitchFamily="50" charset="-128"/>
                </a:rPr>
                <a:t>T</a:t>
              </a:r>
              <a:r>
                <a:rPr lang="en-US" altLang="ja-JP" sz="1600" dirty="0" smtClean="0">
                  <a:solidFill>
                    <a:schemeClr val="tx2"/>
                  </a:solidFill>
                  <a:latin typeface="Arial Unicode MS" pitchFamily="50" charset="-128"/>
                  <a:ea typeface="Arial Unicode MS" pitchFamily="50" charset="-128"/>
                  <a:cs typeface="Arial Unicode MS" pitchFamily="50" charset="-128"/>
                </a:rPr>
                <a:t>rigger</a:t>
              </a:r>
              <a:endParaRPr lang="ja-JP" altLang="en-US" sz="1600" dirty="0">
                <a:solidFill>
                  <a:schemeClr val="tx2"/>
                </a:solidFill>
                <a:latin typeface="Arial Unicode MS" pitchFamily="50" charset="-128"/>
                <a:ea typeface="Arial Unicode MS" pitchFamily="50" charset="-128"/>
                <a:cs typeface="Arial Unicode MS" pitchFamily="50" charset="-128"/>
              </a:endParaRPr>
            </a:p>
          </p:txBody>
        </p:sp>
        <p:sp>
          <p:nvSpPr>
            <p:cNvPr id="48" name="テキスト ボックス 47"/>
            <p:cNvSpPr txBox="1"/>
            <p:nvPr/>
          </p:nvSpPr>
          <p:spPr>
            <a:xfrm>
              <a:off x="1979712" y="4731717"/>
              <a:ext cx="1044575" cy="338554"/>
            </a:xfrm>
            <a:prstGeom prst="rect">
              <a:avLst/>
            </a:prstGeom>
            <a:noFill/>
          </p:spPr>
          <p:txBody>
            <a:bodyPr wrap="square">
              <a:spAutoFit/>
            </a:bodyPr>
            <a:lstStyle/>
            <a:p>
              <a:pPr>
                <a:defRPr/>
              </a:pPr>
              <a:r>
                <a:rPr lang="en-US" altLang="ja-JP" sz="1600" dirty="0" smtClean="0">
                  <a:solidFill>
                    <a:schemeClr val="accent6">
                      <a:lumMod val="75000"/>
                    </a:schemeClr>
                  </a:solidFill>
                  <a:latin typeface="Arial Unicode MS" pitchFamily="50" charset="-128"/>
                  <a:ea typeface="Arial Unicode MS" pitchFamily="50" charset="-128"/>
                  <a:cs typeface="Arial Unicode MS" pitchFamily="50" charset="-128"/>
                </a:rPr>
                <a:t>Read</a:t>
              </a:r>
              <a:endParaRPr lang="ja-JP" altLang="en-US" sz="1600" dirty="0">
                <a:solidFill>
                  <a:schemeClr val="accent6">
                    <a:lumMod val="75000"/>
                  </a:schemeClr>
                </a:solidFill>
                <a:latin typeface="Arial Unicode MS" pitchFamily="50" charset="-128"/>
                <a:ea typeface="Arial Unicode MS" pitchFamily="50" charset="-128"/>
                <a:cs typeface="Arial Unicode MS" pitchFamily="50" charset="-128"/>
              </a:endParaRPr>
            </a:p>
          </p:txBody>
        </p:sp>
        <p:sp>
          <p:nvSpPr>
            <p:cNvPr id="49" name="テキスト ボックス 48"/>
            <p:cNvSpPr txBox="1"/>
            <p:nvPr/>
          </p:nvSpPr>
          <p:spPr>
            <a:xfrm>
              <a:off x="3203848" y="5343406"/>
              <a:ext cx="1944216" cy="464331"/>
            </a:xfrm>
            <a:prstGeom prst="rect">
              <a:avLst/>
            </a:prstGeom>
            <a:solidFill>
              <a:schemeClr val="bg1"/>
            </a:solidFill>
            <a:ln w="31750">
              <a:solidFill>
                <a:schemeClr val="tx1"/>
              </a:solidFill>
            </a:ln>
          </p:spPr>
          <p:txBody>
            <a:bodyPr wrap="square" tIns="108000" bIns="108000" rtlCol="0" anchor="ctr" anchorCtr="0">
              <a:spAutoFit/>
            </a:bodyPr>
            <a:lstStyle/>
            <a:p>
              <a:r>
                <a:rPr kumimoji="1" lang="en-US" altLang="ja-JP" sz="1600" dirty="0" smtClean="0"/>
                <a:t>Analog multiplexer</a:t>
              </a:r>
              <a:endParaRPr kumimoji="1" lang="ja-JP" altLang="en-US" sz="1600" dirty="0"/>
            </a:p>
          </p:txBody>
        </p:sp>
      </p:grpSp>
      <p:sp>
        <p:nvSpPr>
          <p:cNvPr id="11" name="正方形/長方形 10"/>
          <p:cNvSpPr/>
          <p:nvPr/>
        </p:nvSpPr>
        <p:spPr>
          <a:xfrm>
            <a:off x="3779912" y="3601591"/>
            <a:ext cx="4858321" cy="842963"/>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3806671" y="1772816"/>
            <a:ext cx="5198293" cy="175676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4" name="テキスト ボックス 8"/>
          <p:cNvSpPr txBox="1">
            <a:spLocks noChangeArrowheads="1"/>
          </p:cNvSpPr>
          <p:nvPr/>
        </p:nvSpPr>
        <p:spPr bwMode="auto">
          <a:xfrm>
            <a:off x="96023" y="1785938"/>
            <a:ext cx="4284663" cy="3816429"/>
          </a:xfrm>
          <a:prstGeom prst="rect">
            <a:avLst/>
          </a:prstGeom>
          <a:noFill/>
          <a:ln w="9525">
            <a:noFill/>
            <a:miter lim="800000"/>
            <a:headEnd/>
            <a:tailEnd/>
          </a:ln>
        </p:spPr>
        <p:txBody>
          <a:bodyPr wrap="square">
            <a:spAutoFit/>
          </a:bodyPr>
          <a:lstStyle/>
          <a:p>
            <a:r>
              <a:rPr lang="en-US" altLang="ja-JP" dirty="0" err="1" smtClean="0"/>
              <a:t>hspiceS</a:t>
            </a:r>
            <a:r>
              <a:rPr lang="ja-JP" altLang="en-US" dirty="0"/>
              <a:t>を用いて最適化</a:t>
            </a:r>
            <a:endParaRPr lang="en-US" altLang="ja-JP" dirty="0"/>
          </a:p>
          <a:p>
            <a:endParaRPr lang="en-US" altLang="ja-JP" sz="800" dirty="0"/>
          </a:p>
          <a:p>
            <a:r>
              <a:rPr lang="en-US" altLang="ja-JP" b="1" dirty="0">
                <a:solidFill>
                  <a:srgbClr val="00B050"/>
                </a:solidFill>
              </a:rPr>
              <a:t>Analog Memory Cell</a:t>
            </a:r>
            <a:r>
              <a:rPr lang="ja-JP" altLang="en-US" b="1" dirty="0">
                <a:solidFill>
                  <a:srgbClr val="00B050"/>
                </a:solidFill>
              </a:rPr>
              <a:t>の設計</a:t>
            </a:r>
            <a:endParaRPr lang="en-US" altLang="ja-JP" b="1" dirty="0">
              <a:solidFill>
                <a:srgbClr val="00B050"/>
              </a:solidFill>
            </a:endParaRPr>
          </a:p>
          <a:p>
            <a:r>
              <a:rPr lang="ja-JP" altLang="en-US" dirty="0"/>
              <a:t>・</a:t>
            </a:r>
            <a:r>
              <a:rPr lang="en-US" altLang="ja-JP" dirty="0"/>
              <a:t>CMOS</a:t>
            </a:r>
            <a:r>
              <a:rPr lang="ja-JP" altLang="en-US" dirty="0"/>
              <a:t>スイッチのトランジスタサイズ</a:t>
            </a:r>
            <a:endParaRPr lang="en-US" altLang="ja-JP" dirty="0"/>
          </a:p>
          <a:p>
            <a:r>
              <a:rPr lang="ja-JP" altLang="en-US" dirty="0" smtClean="0"/>
              <a:t>・キャパシター</a:t>
            </a:r>
            <a:r>
              <a:rPr lang="ja-JP" altLang="en-US" dirty="0"/>
              <a:t>の容量</a:t>
            </a:r>
            <a:endParaRPr lang="en-US" altLang="ja-JP" dirty="0"/>
          </a:p>
          <a:p>
            <a:r>
              <a:rPr lang="ja-JP" altLang="en-US" dirty="0" smtClean="0"/>
              <a:t>アナログ</a:t>
            </a:r>
            <a:r>
              <a:rPr lang="ja-JP" altLang="en-US" dirty="0"/>
              <a:t>帯域  </a:t>
            </a:r>
            <a:r>
              <a:rPr lang="en-US" altLang="ja-JP" dirty="0" smtClean="0"/>
              <a:t>500MHz</a:t>
            </a:r>
            <a:r>
              <a:rPr lang="ja-JP" altLang="en-US" dirty="0" smtClean="0"/>
              <a:t>と</a:t>
            </a:r>
            <a:r>
              <a:rPr lang="en-US" altLang="ja-JP" dirty="0" smtClean="0"/>
              <a:t>5GHz</a:t>
            </a:r>
          </a:p>
          <a:p>
            <a:r>
              <a:rPr lang="ja-JP" altLang="en-US" dirty="0" smtClean="0"/>
              <a:t>精度</a:t>
            </a:r>
            <a:r>
              <a:rPr lang="ja-JP" altLang="en-US" dirty="0"/>
              <a:t>、</a:t>
            </a:r>
            <a:r>
              <a:rPr lang="en-US" altLang="ja-JP" dirty="0" smtClean="0"/>
              <a:t>offset</a:t>
            </a:r>
            <a:r>
              <a:rPr lang="ja-JP" altLang="en-US" dirty="0" smtClean="0"/>
              <a:t>　</a:t>
            </a:r>
            <a:r>
              <a:rPr lang="en-US" altLang="ja-JP" dirty="0" smtClean="0"/>
              <a:t>12bits</a:t>
            </a:r>
            <a:endParaRPr lang="en-US" altLang="ja-JP" dirty="0"/>
          </a:p>
          <a:p>
            <a:endParaRPr lang="en-US" altLang="ja-JP" dirty="0"/>
          </a:p>
          <a:p>
            <a:r>
              <a:rPr lang="en-US" altLang="ja-JP" b="1" dirty="0">
                <a:solidFill>
                  <a:srgbClr val="0070C0"/>
                </a:solidFill>
              </a:rPr>
              <a:t>CMOS</a:t>
            </a:r>
            <a:r>
              <a:rPr lang="ja-JP" altLang="en-US" b="1" dirty="0" smtClean="0">
                <a:solidFill>
                  <a:srgbClr val="0070C0"/>
                </a:solidFill>
              </a:rPr>
              <a:t>インバーターチェーン</a:t>
            </a:r>
            <a:endParaRPr lang="en-US" altLang="ja-JP" dirty="0"/>
          </a:p>
          <a:p>
            <a:r>
              <a:rPr lang="ja-JP" altLang="en-US" dirty="0"/>
              <a:t>・トランジスタサイズ</a:t>
            </a:r>
            <a:endParaRPr lang="en-US" altLang="ja-JP" dirty="0"/>
          </a:p>
          <a:p>
            <a:r>
              <a:rPr lang="ja-JP" altLang="en-US" dirty="0"/>
              <a:t>・電流値、</a:t>
            </a:r>
            <a:r>
              <a:rPr lang="ja-JP" altLang="en-US" dirty="0" smtClean="0"/>
              <a:t>抵抗値</a:t>
            </a:r>
            <a:endParaRPr lang="en-US" altLang="ja-JP" dirty="0" smtClean="0"/>
          </a:p>
          <a:p>
            <a:r>
              <a:rPr lang="en-US" altLang="ja-JP" dirty="0" err="1" smtClean="0"/>
              <a:t>delaytime</a:t>
            </a:r>
            <a:r>
              <a:rPr lang="en-US" altLang="ja-JP" dirty="0" smtClean="0"/>
              <a:t> </a:t>
            </a:r>
          </a:p>
          <a:p>
            <a:r>
              <a:rPr lang="en-US" altLang="ja-JP" dirty="0" smtClean="0"/>
              <a:t>1nsec(1GHz)</a:t>
            </a:r>
            <a:r>
              <a:rPr lang="ja-JP" altLang="en-US" dirty="0" smtClean="0"/>
              <a:t>と</a:t>
            </a:r>
            <a:r>
              <a:rPr lang="en-US" altLang="ja-JP" dirty="0" smtClean="0"/>
              <a:t>0.1nsec(10Ghz)</a:t>
            </a:r>
          </a:p>
          <a:p>
            <a:r>
              <a:rPr lang="ja-JP" altLang="en-US" dirty="0"/>
              <a:t>　</a:t>
            </a:r>
            <a:endParaRPr lang="en-US" altLang="ja-JP"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719</Words>
  <Application>Microsoft Office PowerPoint</Application>
  <PresentationFormat>画面に合わせる (4:3)</PresentationFormat>
  <Paragraphs>210</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アナログメモリの開発 ~ASIC開発と学生から見た活動~</vt:lpstr>
      <vt:lpstr>Who?</vt:lpstr>
      <vt:lpstr>解像型大気チェレンコフ望遠鏡の観測システム</vt:lpstr>
      <vt:lpstr>我々の目指す方向</vt:lpstr>
      <vt:lpstr>解像型大気チェレンコフ望遠鏡（高エネルギー側）</vt:lpstr>
      <vt:lpstr>Why?  回路を開発する理由</vt:lpstr>
      <vt:lpstr>スライド 7</vt:lpstr>
      <vt:lpstr>スライド 8</vt:lpstr>
      <vt:lpstr>設計の担当部分</vt:lpstr>
      <vt:lpstr>スライド 10</vt:lpstr>
      <vt:lpstr>How?  どのように開発しているのか</vt:lpstr>
      <vt:lpstr>シミュレーション・設計の例 ～スイッチＯＮ時の過渡現象～</vt:lpstr>
      <vt:lpstr>Nを変化させた時の過渡現象</vt:lpstr>
      <vt:lpstr>When? Where? </vt:lpstr>
      <vt:lpstr>最後に学生の立場から見て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アナログメモリの開発 ~ASIC開発と学生から見た活動~</dc:title>
  <dc:creator>toy</dc:creator>
  <cp:lastModifiedBy>toy</cp:lastModifiedBy>
  <cp:revision>118</cp:revision>
  <dcterms:created xsi:type="dcterms:W3CDTF">2010-06-27T16:52:18Z</dcterms:created>
  <dcterms:modified xsi:type="dcterms:W3CDTF">2010-07-01T06:25:37Z</dcterms:modified>
</cp:coreProperties>
</file>