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56" r:id="rId1"/>
  </p:sldMasterIdLst>
  <p:notesMasterIdLst>
    <p:notesMasterId r:id="rId17"/>
  </p:notesMasterIdLst>
  <p:sldIdLst>
    <p:sldId id="256" r:id="rId2"/>
    <p:sldId id="258" r:id="rId3"/>
    <p:sldId id="267" r:id="rId4"/>
    <p:sldId id="268" r:id="rId5"/>
    <p:sldId id="261" r:id="rId6"/>
    <p:sldId id="263" r:id="rId7"/>
    <p:sldId id="262" r:id="rId8"/>
    <p:sldId id="264" r:id="rId9"/>
    <p:sldId id="265" r:id="rId10"/>
    <p:sldId id="271" r:id="rId11"/>
    <p:sldId id="269" r:id="rId12"/>
    <p:sldId id="270"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9" autoAdjust="0"/>
  </p:normalViewPr>
  <p:slideViewPr>
    <p:cSldViewPr>
      <p:cViewPr>
        <p:scale>
          <a:sx n="66" d="100"/>
          <a:sy n="66" d="100"/>
        </p:scale>
        <p:origin x="-1494" y="-282"/>
      </p:cViewPr>
      <p:guideLst>
        <p:guide orient="horz" pos="2160"/>
        <p:guide pos="2880"/>
      </p:guideLst>
    </p:cSldViewPr>
  </p:slideViewPr>
  <p:outlineViewPr>
    <p:cViewPr>
      <p:scale>
        <a:sx n="33" d="100"/>
        <a:sy n="33" d="100"/>
      </p:scale>
      <p:origin x="36" y="702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1F899-5D4A-4EC0-97A0-11FEFB683AA6}" type="datetimeFigureOut">
              <a:rPr kumimoji="1" lang="ja-JP" altLang="en-US" smtClean="0"/>
              <a:pPr/>
              <a:t>2010/7/2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D3178A-0CFA-4BA1-9C89-2A7E758DC6C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ja-JP" altLang="en-US" smtClean="0"/>
              <a:t>私たちの暮らしとインターネット</a:t>
            </a:r>
            <a:endParaRPr lang="en-US" altLang="ja-JP"/>
          </a:p>
        </p:txBody>
      </p:sp>
      <p:sp>
        <p:nvSpPr>
          <p:cNvPr id="5" name="日付プレースホルダ 4"/>
          <p:cNvSpPr>
            <a:spLocks noGrp="1"/>
          </p:cNvSpPr>
          <p:nvPr>
            <p:ph type="dt" idx="11"/>
          </p:nvPr>
        </p:nvSpPr>
        <p:spPr/>
        <p:txBody>
          <a:bodyPr/>
          <a:lstStyle/>
          <a:p>
            <a:pPr>
              <a:defRPr/>
            </a:pPr>
            <a:r>
              <a:rPr lang="en-US" altLang="ja-JP" smtClean="0"/>
              <a:t>2009.07.25</a:t>
            </a:r>
            <a:endParaRPr lang="en-US" altLang="ja-JP"/>
          </a:p>
        </p:txBody>
      </p:sp>
      <p:sp>
        <p:nvSpPr>
          <p:cNvPr id="6" name="フッター プレースホルダ 5"/>
          <p:cNvSpPr>
            <a:spLocks noGrp="1"/>
          </p:cNvSpPr>
          <p:nvPr>
            <p:ph type="ftr" sz="quarter" idx="12"/>
          </p:nvPr>
        </p:nvSpPr>
        <p:spPr/>
        <p:txBody>
          <a:bodyPr/>
          <a:lstStyle/>
          <a:p>
            <a:pPr>
              <a:defRPr/>
            </a:pPr>
            <a:r>
              <a:rPr lang="en-US" altLang="ja-JP" smtClean="0"/>
              <a:t>nagasaka@cc.it-hiroshima.ac.jp</a:t>
            </a:r>
            <a:endParaRPr lang="en-US" altLang="ja-JP"/>
          </a:p>
        </p:txBody>
      </p:sp>
      <p:sp>
        <p:nvSpPr>
          <p:cNvPr id="7" name="スライド番号プレースホルダ 6"/>
          <p:cNvSpPr>
            <a:spLocks noGrp="1"/>
          </p:cNvSpPr>
          <p:nvPr>
            <p:ph type="sldNum" sz="quarter" idx="13"/>
          </p:nvPr>
        </p:nvSpPr>
        <p:spPr/>
        <p:txBody>
          <a:bodyPr/>
          <a:lstStyle/>
          <a:p>
            <a:pPr>
              <a:defRPr/>
            </a:pPr>
            <a:fld id="{7D90FFE0-B0F9-43F5-9960-A4B251178476}" type="slidenum">
              <a:rPr lang="en-US" altLang="ja-JP" smtClean="0"/>
              <a:pPr>
                <a:defRPr/>
              </a:pPr>
              <a:t>3</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EAFDBE5-88B7-417B-9D99-294C69FC9C36}" type="slidenum">
              <a:rPr lang="en-US" altLang="ja-JP" smtClean="0"/>
              <a:pPr/>
              <a:t>5</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ja-JP" altLang="en-US" smtClean="0">
                <a:ea typeface="ＭＳ Ｐゴシック" charset="-128"/>
              </a:rPr>
              <a:t>私たちの暮らしとインターネット</a:t>
            </a:r>
            <a:endParaRPr lang="en-US" altLang="ja-JP">
              <a:ea typeface="ＭＳ Ｐゴシック" charset="-128"/>
            </a:endParaRPr>
          </a:p>
        </p:txBody>
      </p:sp>
      <p:sp>
        <p:nvSpPr>
          <p:cNvPr id="47107" name="Rectangle 3"/>
          <p:cNvSpPr>
            <a:spLocks noGrp="1" noChangeArrowheads="1"/>
          </p:cNvSpPr>
          <p:nvPr>
            <p:ph type="dt" sz="quarter" idx="1"/>
          </p:nvPr>
        </p:nvSpPr>
        <p:spPr>
          <a:noFill/>
        </p:spPr>
        <p:txBody>
          <a:bodyPr/>
          <a:lstStyle/>
          <a:p>
            <a:r>
              <a:rPr lang="en-US" altLang="ja-JP" smtClean="0">
                <a:ea typeface="ＭＳ Ｐゴシック" charset="-128"/>
              </a:rPr>
              <a:t>2009.07.25</a:t>
            </a:r>
            <a:endParaRPr lang="en-US" altLang="ja-JP">
              <a:ea typeface="ＭＳ Ｐゴシック" charset="-128"/>
            </a:endParaRPr>
          </a:p>
        </p:txBody>
      </p:sp>
      <p:sp>
        <p:nvSpPr>
          <p:cNvPr id="47108" name="Rectangle 6"/>
          <p:cNvSpPr>
            <a:spLocks noGrp="1" noChangeArrowheads="1"/>
          </p:cNvSpPr>
          <p:nvPr>
            <p:ph type="ftr" sz="quarter" idx="4"/>
          </p:nvPr>
        </p:nvSpPr>
        <p:spPr>
          <a:noFill/>
        </p:spPr>
        <p:txBody>
          <a:bodyPr/>
          <a:lstStyle/>
          <a:p>
            <a:r>
              <a:rPr lang="en-US" altLang="ja-JP">
                <a:ea typeface="ＭＳ Ｐゴシック" charset="-128"/>
              </a:rPr>
              <a:t>nagasaka@cc.it-hiroshima.ac.jp</a:t>
            </a:r>
          </a:p>
        </p:txBody>
      </p:sp>
      <p:sp>
        <p:nvSpPr>
          <p:cNvPr id="47109" name="Rectangle 7"/>
          <p:cNvSpPr>
            <a:spLocks noGrp="1" noChangeArrowheads="1"/>
          </p:cNvSpPr>
          <p:nvPr>
            <p:ph type="sldNum" sz="quarter" idx="5"/>
          </p:nvPr>
        </p:nvSpPr>
        <p:spPr>
          <a:noFill/>
        </p:spPr>
        <p:txBody>
          <a:bodyPr/>
          <a:lstStyle/>
          <a:p>
            <a:fld id="{D38B77CB-3D52-4804-8E53-AE676A8136A7}" type="slidenum">
              <a:rPr lang="en-US" altLang="ja-JP">
                <a:ea typeface="ＭＳ Ｐゴシック" charset="-128"/>
              </a:rPr>
              <a:pPr/>
              <a:t>6</a:t>
            </a:fld>
            <a:endParaRPr lang="en-US" altLang="ja-JP">
              <a:ea typeface="ＭＳ Ｐゴシック" charset="-128"/>
            </a:endParaRPr>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ja-JP" altLang="en-US" smtClean="0">
                <a:ea typeface="ＭＳ Ｐゴシック" charset="-128"/>
              </a:rPr>
              <a:t>私たちの暮らしとインターネット</a:t>
            </a:r>
            <a:endParaRPr lang="en-US" altLang="ja-JP">
              <a:ea typeface="ＭＳ Ｐゴシック" charset="-128"/>
            </a:endParaRPr>
          </a:p>
        </p:txBody>
      </p:sp>
      <p:sp>
        <p:nvSpPr>
          <p:cNvPr id="46083" name="Rectangle 3"/>
          <p:cNvSpPr>
            <a:spLocks noGrp="1" noChangeArrowheads="1"/>
          </p:cNvSpPr>
          <p:nvPr>
            <p:ph type="dt" sz="quarter" idx="1"/>
          </p:nvPr>
        </p:nvSpPr>
        <p:spPr>
          <a:noFill/>
        </p:spPr>
        <p:txBody>
          <a:bodyPr/>
          <a:lstStyle/>
          <a:p>
            <a:r>
              <a:rPr lang="en-US" altLang="ja-JP" smtClean="0">
                <a:ea typeface="ＭＳ Ｐゴシック" charset="-128"/>
              </a:rPr>
              <a:t>2009.07.25</a:t>
            </a:r>
            <a:endParaRPr lang="en-US" altLang="ja-JP">
              <a:ea typeface="ＭＳ Ｐゴシック" charset="-128"/>
            </a:endParaRPr>
          </a:p>
        </p:txBody>
      </p:sp>
      <p:sp>
        <p:nvSpPr>
          <p:cNvPr id="46084" name="Rectangle 6"/>
          <p:cNvSpPr>
            <a:spLocks noGrp="1" noChangeArrowheads="1"/>
          </p:cNvSpPr>
          <p:nvPr>
            <p:ph type="ftr" sz="quarter" idx="4"/>
          </p:nvPr>
        </p:nvSpPr>
        <p:spPr>
          <a:noFill/>
        </p:spPr>
        <p:txBody>
          <a:bodyPr/>
          <a:lstStyle/>
          <a:p>
            <a:r>
              <a:rPr lang="en-US" altLang="ja-JP">
                <a:ea typeface="ＭＳ Ｐゴシック" charset="-128"/>
              </a:rPr>
              <a:t>nagasaka@cc.it-hiroshima.ac.jp</a:t>
            </a:r>
          </a:p>
        </p:txBody>
      </p:sp>
      <p:sp>
        <p:nvSpPr>
          <p:cNvPr id="46085" name="Rectangle 7"/>
          <p:cNvSpPr>
            <a:spLocks noGrp="1" noChangeArrowheads="1"/>
          </p:cNvSpPr>
          <p:nvPr>
            <p:ph type="sldNum" sz="quarter" idx="5"/>
          </p:nvPr>
        </p:nvSpPr>
        <p:spPr>
          <a:noFill/>
        </p:spPr>
        <p:txBody>
          <a:bodyPr/>
          <a:lstStyle/>
          <a:p>
            <a:fld id="{93168449-E974-4A4C-8C8E-FEFF6A555B8F}" type="slidenum">
              <a:rPr lang="en-US" altLang="ja-JP">
                <a:ea typeface="ＭＳ Ｐゴシック" charset="-128"/>
              </a:rPr>
              <a:pPr/>
              <a:t>7</a:t>
            </a:fld>
            <a:endParaRPr lang="en-US" altLang="ja-JP">
              <a:ea typeface="ＭＳ Ｐゴシック" charset="-128"/>
            </a:endParaRPr>
          </a:p>
        </p:txBody>
      </p:sp>
      <p:sp>
        <p:nvSpPr>
          <p:cNvPr id="46086" name="Rectangle 2"/>
          <p:cNvSpPr>
            <a:spLocks noGrp="1" noRot="1" noChangeAspect="1" noChangeArrowheads="1" noTextEdit="1"/>
          </p:cNvSpPr>
          <p:nvPr>
            <p:ph type="sldImg"/>
          </p:nvPr>
        </p:nvSpPr>
        <p:spPr>
          <a:ln/>
        </p:spPr>
      </p:sp>
      <p:sp>
        <p:nvSpPr>
          <p:cNvPr id="46087"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ja-JP" altLang="en-US" smtClean="0">
                <a:ea typeface="ＭＳ Ｐゴシック" charset="-128"/>
              </a:rPr>
              <a:t>私たちの暮らしとインターネット</a:t>
            </a:r>
            <a:endParaRPr lang="en-US" altLang="ja-JP">
              <a:ea typeface="ＭＳ Ｐゴシック" charset="-128"/>
            </a:endParaRPr>
          </a:p>
        </p:txBody>
      </p:sp>
      <p:sp>
        <p:nvSpPr>
          <p:cNvPr id="48131" name="Rectangle 3"/>
          <p:cNvSpPr>
            <a:spLocks noGrp="1" noChangeArrowheads="1"/>
          </p:cNvSpPr>
          <p:nvPr>
            <p:ph type="dt" sz="quarter" idx="1"/>
          </p:nvPr>
        </p:nvSpPr>
        <p:spPr>
          <a:noFill/>
        </p:spPr>
        <p:txBody>
          <a:bodyPr/>
          <a:lstStyle/>
          <a:p>
            <a:r>
              <a:rPr lang="en-US" altLang="ja-JP" smtClean="0">
                <a:ea typeface="ＭＳ Ｐゴシック" charset="-128"/>
              </a:rPr>
              <a:t>2009.07.25</a:t>
            </a:r>
            <a:endParaRPr lang="en-US" altLang="ja-JP">
              <a:ea typeface="ＭＳ Ｐゴシック" charset="-128"/>
            </a:endParaRPr>
          </a:p>
        </p:txBody>
      </p:sp>
      <p:sp>
        <p:nvSpPr>
          <p:cNvPr id="48132" name="Rectangle 6"/>
          <p:cNvSpPr>
            <a:spLocks noGrp="1" noChangeArrowheads="1"/>
          </p:cNvSpPr>
          <p:nvPr>
            <p:ph type="ftr" sz="quarter" idx="4"/>
          </p:nvPr>
        </p:nvSpPr>
        <p:spPr>
          <a:noFill/>
        </p:spPr>
        <p:txBody>
          <a:bodyPr/>
          <a:lstStyle/>
          <a:p>
            <a:r>
              <a:rPr lang="en-US" altLang="ja-JP">
                <a:ea typeface="ＭＳ Ｐゴシック" charset="-128"/>
              </a:rPr>
              <a:t>nagasaka@cc.it-hiroshima.ac.jp</a:t>
            </a:r>
          </a:p>
        </p:txBody>
      </p:sp>
      <p:sp>
        <p:nvSpPr>
          <p:cNvPr id="48133" name="Rectangle 7"/>
          <p:cNvSpPr>
            <a:spLocks noGrp="1" noChangeArrowheads="1"/>
          </p:cNvSpPr>
          <p:nvPr>
            <p:ph type="sldNum" sz="quarter" idx="5"/>
          </p:nvPr>
        </p:nvSpPr>
        <p:spPr>
          <a:noFill/>
        </p:spPr>
        <p:txBody>
          <a:bodyPr/>
          <a:lstStyle/>
          <a:p>
            <a:fld id="{8C7D50B0-1208-4997-BFE7-28791CBF93BD}" type="slidenum">
              <a:rPr lang="en-US" altLang="ja-JP">
                <a:ea typeface="ＭＳ Ｐゴシック" charset="-128"/>
              </a:rPr>
              <a:pPr/>
              <a:t>8</a:t>
            </a:fld>
            <a:endParaRPr lang="en-US" altLang="ja-JP">
              <a:ea typeface="ＭＳ Ｐゴシック" charset="-128"/>
            </a:endParaRP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ja-JP" altLang="en-US" smtClean="0">
                <a:ea typeface="ＭＳ Ｐゴシック" charset="-128"/>
              </a:rPr>
              <a:t>私たちの暮らしとインターネット</a:t>
            </a:r>
            <a:endParaRPr lang="en-US" altLang="ja-JP">
              <a:ea typeface="ＭＳ Ｐゴシック" charset="-128"/>
            </a:endParaRPr>
          </a:p>
        </p:txBody>
      </p:sp>
      <p:sp>
        <p:nvSpPr>
          <p:cNvPr id="49155" name="Rectangle 3"/>
          <p:cNvSpPr>
            <a:spLocks noGrp="1" noChangeArrowheads="1"/>
          </p:cNvSpPr>
          <p:nvPr>
            <p:ph type="dt" sz="quarter" idx="1"/>
          </p:nvPr>
        </p:nvSpPr>
        <p:spPr>
          <a:noFill/>
        </p:spPr>
        <p:txBody>
          <a:bodyPr/>
          <a:lstStyle/>
          <a:p>
            <a:r>
              <a:rPr lang="en-US" altLang="ja-JP" smtClean="0">
                <a:ea typeface="ＭＳ Ｐゴシック" charset="-128"/>
              </a:rPr>
              <a:t>2009.07.25</a:t>
            </a:r>
            <a:endParaRPr lang="en-US" altLang="ja-JP">
              <a:ea typeface="ＭＳ Ｐゴシック" charset="-128"/>
            </a:endParaRPr>
          </a:p>
        </p:txBody>
      </p:sp>
      <p:sp>
        <p:nvSpPr>
          <p:cNvPr id="49156" name="Rectangle 6"/>
          <p:cNvSpPr>
            <a:spLocks noGrp="1" noChangeArrowheads="1"/>
          </p:cNvSpPr>
          <p:nvPr>
            <p:ph type="ftr" sz="quarter" idx="4"/>
          </p:nvPr>
        </p:nvSpPr>
        <p:spPr>
          <a:noFill/>
        </p:spPr>
        <p:txBody>
          <a:bodyPr/>
          <a:lstStyle/>
          <a:p>
            <a:r>
              <a:rPr lang="en-US" altLang="ja-JP">
                <a:ea typeface="ＭＳ Ｐゴシック" charset="-128"/>
              </a:rPr>
              <a:t>nagasaka@cc.it-hiroshima.ac.jp</a:t>
            </a:r>
          </a:p>
        </p:txBody>
      </p:sp>
      <p:sp>
        <p:nvSpPr>
          <p:cNvPr id="49157" name="Rectangle 7"/>
          <p:cNvSpPr>
            <a:spLocks noGrp="1" noChangeArrowheads="1"/>
          </p:cNvSpPr>
          <p:nvPr>
            <p:ph type="sldNum" sz="quarter" idx="5"/>
          </p:nvPr>
        </p:nvSpPr>
        <p:spPr>
          <a:noFill/>
        </p:spPr>
        <p:txBody>
          <a:bodyPr/>
          <a:lstStyle/>
          <a:p>
            <a:fld id="{C2C9ACD2-EC2A-4365-9755-CEFA2F96BC29}" type="slidenum">
              <a:rPr lang="en-US" altLang="ja-JP">
                <a:ea typeface="ＭＳ Ｐゴシック" charset="-128"/>
              </a:rPr>
              <a:pPr/>
              <a:t>9</a:t>
            </a:fld>
            <a:endParaRPr lang="en-US" altLang="ja-JP">
              <a:ea typeface="ＭＳ Ｐゴシック" charset="-128"/>
            </a:endParaRP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AF4327-281E-482D-BC2C-84FDE7B6804D}" type="slidenum">
              <a:rPr lang="en-US" altLang="ja-JP"/>
              <a:pPr/>
              <a:t>11</a:t>
            </a:fld>
            <a:endParaRPr lang="en-US" altLang="ja-JP"/>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0"/>
            <a:ext cx="6358014" cy="7143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6"/>
            <a:ext cx="6429420" cy="1512888"/>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00030" y="4314828"/>
            <a:ext cx="6400800" cy="1185874"/>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14" name="スライド番号プレースホルダ 13"/>
          <p:cNvSpPr>
            <a:spLocks noGrp="1"/>
          </p:cNvSpPr>
          <p:nvPr>
            <p:ph type="sldNum" sz="quarter" idx="12"/>
          </p:nvPr>
        </p:nvSpPr>
        <p:spPr/>
        <p:txBody>
          <a:bodyPr/>
          <a:lstStyle/>
          <a:p>
            <a:fld id="{5744759D-0EFF-4FB2-9CCE-04E00944F0FE}" type="slidenum">
              <a:rPr lang="en-US" smtClean="0"/>
              <a:pPr/>
              <a:t>&lt;#&gt;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39"/>
            <a:ext cx="1757346"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9"/>
            <a:ext cx="6400816"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8"/>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1928802"/>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&lt;#&gt;</a:t>
            </a:fld>
            <a:endParaRPr lang="en-US"/>
          </a:p>
        </p:txBody>
      </p:sp>
      <p:grpSp>
        <p:nvGrpSpPr>
          <p:cNvPr id="7" name="グループ化 6"/>
          <p:cNvGrpSpPr>
            <a:grpSpLocks/>
          </p:cNvGrpSpPr>
          <p:nvPr/>
        </p:nvGrpSpPr>
        <p:grpSpPr bwMode="auto">
          <a:xfrm>
            <a:off x="714348" y="4643446"/>
            <a:ext cx="7786742" cy="7143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r>
              <a:rPr lang="en-US" altLang="ja-JP" smtClean="0"/>
              <a:t>2010.07.02</a:t>
            </a:r>
            <a:endParaRPr lang="en-US"/>
          </a:p>
        </p:txBody>
      </p:sp>
      <p:sp>
        <p:nvSpPr>
          <p:cNvPr id="6" name="フッター プレースホルダ 5"/>
          <p:cNvSpPr>
            <a:spLocks noGrp="1"/>
          </p:cNvSpPr>
          <p:nvPr>
            <p:ph type="ftr" sz="quarter" idx="11"/>
          </p:nvPr>
        </p:nvSpPr>
        <p:spPr/>
        <p:txBody>
          <a:bodyPr/>
          <a:lstStyle/>
          <a:p>
            <a:r>
              <a:rPr lang="en-US" smtClean="0"/>
              <a:t>Y. Nagasaka - nagasaka@cc.it-hiroshima.ac.jp : OSC Workshop 2010</a:t>
            </a:r>
            <a:endParaRPr lang="en-US" dirty="0"/>
          </a:p>
        </p:txBody>
      </p:sp>
      <p:sp>
        <p:nvSpPr>
          <p:cNvPr id="7" name="スライド番号プレースホルダ 6"/>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r>
              <a:rPr lang="en-US" altLang="ja-JP" smtClean="0"/>
              <a:t>2010.07.02</a:t>
            </a:r>
            <a:endParaRPr lang="en-US"/>
          </a:p>
        </p:txBody>
      </p:sp>
      <p:sp>
        <p:nvSpPr>
          <p:cNvPr id="8" name="フッター プレースホルダ 7"/>
          <p:cNvSpPr>
            <a:spLocks noGrp="1"/>
          </p:cNvSpPr>
          <p:nvPr>
            <p:ph type="ftr" sz="quarter" idx="11"/>
          </p:nvPr>
        </p:nvSpPr>
        <p:spPr/>
        <p:txBody>
          <a:bodyPr/>
          <a:lstStyle/>
          <a:p>
            <a:r>
              <a:rPr lang="en-US" smtClean="0"/>
              <a:t>Y. Nagasaka - nagasaka@cc.it-hiroshima.ac.jp : OSC Workshop 2010</a:t>
            </a:r>
            <a:endParaRPr lang="en-US" dirty="0"/>
          </a:p>
        </p:txBody>
      </p:sp>
      <p:sp>
        <p:nvSpPr>
          <p:cNvPr id="9" name="スライド番号プレースホルダ 8"/>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8"/>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r>
              <a:rPr lang="en-US" altLang="ja-JP" smtClean="0"/>
              <a:t>2010.07.02</a:t>
            </a:r>
            <a:endParaRPr lang="en-US"/>
          </a:p>
        </p:txBody>
      </p:sp>
      <p:sp>
        <p:nvSpPr>
          <p:cNvPr id="4" name="フッター プレースホルダ 3"/>
          <p:cNvSpPr>
            <a:spLocks noGrp="1"/>
          </p:cNvSpPr>
          <p:nvPr>
            <p:ph type="ftr" sz="quarter" idx="11"/>
          </p:nvPr>
        </p:nvSpPr>
        <p:spPr/>
        <p:txBody>
          <a:bodyPr/>
          <a:lstStyle/>
          <a:p>
            <a:r>
              <a:rPr lang="en-US" smtClean="0"/>
              <a:t>Y. Nagasaka - nagasaka@cc.it-hiroshima.ac.jp : OSC Workshop 2010</a:t>
            </a:r>
            <a:endParaRPr lang="en-US" dirty="0"/>
          </a:p>
        </p:txBody>
      </p:sp>
      <p:sp>
        <p:nvSpPr>
          <p:cNvPr id="5" name="スライド番号プレースホルダ 4"/>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t>2010.07.02</a:t>
            </a:r>
            <a:endParaRPr lang="en-US"/>
          </a:p>
        </p:txBody>
      </p:sp>
      <p:sp>
        <p:nvSpPr>
          <p:cNvPr id="3" name="フッター プレースホルダ 2"/>
          <p:cNvSpPr>
            <a:spLocks noGrp="1"/>
          </p:cNvSpPr>
          <p:nvPr>
            <p:ph type="ftr" sz="quarter" idx="11"/>
          </p:nvPr>
        </p:nvSpPr>
        <p:spPr/>
        <p:txBody>
          <a:bodyPr/>
          <a:lstStyle/>
          <a:p>
            <a:r>
              <a:rPr lang="en-US" smtClean="0"/>
              <a:t>Y. Nagasaka - nagasaka@cc.it-hiroshima.ac.jp : OSC Workshop 2010</a:t>
            </a:r>
            <a:endParaRPr lang="en-US" dirty="0"/>
          </a:p>
        </p:txBody>
      </p:sp>
      <p:sp>
        <p:nvSpPr>
          <p:cNvPr id="4" name="スライド番号プレースホルダ 3"/>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r>
              <a:rPr lang="en-US" altLang="ja-JP" smtClean="0"/>
              <a:t>2010.07.02</a:t>
            </a:r>
            <a:endParaRPr lang="en-US"/>
          </a:p>
        </p:txBody>
      </p:sp>
      <p:sp>
        <p:nvSpPr>
          <p:cNvPr id="6" name="フッター プレースホルダ 5"/>
          <p:cNvSpPr>
            <a:spLocks noGrp="1"/>
          </p:cNvSpPr>
          <p:nvPr>
            <p:ph type="ftr" sz="quarter" idx="11"/>
          </p:nvPr>
        </p:nvSpPr>
        <p:spPr/>
        <p:txBody>
          <a:bodyPr/>
          <a:lstStyle/>
          <a:p>
            <a:r>
              <a:rPr lang="en-US" smtClean="0"/>
              <a:t>Y. Nagasaka - nagasaka@cc.it-hiroshima.ac.jp : OSC Workshop 2010</a:t>
            </a:r>
            <a:endParaRPr lang="en-US" dirty="0"/>
          </a:p>
        </p:txBody>
      </p:sp>
      <p:sp>
        <p:nvSpPr>
          <p:cNvPr id="7" name="スライド番号プレースホルダ 6"/>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8"/>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3086128" y="5429264"/>
            <a:ext cx="3057508" cy="633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r>
              <a:rPr lang="en-US" altLang="ja-JP" smtClean="0"/>
              <a:t>2010.07.02</a:t>
            </a:r>
            <a:endParaRPr lang="en-US"/>
          </a:p>
        </p:txBody>
      </p:sp>
      <p:sp>
        <p:nvSpPr>
          <p:cNvPr id="6" name="フッター プレースホルダ 5"/>
          <p:cNvSpPr>
            <a:spLocks noGrp="1"/>
          </p:cNvSpPr>
          <p:nvPr>
            <p:ph type="ftr" sz="quarter" idx="11"/>
          </p:nvPr>
        </p:nvSpPr>
        <p:spPr/>
        <p:txBody>
          <a:bodyPr/>
          <a:lstStyle/>
          <a:p>
            <a:r>
              <a:rPr lang="en-US" smtClean="0"/>
              <a:t>Y. Nagasaka - nagasaka@cc.it-hiroshima.ac.jp : OSC Workshop 2010</a:t>
            </a:r>
            <a:endParaRPr lang="en-US" dirty="0"/>
          </a:p>
        </p:txBody>
      </p:sp>
      <p:sp>
        <p:nvSpPr>
          <p:cNvPr id="7" name="スライド番号プレースホルダ 6"/>
          <p:cNvSpPr>
            <a:spLocks noGrp="1"/>
          </p:cNvSpPr>
          <p:nvPr>
            <p:ph type="sldNum" sz="quarter" idx="12"/>
          </p:nvPr>
        </p:nvSpPr>
        <p:spPr/>
        <p:txBody>
          <a:bodyPr/>
          <a:lstStyle/>
          <a:p>
            <a:fld id="{5744759D-0EFF-4FB2-9CCE-04E00944F0FE}" type="slidenum">
              <a:rPr lang="en-US" smtClean="0"/>
              <a:pPr/>
              <a:t>&lt;#&gt;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0"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179512" y="125773"/>
            <a:ext cx="8784976" cy="854955"/>
          </a:xfrm>
          <a:prstGeom prst="rect">
            <a:avLst/>
          </a:prstGeom>
        </p:spPr>
        <p:txBody>
          <a:bodyPr vert="horz" rtlCol="0" anchor="ctr">
            <a:normAutofit/>
          </a:bodyPr>
          <a:lstStyle/>
          <a:p>
            <a:r>
              <a:rPr kumimoji="0" lang="ja-JP" altLang="en-US" dirty="0" smtClean="0"/>
              <a:t>マスタ タイトルの書式設定</a:t>
            </a:r>
            <a:endParaRPr kumimoji="0" lang="en-US" dirty="0"/>
          </a:p>
        </p:txBody>
      </p:sp>
      <p:sp>
        <p:nvSpPr>
          <p:cNvPr id="3" name="テキスト プレースホルダ 2"/>
          <p:cNvSpPr>
            <a:spLocks noGrp="1"/>
          </p:cNvSpPr>
          <p:nvPr>
            <p:ph type="body" idx="1"/>
          </p:nvPr>
        </p:nvSpPr>
        <p:spPr>
          <a:xfrm>
            <a:off x="179512" y="1124744"/>
            <a:ext cx="8784976" cy="5328592"/>
          </a:xfrm>
          <a:prstGeom prst="rect">
            <a:avLst/>
          </a:prstGeom>
        </p:spPr>
        <p:txBody>
          <a:bodyPr vert="horz" rtlCol="0">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7" name="日付プレースホルダ 16"/>
          <p:cNvSpPr>
            <a:spLocks noGrp="1"/>
          </p:cNvSpPr>
          <p:nvPr>
            <p:ph type="dt" sz="half" idx="2"/>
          </p:nvPr>
        </p:nvSpPr>
        <p:spPr>
          <a:xfrm>
            <a:off x="179512" y="6525344"/>
            <a:ext cx="1080120" cy="288032"/>
          </a:xfrm>
          <a:prstGeom prst="rect">
            <a:avLst/>
          </a:prstGeom>
        </p:spPr>
        <p:txBody>
          <a:bodyPr vert="horz" rtlCol="0" anchor="ctr"/>
          <a:lstStyle>
            <a:lvl1pPr algn="l" eaLnBrk="1" latinLnBrk="0" hangingPunct="1">
              <a:defRPr kumimoji="0" sz="1200">
                <a:solidFill>
                  <a:schemeClr val="tx2"/>
                </a:solidFill>
              </a:defRPr>
            </a:lvl1pPr>
          </a:lstStyle>
          <a:p>
            <a:r>
              <a:rPr lang="en-US" altLang="ja-JP" smtClean="0"/>
              <a:t>2010.07.02</a:t>
            </a:r>
            <a:endParaRPr lang="en-US"/>
          </a:p>
        </p:txBody>
      </p:sp>
      <p:sp>
        <p:nvSpPr>
          <p:cNvPr id="5" name="フッター プレースホルダ 4"/>
          <p:cNvSpPr>
            <a:spLocks noGrp="1"/>
          </p:cNvSpPr>
          <p:nvPr>
            <p:ph type="ftr" sz="quarter" idx="3"/>
          </p:nvPr>
        </p:nvSpPr>
        <p:spPr>
          <a:xfrm>
            <a:off x="1331640" y="6525344"/>
            <a:ext cx="6480720" cy="293117"/>
          </a:xfrm>
          <a:prstGeom prst="rect">
            <a:avLst/>
          </a:prstGeom>
        </p:spPr>
        <p:txBody>
          <a:bodyPr vert="horz" rtlCol="0" anchor="ctr"/>
          <a:lstStyle>
            <a:lvl1pPr algn="ctr" eaLnBrk="1" latinLnBrk="0" hangingPunct="1">
              <a:defRPr kumimoji="0" sz="1200">
                <a:solidFill>
                  <a:schemeClr val="tx2"/>
                </a:solidFill>
              </a:defRPr>
            </a:lvl1pPr>
          </a:lstStyle>
          <a:p>
            <a:r>
              <a:rPr lang="en-US" smtClean="0"/>
              <a:t>Y. Nagasaka - nagasaka@cc.it-hiroshima.ac.jp : OSC Workshop 2010</a:t>
            </a:r>
            <a:endParaRPr lang="en-US" dirty="0"/>
          </a:p>
        </p:txBody>
      </p:sp>
      <p:sp>
        <p:nvSpPr>
          <p:cNvPr id="12" name="スライド番号プレースホルダ 11"/>
          <p:cNvSpPr>
            <a:spLocks noGrp="1"/>
          </p:cNvSpPr>
          <p:nvPr>
            <p:ph type="sldNum" sz="quarter" idx="4"/>
          </p:nvPr>
        </p:nvSpPr>
        <p:spPr>
          <a:xfrm>
            <a:off x="7884368" y="6525344"/>
            <a:ext cx="1090464" cy="288032"/>
          </a:xfrm>
          <a:prstGeom prst="rect">
            <a:avLst/>
          </a:prstGeom>
        </p:spPr>
        <p:txBody>
          <a:bodyPr vert="horz" rtlCol="0" anchor="ctr"/>
          <a:lstStyle>
            <a:lvl1pPr algn="r" eaLnBrk="1" latinLnBrk="0" hangingPunct="1">
              <a:defRPr kumimoji="0" sz="1200">
                <a:solidFill>
                  <a:schemeClr val="tx2"/>
                </a:solidFill>
              </a:defRPr>
            </a:lvl1pPr>
          </a:lstStyle>
          <a:p>
            <a:fld id="{5744759D-0EFF-4FB2-9CCE-04E00944F0FE}" type="slidenum">
              <a:rPr lang="en-US" smtClean="0"/>
              <a:pPr/>
              <a:t>&lt;#&gt;</a:t>
            </a:fld>
            <a:endParaRPr lang="en-US" dirty="0"/>
          </a:p>
        </p:txBody>
      </p:sp>
    </p:spTree>
  </p:cSld>
  <p:clrMap bg1="lt1" tx1="dk1" bg2="lt2" tx2="dk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2" r:id="rId6"/>
    <p:sldLayoutId id="2147484263" r:id="rId7"/>
    <p:sldLayoutId id="2147484264" r:id="rId8"/>
    <p:sldLayoutId id="2147484265" r:id="rId9"/>
    <p:sldLayoutId id="2147484266" r:id="rId10"/>
    <p:sldLayoutId id="2147484267" r:id="rId11"/>
  </p:sldLayoutIdLst>
  <p:hf hdr="0"/>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HGPｺﾞｼｯｸM" pitchFamily="50" charset="-128"/>
          <a:ea typeface="HGPｺﾞｼｯｸM" pitchFamily="50" charset="-128"/>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HGPｺﾞｼｯｸM" pitchFamily="50" charset="-128"/>
          <a:ea typeface="HGPｺﾞｼｯｸM" pitchFamily="50" charset="-128"/>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HGPｺﾞｼｯｸM" pitchFamily="50" charset="-128"/>
          <a:ea typeface="HGPｺﾞｼｯｸM" pitchFamily="50" charset="-128"/>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HGPｺﾞｼｯｸM" pitchFamily="50" charset="-128"/>
          <a:ea typeface="HGPｺﾞｼｯｸM" pitchFamily="50" charset="-128"/>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HGPｺﾞｼｯｸM" pitchFamily="50" charset="-128"/>
          <a:ea typeface="HGPｺﾞｼｯｸM" pitchFamily="50" charset="-128"/>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______1.xls"/></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l"/>
            <a:r>
              <a:rPr lang="ja-JP" altLang="en-US" dirty="0" smtClean="0">
                <a:effectLst>
                  <a:outerShdw blurRad="38100" dist="38100" dir="2700000" algn="tl">
                    <a:srgbClr val="000000">
                      <a:alpha val="43137"/>
                    </a:srgbClr>
                  </a:outerShdw>
                </a:effectLst>
              </a:rPr>
              <a:t>ＤＡＱミドルウェアの</a:t>
            </a:r>
            <a:r>
              <a:rPr lang="en-US" altLang="ja-JP" dirty="0" smtClean="0">
                <a:effectLst>
                  <a:outerShdw blurRad="38100" dist="38100" dir="2700000" algn="tl">
                    <a:srgbClr val="000000">
                      <a:alpha val="43137"/>
                    </a:srgbClr>
                  </a:outerShdw>
                </a:effectLst>
              </a:rPr>
              <a:t/>
            </a:r>
            <a:br>
              <a:rPr lang="en-US" altLang="ja-JP" dirty="0" smtClean="0">
                <a:effectLst>
                  <a:outerShdw blurRad="38100" dist="38100" dir="2700000" algn="tl">
                    <a:srgbClr val="000000">
                      <a:alpha val="43137"/>
                    </a:srgbClr>
                  </a:outerShdw>
                </a:effectLst>
              </a:rPr>
            </a:br>
            <a:r>
              <a:rPr lang="ja-JP" altLang="en-US" dirty="0" smtClean="0">
                <a:effectLst>
                  <a:outerShdw blurRad="38100" dist="38100" dir="2700000" algn="tl">
                    <a:srgbClr val="000000">
                      <a:alpha val="43137"/>
                    </a:srgbClr>
                  </a:outerShdw>
                </a:effectLst>
              </a:rPr>
              <a:t>他分野への応用</a:t>
            </a:r>
            <a:endParaRPr kumimoji="1" lang="ja-JP" altLang="en-US"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300030" y="4314828"/>
            <a:ext cx="6400800" cy="1418428"/>
          </a:xfrm>
        </p:spPr>
        <p:txBody>
          <a:bodyPr>
            <a:normAutofit fontScale="70000" lnSpcReduction="20000"/>
          </a:bodyPr>
          <a:lstStyle/>
          <a:p>
            <a:pPr algn="r"/>
            <a:r>
              <a:rPr kumimoji="1" lang="ja-JP" altLang="en-US" dirty="0" smtClean="0"/>
              <a:t>長坂康史</a:t>
            </a:r>
            <a:endParaRPr kumimoji="1" lang="en-US" altLang="ja-JP" dirty="0" smtClean="0"/>
          </a:p>
          <a:p>
            <a:pPr algn="r"/>
            <a:r>
              <a:rPr kumimoji="1" lang="en-US" altLang="ja-JP" dirty="0" smtClean="0"/>
              <a:t>nagasaka@cc.it-hiroshima.ac.jp</a:t>
            </a:r>
          </a:p>
          <a:p>
            <a:pPr algn="r"/>
            <a:r>
              <a:rPr kumimoji="1" lang="ja-JP" altLang="en-US" dirty="0" smtClean="0"/>
              <a:t>広島工業大学　情報学部</a:t>
            </a:r>
            <a:endParaRPr lang="en-US" altLang="ja-JP" dirty="0" smtClean="0"/>
          </a:p>
          <a:p>
            <a:pPr algn="r"/>
            <a:r>
              <a:rPr lang="ja-JP" altLang="en-US" dirty="0" smtClean="0"/>
              <a:t>ユビキタス技術研究センター</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ユビキタス技術研究センター</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ユビキタスネット社会を実現するための要素技術やアプリケーション技術に関する研究</a:t>
            </a:r>
            <a:endParaRPr lang="en-US" altLang="ja-JP" dirty="0" smtClean="0"/>
          </a:p>
          <a:p>
            <a:pPr lvl="4"/>
            <a:endParaRPr lang="en-US" altLang="ja-JP" dirty="0" smtClean="0"/>
          </a:p>
          <a:p>
            <a:pPr marL="514350" indent="-514350">
              <a:buSzPct val="100000"/>
              <a:buFont typeface="+mj-lt"/>
              <a:buAutoNum type="arabicPeriod"/>
            </a:pPr>
            <a:r>
              <a:rPr lang="ja-JP" altLang="en-US" dirty="0" smtClean="0"/>
              <a:t>ユビキタスネット社会を支える要素技術開発</a:t>
            </a:r>
            <a:endParaRPr lang="en-US" altLang="ja-JP" dirty="0" smtClean="0"/>
          </a:p>
          <a:p>
            <a:pPr lvl="1"/>
            <a:r>
              <a:rPr lang="ja-JP" altLang="en-US" dirty="0" smtClean="0"/>
              <a:t>センシングデバイスの開発</a:t>
            </a:r>
            <a:endParaRPr lang="en-US" altLang="ja-JP" dirty="0" smtClean="0"/>
          </a:p>
          <a:p>
            <a:pPr lvl="1"/>
            <a:r>
              <a:rPr lang="ja-JP" altLang="en-US" dirty="0" smtClean="0"/>
              <a:t>センシング方法の開発</a:t>
            </a:r>
            <a:endParaRPr lang="en-US" altLang="ja-JP" dirty="0" smtClean="0"/>
          </a:p>
          <a:p>
            <a:pPr marL="514350" indent="-514350">
              <a:buSzPct val="100000"/>
              <a:buFont typeface="+mj-lt"/>
              <a:buAutoNum type="arabicPeriod"/>
            </a:pPr>
            <a:r>
              <a:rPr lang="ja-JP" altLang="en-US" dirty="0" smtClean="0"/>
              <a:t>ユビキタスネット社会を支えるアプリケーション開発</a:t>
            </a:r>
            <a:endParaRPr lang="en-US" altLang="ja-JP" dirty="0" smtClean="0"/>
          </a:p>
          <a:p>
            <a:pPr lvl="1"/>
            <a:r>
              <a:rPr lang="ja-JP" altLang="en-US" dirty="0" smtClean="0"/>
              <a:t>こどもの安全見守りシステム</a:t>
            </a:r>
            <a:endParaRPr lang="en-US" altLang="ja-JP" dirty="0" smtClean="0"/>
          </a:p>
          <a:p>
            <a:pPr lvl="2"/>
            <a:r>
              <a:rPr lang="en-US" altLang="ja-JP" sz="2800" dirty="0" smtClean="0"/>
              <a:t>RFID</a:t>
            </a:r>
            <a:r>
              <a:rPr lang="ja-JP" altLang="en-US" sz="2800" dirty="0" smtClean="0"/>
              <a:t>を利用した通過検知システム</a:t>
            </a:r>
            <a:endParaRPr lang="en-US" altLang="ja-JP" sz="2800" dirty="0" smtClean="0"/>
          </a:p>
          <a:p>
            <a:pPr lvl="1"/>
            <a:r>
              <a:rPr lang="ja-JP" altLang="en-US" dirty="0" smtClean="0"/>
              <a:t>生活環境モニタリングシステム</a:t>
            </a:r>
            <a:endParaRPr lang="en-US" altLang="ja-JP" dirty="0" smtClean="0"/>
          </a:p>
          <a:p>
            <a:pPr lvl="2"/>
            <a:r>
              <a:rPr lang="ja-JP" altLang="en-US" sz="2800" dirty="0" smtClean="0"/>
              <a:t>無線デバイスを用いたモニタリングシステム</a:t>
            </a:r>
            <a:endParaRPr lang="en-US" altLang="ja-JP" sz="2800" dirty="0" smtClean="0"/>
          </a:p>
          <a:p>
            <a:pPr lvl="1"/>
            <a:r>
              <a:rPr lang="ja-JP" altLang="en-US" dirty="0" smtClean="0"/>
              <a:t>スマートハウスシステム</a:t>
            </a:r>
            <a:endParaRPr lang="en-US" altLang="ja-JP" dirty="0" smtClean="0"/>
          </a:p>
          <a:p>
            <a:pPr lvl="2"/>
            <a:r>
              <a:rPr lang="ja-JP" altLang="en-US" sz="2800" dirty="0" smtClean="0"/>
              <a:t>無線デバイスを用いたコントロールシステム</a:t>
            </a:r>
            <a:endParaRPr lang="en-US" altLang="ja-JP" sz="2800" dirty="0" smtClean="0"/>
          </a:p>
          <a:p>
            <a:pPr lvl="3"/>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0" name="Rectangle 4"/>
          <p:cNvSpPr>
            <a:spLocks noGrp="1" noChangeArrowheads="1"/>
          </p:cNvSpPr>
          <p:nvPr>
            <p:ph type="title"/>
          </p:nvPr>
        </p:nvSpPr>
        <p:spPr/>
        <p:txBody>
          <a:bodyPr/>
          <a:lstStyle/>
          <a:p>
            <a:r>
              <a:rPr lang="ja-JP" altLang="en-US" smtClean="0"/>
              <a:t>アドホックネットワーク</a:t>
            </a:r>
            <a:endParaRPr lang="ja-JP" altLang="en-US"/>
          </a:p>
        </p:txBody>
      </p:sp>
      <p:sp>
        <p:nvSpPr>
          <p:cNvPr id="254981" name="Rectangle 5"/>
          <p:cNvSpPr>
            <a:spLocks noGrp="1" noChangeArrowheads="1"/>
          </p:cNvSpPr>
          <p:nvPr>
            <p:ph idx="1"/>
          </p:nvPr>
        </p:nvSpPr>
        <p:spPr/>
        <p:txBody>
          <a:bodyPr/>
          <a:lstStyle/>
          <a:p>
            <a:r>
              <a:rPr lang="ja-JP" altLang="en-US" dirty="0" smtClean="0"/>
              <a:t>基地局（インフラストラクチャ）に依存せず，端末のみで構成するネットワーク</a:t>
            </a:r>
          </a:p>
          <a:p>
            <a:pPr lvl="1"/>
            <a:r>
              <a:rPr lang="ja-JP" altLang="en-US" sz="2400" dirty="0" smtClean="0"/>
              <a:t>アクセスポイント（基地局）で仲介することなしに相互に接続</a:t>
            </a:r>
          </a:p>
          <a:p>
            <a:pPr lvl="1"/>
            <a:r>
              <a:rPr lang="ja-JP" altLang="en-US" sz="2400" dirty="0" smtClean="0"/>
              <a:t>直接接続できない距離にいる端末への通信は仲介してもらうことで可能に</a:t>
            </a:r>
            <a:endParaRPr lang="ja-JP" altLang="en-US" sz="2400" dirty="0"/>
          </a:p>
        </p:txBody>
      </p:sp>
      <p:sp>
        <p:nvSpPr>
          <p:cNvPr id="68" name="日付プレースホルダ 67"/>
          <p:cNvSpPr>
            <a:spLocks noGrp="1"/>
          </p:cNvSpPr>
          <p:nvPr>
            <p:ph type="dt" sz="half" idx="10"/>
          </p:nvPr>
        </p:nvSpPr>
        <p:spPr/>
        <p:txBody>
          <a:bodyPr/>
          <a:lstStyle/>
          <a:p>
            <a:r>
              <a:rPr lang="en-US" altLang="ja-JP" smtClean="0"/>
              <a:t>2010.07.02</a:t>
            </a:r>
            <a:endParaRPr lang="en-US" altLang="ja-JP"/>
          </a:p>
        </p:txBody>
      </p:sp>
      <p:sp>
        <p:nvSpPr>
          <p:cNvPr id="69" name="フッター プレースホルダ 68"/>
          <p:cNvSpPr>
            <a:spLocks noGrp="1"/>
          </p:cNvSpPr>
          <p:nvPr>
            <p:ph type="ftr" sz="quarter" idx="11"/>
          </p:nvPr>
        </p:nvSpPr>
        <p:spPr/>
        <p:txBody>
          <a:bodyPr/>
          <a:lstStyle/>
          <a:p>
            <a:r>
              <a:rPr lang="en-US" altLang="ja-JP" smtClean="0"/>
              <a:t>Y. Nagasaka - nagasaka@cc.it-hiroshima.ac.jp : OSC Workshop 2010</a:t>
            </a:r>
            <a:endParaRPr lang="en-US" altLang="ja-JP"/>
          </a:p>
        </p:txBody>
      </p:sp>
      <p:sp>
        <p:nvSpPr>
          <p:cNvPr id="67" name="スライド番号プレースホルダ 5"/>
          <p:cNvSpPr>
            <a:spLocks noGrp="1"/>
          </p:cNvSpPr>
          <p:nvPr>
            <p:ph type="sldNum" sz="quarter" idx="12"/>
          </p:nvPr>
        </p:nvSpPr>
        <p:spPr/>
        <p:txBody>
          <a:bodyPr/>
          <a:lstStyle/>
          <a:p>
            <a:fld id="{71CCE1ED-FE1D-4140-AFD1-F8782DBECB08}" type="slidenum">
              <a:rPr lang="en-US" altLang="ja-JP" smtClean="0"/>
              <a:pPr/>
              <a:t>11</a:t>
            </a:fld>
            <a:endParaRPr lang="en-US" altLang="ja-JP"/>
          </a:p>
        </p:txBody>
      </p:sp>
      <p:sp>
        <p:nvSpPr>
          <p:cNvPr id="254983" name="Line 7"/>
          <p:cNvSpPr>
            <a:spLocks noChangeShapeType="1"/>
          </p:cNvSpPr>
          <p:nvPr/>
        </p:nvSpPr>
        <p:spPr bwMode="auto">
          <a:xfrm flipH="1" flipV="1">
            <a:off x="3054378" y="3941911"/>
            <a:ext cx="415925" cy="152400"/>
          </a:xfrm>
          <a:prstGeom prst="line">
            <a:avLst/>
          </a:prstGeom>
          <a:noFill/>
          <a:ln w="57150">
            <a:solidFill>
              <a:schemeClr val="tx1"/>
            </a:solidFill>
            <a:round/>
            <a:headEnd/>
            <a:tailEnd/>
          </a:ln>
          <a:effectLst/>
        </p:spPr>
        <p:txBody>
          <a:bodyPr/>
          <a:lstStyle/>
          <a:p>
            <a:endParaRPr lang="ja-JP" altLang="en-US"/>
          </a:p>
        </p:txBody>
      </p:sp>
      <p:sp>
        <p:nvSpPr>
          <p:cNvPr id="254984" name="computr2"/>
          <p:cNvSpPr>
            <a:spLocks noEditPoints="1" noChangeArrowheads="1"/>
          </p:cNvSpPr>
          <p:nvPr/>
        </p:nvSpPr>
        <p:spPr bwMode="auto">
          <a:xfrm>
            <a:off x="3325841" y="3941911"/>
            <a:ext cx="835025" cy="738188"/>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noFill/>
          <a:ln w="28575">
            <a:solidFill>
              <a:srgbClr val="000000"/>
            </a:solidFill>
            <a:miter lim="800000"/>
            <a:headEnd/>
            <a:tailEnd/>
          </a:ln>
        </p:spPr>
        <p:txBody>
          <a:bodyPr/>
          <a:lstStyle/>
          <a:p>
            <a:endParaRPr lang="ja-JP" altLang="en-US"/>
          </a:p>
        </p:txBody>
      </p:sp>
      <p:sp>
        <p:nvSpPr>
          <p:cNvPr id="254985" name="laptop"/>
          <p:cNvSpPr>
            <a:spLocks noEditPoints="1" noChangeArrowheads="1"/>
          </p:cNvSpPr>
          <p:nvPr/>
        </p:nvSpPr>
        <p:spPr bwMode="auto">
          <a:xfrm>
            <a:off x="3421091" y="5327799"/>
            <a:ext cx="842962" cy="635000"/>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noFill/>
          <a:ln w="28575">
            <a:solidFill>
              <a:srgbClr val="000000"/>
            </a:solidFill>
            <a:miter lim="800000"/>
            <a:headEnd/>
            <a:tailEnd/>
          </a:ln>
        </p:spPr>
        <p:txBody>
          <a:bodyPr/>
          <a:lstStyle/>
          <a:p>
            <a:endParaRPr lang="ja-JP" altLang="en-US"/>
          </a:p>
        </p:txBody>
      </p:sp>
      <p:sp>
        <p:nvSpPr>
          <p:cNvPr id="254986" name="scanner1"/>
          <p:cNvSpPr>
            <a:spLocks noEditPoints="1" noChangeArrowheads="1"/>
          </p:cNvSpPr>
          <p:nvPr/>
        </p:nvSpPr>
        <p:spPr bwMode="auto">
          <a:xfrm>
            <a:off x="4689503" y="5951686"/>
            <a:ext cx="908050" cy="454025"/>
          </a:xfrm>
          <a:custGeom>
            <a:avLst/>
            <a:gdLst>
              <a:gd name="T0" fmla="*/ 21600 w 21600"/>
              <a:gd name="T1" fmla="*/ 7200 h 21600"/>
              <a:gd name="T2" fmla="*/ 21600 w 21600"/>
              <a:gd name="T3" fmla="*/ 12695 h 21600"/>
              <a:gd name="T4" fmla="*/ 13925 w 21600"/>
              <a:gd name="T5" fmla="*/ 21600 h 21600"/>
              <a:gd name="T6" fmla="*/ 0 w 21600"/>
              <a:gd name="T7" fmla="*/ 11558 h 21600"/>
              <a:gd name="T8" fmla="*/ 0 w 21600"/>
              <a:gd name="T9" fmla="*/ 6063 h 21600"/>
              <a:gd name="T10" fmla="*/ 7456 w 21600"/>
              <a:gd name="T11" fmla="*/ 0 h 21600"/>
              <a:gd name="T12" fmla="*/ 18749 w 21600"/>
              <a:gd name="T13" fmla="*/ 947 h 21600"/>
              <a:gd name="T14" fmla="*/ 1425 w 21600"/>
              <a:gd name="T15" fmla="*/ 23068 h 21600"/>
              <a:gd name="T16" fmla="*/ 20312 w 21600"/>
              <a:gd name="T17" fmla="*/ 30932 h 21600"/>
            </a:gdLst>
            <a:ahLst/>
            <a:cxnLst>
              <a:cxn ang="0">
                <a:pos x="T0" y="T1"/>
              </a:cxn>
              <a:cxn ang="0">
                <a:pos x="T2" y="T3"/>
              </a:cxn>
              <a:cxn ang="0">
                <a:pos x="T4" y="T5"/>
              </a:cxn>
              <a:cxn ang="0">
                <a:pos x="T6" y="T7"/>
              </a:cxn>
              <a:cxn ang="0">
                <a:pos x="T8" y="T9"/>
              </a:cxn>
              <a:cxn ang="0">
                <a:pos x="T10" y="T11"/>
              </a:cxn>
              <a:cxn ang="0">
                <a:pos x="T12" y="T13"/>
              </a:cxn>
            </a:cxnLst>
            <a:rect l="T14" t="T15" r="T16" b="T17"/>
            <a:pathLst>
              <a:path w="21600" h="21600" extrusionOk="0">
                <a:moveTo>
                  <a:pt x="15350" y="4547"/>
                </a:moveTo>
                <a:lnTo>
                  <a:pt x="21600" y="7200"/>
                </a:lnTo>
                <a:lnTo>
                  <a:pt x="21600" y="10800"/>
                </a:lnTo>
                <a:lnTo>
                  <a:pt x="21600" y="12695"/>
                </a:lnTo>
                <a:lnTo>
                  <a:pt x="13925" y="21600"/>
                </a:lnTo>
                <a:lnTo>
                  <a:pt x="10964" y="19326"/>
                </a:lnTo>
                <a:lnTo>
                  <a:pt x="0" y="11558"/>
                </a:lnTo>
                <a:lnTo>
                  <a:pt x="0" y="10800"/>
                </a:lnTo>
                <a:lnTo>
                  <a:pt x="0" y="6063"/>
                </a:lnTo>
                <a:lnTo>
                  <a:pt x="7456" y="0"/>
                </a:lnTo>
                <a:lnTo>
                  <a:pt x="8552" y="568"/>
                </a:lnTo>
                <a:lnTo>
                  <a:pt x="10964" y="568"/>
                </a:lnTo>
                <a:lnTo>
                  <a:pt x="18749" y="947"/>
                </a:lnTo>
                <a:lnTo>
                  <a:pt x="15350" y="4547"/>
                </a:lnTo>
                <a:close/>
              </a:path>
              <a:path w="21600" h="21600" extrusionOk="0">
                <a:moveTo>
                  <a:pt x="15350" y="4547"/>
                </a:moveTo>
                <a:lnTo>
                  <a:pt x="21600" y="7200"/>
                </a:lnTo>
                <a:lnTo>
                  <a:pt x="13925" y="15347"/>
                </a:lnTo>
                <a:lnTo>
                  <a:pt x="0" y="6063"/>
                </a:lnTo>
                <a:moveTo>
                  <a:pt x="8552" y="568"/>
                </a:moveTo>
                <a:lnTo>
                  <a:pt x="2083" y="6063"/>
                </a:lnTo>
                <a:lnTo>
                  <a:pt x="11951" y="7579"/>
                </a:lnTo>
                <a:lnTo>
                  <a:pt x="15350" y="4547"/>
                </a:lnTo>
                <a:moveTo>
                  <a:pt x="14254" y="5684"/>
                </a:moveTo>
                <a:lnTo>
                  <a:pt x="19078" y="7768"/>
                </a:lnTo>
                <a:lnTo>
                  <a:pt x="13815" y="13074"/>
                </a:lnTo>
                <a:lnTo>
                  <a:pt x="2083" y="6063"/>
                </a:lnTo>
                <a:moveTo>
                  <a:pt x="13925" y="21600"/>
                </a:moveTo>
                <a:lnTo>
                  <a:pt x="13925" y="20463"/>
                </a:lnTo>
                <a:lnTo>
                  <a:pt x="13925" y="16674"/>
                </a:lnTo>
                <a:lnTo>
                  <a:pt x="13925" y="15347"/>
                </a:lnTo>
              </a:path>
            </a:pathLst>
          </a:custGeom>
          <a:noFill/>
          <a:ln w="28575">
            <a:solidFill>
              <a:srgbClr val="000000"/>
            </a:solidFill>
            <a:miter lim="800000"/>
            <a:headEnd/>
            <a:tailEnd/>
          </a:ln>
        </p:spPr>
        <p:txBody>
          <a:bodyPr/>
          <a:lstStyle/>
          <a:p>
            <a:endParaRPr lang="ja-JP" altLang="en-US"/>
          </a:p>
        </p:txBody>
      </p:sp>
      <p:sp>
        <p:nvSpPr>
          <p:cNvPr id="254987" name="printer2"/>
          <p:cNvSpPr>
            <a:spLocks noEditPoints="1" noChangeArrowheads="1"/>
          </p:cNvSpPr>
          <p:nvPr/>
        </p:nvSpPr>
        <p:spPr bwMode="auto">
          <a:xfrm>
            <a:off x="4867303" y="3681561"/>
            <a:ext cx="887413" cy="442913"/>
          </a:xfrm>
          <a:custGeom>
            <a:avLst/>
            <a:gdLst>
              <a:gd name="T0" fmla="*/ 10673 w 21600"/>
              <a:gd name="T1" fmla="*/ 0 h 21600"/>
              <a:gd name="T2" fmla="*/ 19186 w 21600"/>
              <a:gd name="T3" fmla="*/ 0 h 21600"/>
              <a:gd name="T4" fmla="*/ 21600 w 21600"/>
              <a:gd name="T5" fmla="*/ 4703 h 21600"/>
              <a:gd name="T6" fmla="*/ 21600 w 21600"/>
              <a:gd name="T7" fmla="*/ 10800 h 21600"/>
              <a:gd name="T8" fmla="*/ 21600 w 21600"/>
              <a:gd name="T9" fmla="*/ 16548 h 21600"/>
              <a:gd name="T10" fmla="*/ 18042 w 21600"/>
              <a:gd name="T11" fmla="*/ 21600 h 21600"/>
              <a:gd name="T12" fmla="*/ 10673 w 21600"/>
              <a:gd name="T13" fmla="*/ 21600 h 21600"/>
              <a:gd name="T14" fmla="*/ 3176 w 21600"/>
              <a:gd name="T15" fmla="*/ 21600 h 21600"/>
              <a:gd name="T16" fmla="*/ 0 w 21600"/>
              <a:gd name="T17" fmla="*/ 16548 h 21600"/>
              <a:gd name="T18" fmla="*/ 0 w 21600"/>
              <a:gd name="T19" fmla="*/ 10800 h 21600"/>
              <a:gd name="T20" fmla="*/ 0 w 21600"/>
              <a:gd name="T21" fmla="*/ 4703 h 21600"/>
              <a:gd name="T22" fmla="*/ 2414 w 21600"/>
              <a:gd name="T23" fmla="*/ 0 h 21600"/>
              <a:gd name="T24" fmla="*/ 1397 w 21600"/>
              <a:gd name="T25" fmla="*/ 23298 h 21600"/>
              <a:gd name="T26" fmla="*/ 20266 w 21600"/>
              <a:gd name="T27" fmla="*/ 3113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10673" y="0"/>
                </a:moveTo>
                <a:lnTo>
                  <a:pt x="19186" y="0"/>
                </a:lnTo>
                <a:lnTo>
                  <a:pt x="21600" y="4703"/>
                </a:lnTo>
                <a:lnTo>
                  <a:pt x="21600" y="10800"/>
                </a:lnTo>
                <a:lnTo>
                  <a:pt x="21600" y="16548"/>
                </a:lnTo>
                <a:lnTo>
                  <a:pt x="18042" y="16548"/>
                </a:lnTo>
                <a:lnTo>
                  <a:pt x="18042" y="21600"/>
                </a:lnTo>
                <a:lnTo>
                  <a:pt x="10673" y="21600"/>
                </a:lnTo>
                <a:lnTo>
                  <a:pt x="3176" y="21600"/>
                </a:lnTo>
                <a:lnTo>
                  <a:pt x="3176" y="16548"/>
                </a:lnTo>
                <a:lnTo>
                  <a:pt x="0" y="16548"/>
                </a:lnTo>
                <a:lnTo>
                  <a:pt x="0" y="10800"/>
                </a:lnTo>
                <a:lnTo>
                  <a:pt x="0" y="4703"/>
                </a:lnTo>
                <a:lnTo>
                  <a:pt x="2414" y="0"/>
                </a:lnTo>
                <a:lnTo>
                  <a:pt x="10673" y="0"/>
                </a:lnTo>
                <a:close/>
              </a:path>
              <a:path w="21600" h="21600" extrusionOk="0">
                <a:moveTo>
                  <a:pt x="0" y="4703"/>
                </a:moveTo>
                <a:lnTo>
                  <a:pt x="3558" y="4703"/>
                </a:lnTo>
                <a:lnTo>
                  <a:pt x="17026" y="4703"/>
                </a:lnTo>
                <a:lnTo>
                  <a:pt x="21600" y="4703"/>
                </a:lnTo>
                <a:lnTo>
                  <a:pt x="0" y="4703"/>
                </a:lnTo>
                <a:moveTo>
                  <a:pt x="16518" y="4703"/>
                </a:moveTo>
                <a:lnTo>
                  <a:pt x="16518" y="10452"/>
                </a:lnTo>
                <a:lnTo>
                  <a:pt x="0" y="10452"/>
                </a:lnTo>
                <a:moveTo>
                  <a:pt x="4320" y="16548"/>
                </a:moveTo>
                <a:lnTo>
                  <a:pt x="4320" y="17419"/>
                </a:lnTo>
                <a:lnTo>
                  <a:pt x="4320" y="20555"/>
                </a:lnTo>
                <a:lnTo>
                  <a:pt x="4320" y="21600"/>
                </a:lnTo>
                <a:lnTo>
                  <a:pt x="4320" y="16548"/>
                </a:lnTo>
                <a:moveTo>
                  <a:pt x="16899" y="16548"/>
                </a:moveTo>
                <a:lnTo>
                  <a:pt x="16899" y="17419"/>
                </a:lnTo>
                <a:lnTo>
                  <a:pt x="16899" y="20555"/>
                </a:lnTo>
                <a:lnTo>
                  <a:pt x="16899" y="21600"/>
                </a:lnTo>
                <a:lnTo>
                  <a:pt x="16899" y="16548"/>
                </a:lnTo>
                <a:moveTo>
                  <a:pt x="15247" y="14981"/>
                </a:moveTo>
                <a:lnTo>
                  <a:pt x="15247" y="10452"/>
                </a:lnTo>
                <a:lnTo>
                  <a:pt x="16899" y="16548"/>
                </a:lnTo>
                <a:lnTo>
                  <a:pt x="18042" y="16548"/>
                </a:lnTo>
                <a:lnTo>
                  <a:pt x="16518" y="10452"/>
                </a:lnTo>
                <a:moveTo>
                  <a:pt x="15247" y="14981"/>
                </a:moveTo>
                <a:lnTo>
                  <a:pt x="15247" y="14981"/>
                </a:lnTo>
                <a:lnTo>
                  <a:pt x="16772" y="17942"/>
                </a:lnTo>
                <a:lnTo>
                  <a:pt x="4447" y="17942"/>
                </a:lnTo>
                <a:lnTo>
                  <a:pt x="5972" y="14981"/>
                </a:lnTo>
                <a:lnTo>
                  <a:pt x="5972" y="10452"/>
                </a:lnTo>
                <a:lnTo>
                  <a:pt x="4320" y="16548"/>
                </a:lnTo>
                <a:lnTo>
                  <a:pt x="3176" y="16548"/>
                </a:lnTo>
                <a:lnTo>
                  <a:pt x="4701" y="10452"/>
                </a:lnTo>
                <a:moveTo>
                  <a:pt x="20202" y="5574"/>
                </a:moveTo>
                <a:lnTo>
                  <a:pt x="20711" y="5574"/>
                </a:lnTo>
                <a:lnTo>
                  <a:pt x="20711" y="7839"/>
                </a:lnTo>
                <a:lnTo>
                  <a:pt x="20202" y="7839"/>
                </a:lnTo>
                <a:lnTo>
                  <a:pt x="20202" y="5574"/>
                </a:lnTo>
                <a:moveTo>
                  <a:pt x="5972" y="14981"/>
                </a:moveTo>
                <a:lnTo>
                  <a:pt x="7496" y="14981"/>
                </a:lnTo>
                <a:lnTo>
                  <a:pt x="13341" y="14981"/>
                </a:lnTo>
                <a:lnTo>
                  <a:pt x="15247" y="14981"/>
                </a:lnTo>
              </a:path>
            </a:pathLst>
          </a:custGeom>
          <a:solidFill>
            <a:srgbClr val="CCECFF"/>
          </a:solidFill>
          <a:ln w="28575">
            <a:solidFill>
              <a:srgbClr val="000000"/>
            </a:solidFill>
            <a:miter lim="800000"/>
            <a:headEnd/>
            <a:tailEnd/>
          </a:ln>
        </p:spPr>
        <p:txBody>
          <a:bodyPr/>
          <a:lstStyle/>
          <a:p>
            <a:endParaRPr lang="ja-JP" altLang="en-US"/>
          </a:p>
        </p:txBody>
      </p:sp>
      <p:sp>
        <p:nvSpPr>
          <p:cNvPr id="254988" name="monitor"/>
          <p:cNvSpPr>
            <a:spLocks noEditPoints="1" noChangeArrowheads="1"/>
          </p:cNvSpPr>
          <p:nvPr/>
        </p:nvSpPr>
        <p:spPr bwMode="auto">
          <a:xfrm>
            <a:off x="6208741" y="3681561"/>
            <a:ext cx="573087" cy="573088"/>
          </a:xfrm>
          <a:custGeom>
            <a:avLst/>
            <a:gdLst>
              <a:gd name="T0" fmla="*/ 6837 w 21600"/>
              <a:gd name="T1" fmla="*/ 21600 h 21600"/>
              <a:gd name="T2" fmla="*/ 3108 w 21600"/>
              <a:gd name="T3" fmla="*/ 19849 h 21600"/>
              <a:gd name="T4" fmla="*/ 0 w 21600"/>
              <a:gd name="T5" fmla="*/ 15178 h 21600"/>
              <a:gd name="T6" fmla="*/ 0 w 21600"/>
              <a:gd name="T7" fmla="*/ 10508 h 21600"/>
              <a:gd name="T8" fmla="*/ 0 w 21600"/>
              <a:gd name="T9" fmla="*/ 3941 h 21600"/>
              <a:gd name="T10" fmla="*/ 8081 w 21600"/>
              <a:gd name="T11" fmla="*/ 1168 h 21600"/>
              <a:gd name="T12" fmla="*/ 17871 w 21600"/>
              <a:gd name="T13" fmla="*/ 0 h 21600"/>
              <a:gd name="T14" fmla="*/ 21600 w 21600"/>
              <a:gd name="T15" fmla="*/ 1751 h 21600"/>
              <a:gd name="T16" fmla="*/ 21600 w 21600"/>
              <a:gd name="T17" fmla="*/ 10508 h 21600"/>
              <a:gd name="T18" fmla="*/ 21600 w 21600"/>
              <a:gd name="T19" fmla="*/ 16346 h 21600"/>
              <a:gd name="T20" fmla="*/ 10722 w 21600"/>
              <a:gd name="T21" fmla="*/ 20286 h 21600"/>
              <a:gd name="T22" fmla="*/ 1204 w 21600"/>
              <a:gd name="T23" fmla="*/ 22548 h 21600"/>
              <a:gd name="T24" fmla="*/ 20706 w 21600"/>
              <a:gd name="T25" fmla="*/ 2838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21600" h="21600" extrusionOk="0">
                <a:moveTo>
                  <a:pt x="6837" y="21600"/>
                </a:moveTo>
                <a:lnTo>
                  <a:pt x="3108" y="19849"/>
                </a:lnTo>
                <a:lnTo>
                  <a:pt x="3108" y="17659"/>
                </a:lnTo>
                <a:lnTo>
                  <a:pt x="0" y="15178"/>
                </a:lnTo>
                <a:lnTo>
                  <a:pt x="0" y="10508"/>
                </a:lnTo>
                <a:lnTo>
                  <a:pt x="0" y="3941"/>
                </a:lnTo>
                <a:lnTo>
                  <a:pt x="8081" y="1168"/>
                </a:lnTo>
                <a:lnTo>
                  <a:pt x="10722" y="1605"/>
                </a:lnTo>
                <a:lnTo>
                  <a:pt x="12587" y="1751"/>
                </a:lnTo>
                <a:lnTo>
                  <a:pt x="17871" y="0"/>
                </a:lnTo>
                <a:lnTo>
                  <a:pt x="21600" y="1751"/>
                </a:lnTo>
                <a:lnTo>
                  <a:pt x="21600" y="10508"/>
                </a:lnTo>
                <a:lnTo>
                  <a:pt x="21600" y="16346"/>
                </a:lnTo>
                <a:lnTo>
                  <a:pt x="10722" y="20286"/>
                </a:lnTo>
                <a:lnTo>
                  <a:pt x="6837" y="21600"/>
                </a:lnTo>
                <a:close/>
              </a:path>
              <a:path w="21600" h="21600" extrusionOk="0">
                <a:moveTo>
                  <a:pt x="3108" y="5254"/>
                </a:moveTo>
                <a:lnTo>
                  <a:pt x="2642" y="4962"/>
                </a:lnTo>
                <a:lnTo>
                  <a:pt x="777" y="4232"/>
                </a:lnTo>
                <a:lnTo>
                  <a:pt x="155" y="3941"/>
                </a:lnTo>
                <a:moveTo>
                  <a:pt x="6837" y="7005"/>
                </a:moveTo>
                <a:lnTo>
                  <a:pt x="6216" y="6714"/>
                </a:lnTo>
                <a:lnTo>
                  <a:pt x="3885" y="5546"/>
                </a:lnTo>
                <a:lnTo>
                  <a:pt x="3108" y="5254"/>
                </a:lnTo>
                <a:moveTo>
                  <a:pt x="19735" y="14595"/>
                </a:moveTo>
                <a:lnTo>
                  <a:pt x="19735" y="4816"/>
                </a:lnTo>
                <a:lnTo>
                  <a:pt x="9790" y="8319"/>
                </a:lnTo>
                <a:lnTo>
                  <a:pt x="9790" y="18243"/>
                </a:lnTo>
                <a:lnTo>
                  <a:pt x="19735" y="14595"/>
                </a:lnTo>
                <a:moveTo>
                  <a:pt x="3108" y="17659"/>
                </a:moveTo>
                <a:lnTo>
                  <a:pt x="3108" y="5254"/>
                </a:lnTo>
                <a:lnTo>
                  <a:pt x="12742" y="1751"/>
                </a:lnTo>
                <a:moveTo>
                  <a:pt x="21600" y="1751"/>
                </a:moveTo>
                <a:lnTo>
                  <a:pt x="6837" y="7005"/>
                </a:lnTo>
                <a:lnTo>
                  <a:pt x="6837" y="21600"/>
                </a:lnTo>
              </a:path>
            </a:pathLst>
          </a:custGeom>
          <a:noFill/>
          <a:ln w="28575">
            <a:solidFill>
              <a:schemeClr val="tx1"/>
            </a:solidFill>
            <a:miter lim="800000"/>
            <a:headEnd/>
            <a:tailEnd/>
          </a:ln>
        </p:spPr>
        <p:txBody>
          <a:bodyPr/>
          <a:lstStyle/>
          <a:p>
            <a:endParaRPr lang="ja-JP" altLang="en-US"/>
          </a:p>
        </p:txBody>
      </p:sp>
      <p:grpSp>
        <p:nvGrpSpPr>
          <p:cNvPr id="2" name="Group 13"/>
          <p:cNvGrpSpPr>
            <a:grpSpLocks/>
          </p:cNvGrpSpPr>
          <p:nvPr/>
        </p:nvGrpSpPr>
        <p:grpSpPr bwMode="auto">
          <a:xfrm>
            <a:off x="4878416" y="5721499"/>
            <a:ext cx="215900" cy="231775"/>
            <a:chOff x="2152" y="3837"/>
            <a:chExt cx="260" cy="281"/>
          </a:xfrm>
        </p:grpSpPr>
        <p:sp>
          <p:nvSpPr>
            <p:cNvPr id="254990" name="Line 14"/>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4991" name="AutoShape 15"/>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3" name="Group 16"/>
          <p:cNvGrpSpPr>
            <a:grpSpLocks/>
          </p:cNvGrpSpPr>
          <p:nvPr/>
        </p:nvGrpSpPr>
        <p:grpSpPr bwMode="auto">
          <a:xfrm>
            <a:off x="3943378" y="5097611"/>
            <a:ext cx="215900" cy="231775"/>
            <a:chOff x="2152" y="3837"/>
            <a:chExt cx="260" cy="281"/>
          </a:xfrm>
        </p:grpSpPr>
        <p:sp>
          <p:nvSpPr>
            <p:cNvPr id="254993" name="Line 17"/>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4994" name="AutoShape 18"/>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4" name="Group 19"/>
          <p:cNvGrpSpPr>
            <a:grpSpLocks/>
          </p:cNvGrpSpPr>
          <p:nvPr/>
        </p:nvGrpSpPr>
        <p:grpSpPr bwMode="auto">
          <a:xfrm>
            <a:off x="6330978" y="5269061"/>
            <a:ext cx="215900" cy="231775"/>
            <a:chOff x="2152" y="3837"/>
            <a:chExt cx="260" cy="281"/>
          </a:xfrm>
        </p:grpSpPr>
        <p:sp>
          <p:nvSpPr>
            <p:cNvPr id="254996" name="Line 20"/>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4997" name="AutoShape 21"/>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5" name="Group 22"/>
          <p:cNvGrpSpPr>
            <a:grpSpLocks/>
          </p:cNvGrpSpPr>
          <p:nvPr/>
        </p:nvGrpSpPr>
        <p:grpSpPr bwMode="auto">
          <a:xfrm>
            <a:off x="6069041" y="5500836"/>
            <a:ext cx="477837" cy="581025"/>
            <a:chOff x="3198" y="1178"/>
            <a:chExt cx="453" cy="552"/>
          </a:xfrm>
        </p:grpSpPr>
        <p:sp>
          <p:nvSpPr>
            <p:cNvPr id="254999" name="AutoShape 23"/>
            <p:cNvSpPr>
              <a:spLocks noChangeArrowheads="1"/>
            </p:cNvSpPr>
            <p:nvPr/>
          </p:nvSpPr>
          <p:spPr bwMode="auto">
            <a:xfrm>
              <a:off x="3198" y="1178"/>
              <a:ext cx="453" cy="552"/>
            </a:xfrm>
            <a:prstGeom prst="roundRect">
              <a:avLst>
                <a:gd name="adj" fmla="val 6630"/>
              </a:avLst>
            </a:prstGeom>
            <a:noFill/>
            <a:ln w="28575">
              <a:solidFill>
                <a:schemeClr val="tx1"/>
              </a:solidFill>
              <a:round/>
              <a:headEnd/>
              <a:tailEnd/>
            </a:ln>
            <a:effectLst/>
          </p:spPr>
          <p:txBody>
            <a:bodyPr wrap="none" anchor="ctr"/>
            <a:lstStyle/>
            <a:p>
              <a:endParaRPr lang="ja-JP" altLang="en-US"/>
            </a:p>
          </p:txBody>
        </p:sp>
        <p:sp>
          <p:nvSpPr>
            <p:cNvPr id="255000" name="AutoShape 24"/>
            <p:cNvSpPr>
              <a:spLocks noChangeArrowheads="1"/>
            </p:cNvSpPr>
            <p:nvPr/>
          </p:nvSpPr>
          <p:spPr bwMode="auto">
            <a:xfrm>
              <a:off x="3244" y="1223"/>
              <a:ext cx="362" cy="347"/>
            </a:xfrm>
            <a:prstGeom prst="roundRect">
              <a:avLst>
                <a:gd name="adj" fmla="val 6630"/>
              </a:avLst>
            </a:prstGeom>
            <a:noFill/>
            <a:ln w="28575">
              <a:solidFill>
                <a:schemeClr val="tx1"/>
              </a:solidFill>
              <a:round/>
              <a:headEnd/>
              <a:tailEnd/>
            </a:ln>
            <a:effectLst/>
          </p:spPr>
          <p:txBody>
            <a:bodyPr wrap="none" anchor="ctr"/>
            <a:lstStyle/>
            <a:p>
              <a:endParaRPr lang="ja-JP" altLang="en-US"/>
            </a:p>
          </p:txBody>
        </p:sp>
        <p:sp>
          <p:nvSpPr>
            <p:cNvPr id="255001" name="Oval 25"/>
            <p:cNvSpPr>
              <a:spLocks noChangeArrowheads="1"/>
            </p:cNvSpPr>
            <p:nvPr/>
          </p:nvSpPr>
          <p:spPr bwMode="auto">
            <a:xfrm>
              <a:off x="3244" y="1616"/>
              <a:ext cx="90" cy="69"/>
            </a:xfrm>
            <a:prstGeom prst="ellipse">
              <a:avLst/>
            </a:prstGeom>
            <a:noFill/>
            <a:ln w="28575">
              <a:solidFill>
                <a:schemeClr val="tx1"/>
              </a:solidFill>
              <a:round/>
              <a:headEnd/>
              <a:tailEnd/>
            </a:ln>
            <a:effectLst/>
          </p:spPr>
          <p:txBody>
            <a:bodyPr wrap="none" anchor="ctr"/>
            <a:lstStyle/>
            <a:p>
              <a:endParaRPr lang="ja-JP" altLang="en-US"/>
            </a:p>
          </p:txBody>
        </p:sp>
        <p:sp>
          <p:nvSpPr>
            <p:cNvPr id="255002" name="Oval 26"/>
            <p:cNvSpPr>
              <a:spLocks noChangeArrowheads="1"/>
            </p:cNvSpPr>
            <p:nvPr/>
          </p:nvSpPr>
          <p:spPr bwMode="auto">
            <a:xfrm>
              <a:off x="3380" y="1616"/>
              <a:ext cx="90" cy="69"/>
            </a:xfrm>
            <a:prstGeom prst="ellipse">
              <a:avLst/>
            </a:prstGeom>
            <a:noFill/>
            <a:ln w="28575">
              <a:solidFill>
                <a:schemeClr val="tx1"/>
              </a:solidFill>
              <a:round/>
              <a:headEnd/>
              <a:tailEnd/>
            </a:ln>
            <a:effectLst/>
          </p:spPr>
          <p:txBody>
            <a:bodyPr wrap="none" anchor="ctr"/>
            <a:lstStyle/>
            <a:p>
              <a:endParaRPr lang="ja-JP" altLang="en-US"/>
            </a:p>
          </p:txBody>
        </p:sp>
        <p:sp>
          <p:nvSpPr>
            <p:cNvPr id="255003" name="Oval 27"/>
            <p:cNvSpPr>
              <a:spLocks noChangeArrowheads="1"/>
            </p:cNvSpPr>
            <p:nvPr/>
          </p:nvSpPr>
          <p:spPr bwMode="auto">
            <a:xfrm>
              <a:off x="3516" y="1616"/>
              <a:ext cx="90" cy="69"/>
            </a:xfrm>
            <a:prstGeom prst="ellipse">
              <a:avLst/>
            </a:prstGeom>
            <a:noFill/>
            <a:ln w="28575">
              <a:solidFill>
                <a:schemeClr val="tx1"/>
              </a:solidFill>
              <a:round/>
              <a:headEnd/>
              <a:tailEnd/>
            </a:ln>
            <a:effectLst/>
          </p:spPr>
          <p:txBody>
            <a:bodyPr wrap="none" anchor="ctr"/>
            <a:lstStyle/>
            <a:p>
              <a:endParaRPr lang="ja-JP" altLang="en-US"/>
            </a:p>
          </p:txBody>
        </p:sp>
      </p:grpSp>
      <p:grpSp>
        <p:nvGrpSpPr>
          <p:cNvPr id="6" name="Group 28"/>
          <p:cNvGrpSpPr>
            <a:grpSpLocks/>
          </p:cNvGrpSpPr>
          <p:nvPr/>
        </p:nvGrpSpPr>
        <p:grpSpPr bwMode="auto">
          <a:xfrm>
            <a:off x="6292878" y="3583136"/>
            <a:ext cx="215900" cy="231775"/>
            <a:chOff x="2152" y="3837"/>
            <a:chExt cx="260" cy="281"/>
          </a:xfrm>
        </p:grpSpPr>
        <p:sp>
          <p:nvSpPr>
            <p:cNvPr id="255005" name="Line 29"/>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5006" name="AutoShape 30"/>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7" name="Group 31"/>
          <p:cNvGrpSpPr>
            <a:grpSpLocks/>
          </p:cNvGrpSpPr>
          <p:nvPr/>
        </p:nvGrpSpPr>
        <p:grpSpPr bwMode="auto">
          <a:xfrm>
            <a:off x="4864128" y="3511699"/>
            <a:ext cx="214313" cy="231775"/>
            <a:chOff x="2152" y="3837"/>
            <a:chExt cx="260" cy="281"/>
          </a:xfrm>
        </p:grpSpPr>
        <p:sp>
          <p:nvSpPr>
            <p:cNvPr id="255008" name="Line 32"/>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5009" name="AutoShape 33"/>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8" name="Group 34"/>
          <p:cNvGrpSpPr>
            <a:grpSpLocks/>
          </p:cNvGrpSpPr>
          <p:nvPr/>
        </p:nvGrpSpPr>
        <p:grpSpPr bwMode="auto">
          <a:xfrm>
            <a:off x="3848128" y="3710136"/>
            <a:ext cx="214313" cy="231775"/>
            <a:chOff x="2152" y="3837"/>
            <a:chExt cx="260" cy="281"/>
          </a:xfrm>
        </p:grpSpPr>
        <p:sp>
          <p:nvSpPr>
            <p:cNvPr id="255011" name="Line 35"/>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5012" name="AutoShape 36"/>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9" name="Group 37"/>
          <p:cNvGrpSpPr>
            <a:grpSpLocks/>
          </p:cNvGrpSpPr>
          <p:nvPr/>
        </p:nvGrpSpPr>
        <p:grpSpPr bwMode="auto">
          <a:xfrm>
            <a:off x="7616853" y="4410224"/>
            <a:ext cx="214313" cy="231775"/>
            <a:chOff x="2152" y="3837"/>
            <a:chExt cx="260" cy="281"/>
          </a:xfrm>
        </p:grpSpPr>
        <p:sp>
          <p:nvSpPr>
            <p:cNvPr id="255014" name="Line 38"/>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5015" name="AutoShape 39"/>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grpSp>
        <p:nvGrpSpPr>
          <p:cNvPr id="10" name="Group 40"/>
          <p:cNvGrpSpPr>
            <a:grpSpLocks/>
          </p:cNvGrpSpPr>
          <p:nvPr/>
        </p:nvGrpSpPr>
        <p:grpSpPr bwMode="auto">
          <a:xfrm>
            <a:off x="7354916" y="4641999"/>
            <a:ext cx="476250" cy="581025"/>
            <a:chOff x="3198" y="1178"/>
            <a:chExt cx="453" cy="552"/>
          </a:xfrm>
        </p:grpSpPr>
        <p:sp>
          <p:nvSpPr>
            <p:cNvPr id="255017" name="AutoShape 41"/>
            <p:cNvSpPr>
              <a:spLocks noChangeArrowheads="1"/>
            </p:cNvSpPr>
            <p:nvPr/>
          </p:nvSpPr>
          <p:spPr bwMode="auto">
            <a:xfrm>
              <a:off x="3198" y="1178"/>
              <a:ext cx="453" cy="552"/>
            </a:xfrm>
            <a:prstGeom prst="roundRect">
              <a:avLst>
                <a:gd name="adj" fmla="val 6630"/>
              </a:avLst>
            </a:prstGeom>
            <a:noFill/>
            <a:ln w="28575">
              <a:solidFill>
                <a:schemeClr val="tx1"/>
              </a:solidFill>
              <a:round/>
              <a:headEnd/>
              <a:tailEnd/>
            </a:ln>
            <a:effectLst/>
          </p:spPr>
          <p:txBody>
            <a:bodyPr wrap="none" anchor="ctr"/>
            <a:lstStyle/>
            <a:p>
              <a:endParaRPr lang="ja-JP" altLang="en-US"/>
            </a:p>
          </p:txBody>
        </p:sp>
        <p:sp>
          <p:nvSpPr>
            <p:cNvPr id="255018" name="AutoShape 42"/>
            <p:cNvSpPr>
              <a:spLocks noChangeArrowheads="1"/>
            </p:cNvSpPr>
            <p:nvPr/>
          </p:nvSpPr>
          <p:spPr bwMode="auto">
            <a:xfrm>
              <a:off x="3244" y="1223"/>
              <a:ext cx="362" cy="347"/>
            </a:xfrm>
            <a:prstGeom prst="roundRect">
              <a:avLst>
                <a:gd name="adj" fmla="val 6630"/>
              </a:avLst>
            </a:prstGeom>
            <a:noFill/>
            <a:ln w="28575">
              <a:solidFill>
                <a:schemeClr val="tx1"/>
              </a:solidFill>
              <a:round/>
              <a:headEnd/>
              <a:tailEnd/>
            </a:ln>
            <a:effectLst/>
          </p:spPr>
          <p:txBody>
            <a:bodyPr wrap="none" anchor="ctr"/>
            <a:lstStyle/>
            <a:p>
              <a:endParaRPr lang="ja-JP" altLang="en-US"/>
            </a:p>
          </p:txBody>
        </p:sp>
        <p:sp>
          <p:nvSpPr>
            <p:cNvPr id="255019" name="Oval 43"/>
            <p:cNvSpPr>
              <a:spLocks noChangeArrowheads="1"/>
            </p:cNvSpPr>
            <p:nvPr/>
          </p:nvSpPr>
          <p:spPr bwMode="auto">
            <a:xfrm>
              <a:off x="3244" y="1616"/>
              <a:ext cx="90" cy="69"/>
            </a:xfrm>
            <a:prstGeom prst="ellipse">
              <a:avLst/>
            </a:prstGeom>
            <a:noFill/>
            <a:ln w="28575">
              <a:solidFill>
                <a:schemeClr val="tx1"/>
              </a:solidFill>
              <a:round/>
              <a:headEnd/>
              <a:tailEnd/>
            </a:ln>
            <a:effectLst/>
          </p:spPr>
          <p:txBody>
            <a:bodyPr wrap="none" anchor="ctr"/>
            <a:lstStyle/>
            <a:p>
              <a:endParaRPr lang="ja-JP" altLang="en-US"/>
            </a:p>
          </p:txBody>
        </p:sp>
        <p:sp>
          <p:nvSpPr>
            <p:cNvPr id="255020" name="Oval 44"/>
            <p:cNvSpPr>
              <a:spLocks noChangeArrowheads="1"/>
            </p:cNvSpPr>
            <p:nvPr/>
          </p:nvSpPr>
          <p:spPr bwMode="auto">
            <a:xfrm>
              <a:off x="3380" y="1616"/>
              <a:ext cx="90" cy="69"/>
            </a:xfrm>
            <a:prstGeom prst="ellipse">
              <a:avLst/>
            </a:prstGeom>
            <a:noFill/>
            <a:ln w="28575">
              <a:solidFill>
                <a:schemeClr val="tx1"/>
              </a:solidFill>
              <a:round/>
              <a:headEnd/>
              <a:tailEnd/>
            </a:ln>
            <a:effectLst/>
          </p:spPr>
          <p:txBody>
            <a:bodyPr wrap="none" anchor="ctr"/>
            <a:lstStyle/>
            <a:p>
              <a:endParaRPr lang="ja-JP" altLang="en-US"/>
            </a:p>
          </p:txBody>
        </p:sp>
        <p:sp>
          <p:nvSpPr>
            <p:cNvPr id="255021" name="Oval 45"/>
            <p:cNvSpPr>
              <a:spLocks noChangeArrowheads="1"/>
            </p:cNvSpPr>
            <p:nvPr/>
          </p:nvSpPr>
          <p:spPr bwMode="auto">
            <a:xfrm>
              <a:off x="3516" y="1616"/>
              <a:ext cx="90" cy="69"/>
            </a:xfrm>
            <a:prstGeom prst="ellipse">
              <a:avLst/>
            </a:prstGeom>
            <a:noFill/>
            <a:ln w="28575">
              <a:solidFill>
                <a:schemeClr val="tx1"/>
              </a:solidFill>
              <a:round/>
              <a:headEnd/>
              <a:tailEnd/>
            </a:ln>
            <a:effectLst/>
          </p:spPr>
          <p:txBody>
            <a:bodyPr wrap="none" anchor="ctr"/>
            <a:lstStyle/>
            <a:p>
              <a:endParaRPr lang="ja-JP" altLang="en-US"/>
            </a:p>
          </p:txBody>
        </p:sp>
      </p:grpSp>
      <p:sp>
        <p:nvSpPr>
          <p:cNvPr id="255022" name="laptop"/>
          <p:cNvSpPr>
            <a:spLocks noEditPoints="1" noChangeArrowheads="1"/>
          </p:cNvSpPr>
          <p:nvPr/>
        </p:nvSpPr>
        <p:spPr bwMode="auto">
          <a:xfrm>
            <a:off x="7497791" y="5819924"/>
            <a:ext cx="842962" cy="63341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FF9966"/>
          </a:solidFill>
          <a:ln w="28575">
            <a:solidFill>
              <a:srgbClr val="000000"/>
            </a:solidFill>
            <a:miter lim="800000"/>
            <a:headEnd/>
            <a:tailEnd/>
          </a:ln>
        </p:spPr>
        <p:txBody>
          <a:bodyPr/>
          <a:lstStyle/>
          <a:p>
            <a:endParaRPr lang="ja-JP" altLang="en-US"/>
          </a:p>
        </p:txBody>
      </p:sp>
      <p:grpSp>
        <p:nvGrpSpPr>
          <p:cNvPr id="11" name="Group 47"/>
          <p:cNvGrpSpPr>
            <a:grpSpLocks/>
          </p:cNvGrpSpPr>
          <p:nvPr/>
        </p:nvGrpSpPr>
        <p:grpSpPr bwMode="auto">
          <a:xfrm>
            <a:off x="8021666" y="5588149"/>
            <a:ext cx="214312" cy="231775"/>
            <a:chOff x="2152" y="3837"/>
            <a:chExt cx="260" cy="281"/>
          </a:xfrm>
        </p:grpSpPr>
        <p:sp>
          <p:nvSpPr>
            <p:cNvPr id="255024" name="Line 48"/>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5025" name="AutoShape 49"/>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sp>
        <p:nvSpPr>
          <p:cNvPr id="255026" name="computr2"/>
          <p:cNvSpPr>
            <a:spLocks noEditPoints="1" noChangeArrowheads="1"/>
          </p:cNvSpPr>
          <p:nvPr/>
        </p:nvSpPr>
        <p:spPr bwMode="auto">
          <a:xfrm>
            <a:off x="4918103" y="4589611"/>
            <a:ext cx="836613" cy="738188"/>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noFill/>
          <a:ln w="28575">
            <a:solidFill>
              <a:srgbClr val="000000"/>
            </a:solidFill>
            <a:miter lim="800000"/>
            <a:headEnd/>
            <a:tailEnd/>
          </a:ln>
        </p:spPr>
        <p:txBody>
          <a:bodyPr/>
          <a:lstStyle/>
          <a:p>
            <a:endParaRPr lang="ja-JP" altLang="en-US"/>
          </a:p>
        </p:txBody>
      </p:sp>
      <p:grpSp>
        <p:nvGrpSpPr>
          <p:cNvPr id="12" name="Group 51"/>
          <p:cNvGrpSpPr>
            <a:grpSpLocks/>
          </p:cNvGrpSpPr>
          <p:nvPr/>
        </p:nvGrpSpPr>
        <p:grpSpPr bwMode="auto">
          <a:xfrm>
            <a:off x="5441978" y="4357836"/>
            <a:ext cx="214313" cy="231775"/>
            <a:chOff x="2152" y="3837"/>
            <a:chExt cx="260" cy="281"/>
          </a:xfrm>
        </p:grpSpPr>
        <p:sp>
          <p:nvSpPr>
            <p:cNvPr id="255028" name="Line 52"/>
            <p:cNvSpPr>
              <a:spLocks noChangeShapeType="1"/>
            </p:cNvSpPr>
            <p:nvPr/>
          </p:nvSpPr>
          <p:spPr bwMode="auto">
            <a:xfrm>
              <a:off x="2282" y="3846"/>
              <a:ext cx="0" cy="272"/>
            </a:xfrm>
            <a:prstGeom prst="line">
              <a:avLst/>
            </a:prstGeom>
            <a:noFill/>
            <a:ln w="28575">
              <a:solidFill>
                <a:schemeClr val="tx1"/>
              </a:solidFill>
              <a:round/>
              <a:headEnd/>
              <a:tailEnd/>
            </a:ln>
            <a:effectLst/>
          </p:spPr>
          <p:txBody>
            <a:bodyPr/>
            <a:lstStyle/>
            <a:p>
              <a:endParaRPr lang="ja-JP" altLang="en-US"/>
            </a:p>
          </p:txBody>
        </p:sp>
        <p:sp>
          <p:nvSpPr>
            <p:cNvPr id="255029" name="AutoShape 53"/>
            <p:cNvSpPr>
              <a:spLocks noChangeArrowheads="1"/>
            </p:cNvSpPr>
            <p:nvPr/>
          </p:nvSpPr>
          <p:spPr bwMode="auto">
            <a:xfrm rot="10800000">
              <a:off x="2152" y="3837"/>
              <a:ext cx="260" cy="153"/>
            </a:xfrm>
            <a:prstGeom prst="triangle">
              <a:avLst>
                <a:gd name="adj" fmla="val 50000"/>
              </a:avLst>
            </a:prstGeom>
            <a:noFill/>
            <a:ln w="28575">
              <a:solidFill>
                <a:schemeClr val="tx1"/>
              </a:solidFill>
              <a:miter lim="800000"/>
              <a:headEnd/>
              <a:tailEnd/>
            </a:ln>
            <a:effectLst/>
          </p:spPr>
          <p:txBody>
            <a:bodyPr wrap="none" anchor="ctr"/>
            <a:lstStyle/>
            <a:p>
              <a:endParaRPr lang="ja-JP" altLang="en-US"/>
            </a:p>
          </p:txBody>
        </p:sp>
      </p:grpSp>
      <p:sp>
        <p:nvSpPr>
          <p:cNvPr id="255030" name="Line 54"/>
          <p:cNvSpPr>
            <a:spLocks noChangeShapeType="1"/>
          </p:cNvSpPr>
          <p:nvPr/>
        </p:nvSpPr>
        <p:spPr bwMode="auto">
          <a:xfrm flipH="1">
            <a:off x="6484966" y="4483249"/>
            <a:ext cx="1012825" cy="739775"/>
          </a:xfrm>
          <a:prstGeom prst="line">
            <a:avLst/>
          </a:prstGeom>
          <a:noFill/>
          <a:ln w="28575">
            <a:solidFill>
              <a:schemeClr val="tx1"/>
            </a:solidFill>
            <a:prstDash val="dash"/>
            <a:round/>
            <a:headEnd/>
            <a:tailEnd/>
          </a:ln>
          <a:effectLst/>
        </p:spPr>
        <p:txBody>
          <a:bodyPr/>
          <a:lstStyle/>
          <a:p>
            <a:endParaRPr lang="ja-JP" altLang="en-US"/>
          </a:p>
        </p:txBody>
      </p:sp>
      <p:sp>
        <p:nvSpPr>
          <p:cNvPr id="255031" name="Line 55"/>
          <p:cNvSpPr>
            <a:spLocks noChangeShapeType="1"/>
          </p:cNvSpPr>
          <p:nvPr/>
        </p:nvSpPr>
        <p:spPr bwMode="auto">
          <a:xfrm flipH="1" flipV="1">
            <a:off x="6546878" y="5329386"/>
            <a:ext cx="1362075" cy="266700"/>
          </a:xfrm>
          <a:prstGeom prst="line">
            <a:avLst/>
          </a:prstGeom>
          <a:noFill/>
          <a:ln w="28575">
            <a:solidFill>
              <a:schemeClr val="tx1"/>
            </a:solidFill>
            <a:prstDash val="dash"/>
            <a:round/>
            <a:headEnd/>
            <a:tailEnd/>
          </a:ln>
          <a:effectLst/>
        </p:spPr>
        <p:txBody>
          <a:bodyPr/>
          <a:lstStyle/>
          <a:p>
            <a:endParaRPr lang="ja-JP" altLang="en-US"/>
          </a:p>
        </p:txBody>
      </p:sp>
      <p:sp>
        <p:nvSpPr>
          <p:cNvPr id="255032" name="Line 56"/>
          <p:cNvSpPr>
            <a:spLocks noChangeShapeType="1"/>
          </p:cNvSpPr>
          <p:nvPr/>
        </p:nvSpPr>
        <p:spPr bwMode="auto">
          <a:xfrm flipH="1">
            <a:off x="5122891" y="5327799"/>
            <a:ext cx="1138237" cy="441325"/>
          </a:xfrm>
          <a:prstGeom prst="line">
            <a:avLst/>
          </a:prstGeom>
          <a:noFill/>
          <a:ln w="28575">
            <a:solidFill>
              <a:schemeClr val="tx1"/>
            </a:solidFill>
            <a:prstDash val="dash"/>
            <a:round/>
            <a:headEnd/>
            <a:tailEnd/>
          </a:ln>
          <a:effectLst/>
        </p:spPr>
        <p:txBody>
          <a:bodyPr/>
          <a:lstStyle/>
          <a:p>
            <a:endParaRPr lang="ja-JP" altLang="en-US"/>
          </a:p>
        </p:txBody>
      </p:sp>
      <p:sp>
        <p:nvSpPr>
          <p:cNvPr id="255033" name="Line 57"/>
          <p:cNvSpPr>
            <a:spLocks noChangeShapeType="1"/>
          </p:cNvSpPr>
          <p:nvPr/>
        </p:nvSpPr>
        <p:spPr bwMode="auto">
          <a:xfrm flipH="1" flipV="1">
            <a:off x="4160866" y="5175399"/>
            <a:ext cx="676275" cy="539750"/>
          </a:xfrm>
          <a:prstGeom prst="line">
            <a:avLst/>
          </a:prstGeom>
          <a:noFill/>
          <a:ln w="28575">
            <a:solidFill>
              <a:schemeClr val="tx1"/>
            </a:solidFill>
            <a:prstDash val="dash"/>
            <a:round/>
            <a:headEnd/>
            <a:tailEnd/>
          </a:ln>
          <a:effectLst/>
        </p:spPr>
        <p:txBody>
          <a:bodyPr/>
          <a:lstStyle/>
          <a:p>
            <a:endParaRPr lang="ja-JP" altLang="en-US"/>
          </a:p>
        </p:txBody>
      </p:sp>
      <p:sp>
        <p:nvSpPr>
          <p:cNvPr id="255034" name="Line 58"/>
          <p:cNvSpPr>
            <a:spLocks noChangeShapeType="1"/>
          </p:cNvSpPr>
          <p:nvPr/>
        </p:nvSpPr>
        <p:spPr bwMode="auto">
          <a:xfrm flipH="1" flipV="1">
            <a:off x="5654703" y="4419749"/>
            <a:ext cx="676275" cy="755650"/>
          </a:xfrm>
          <a:prstGeom prst="line">
            <a:avLst/>
          </a:prstGeom>
          <a:noFill/>
          <a:ln w="28575">
            <a:solidFill>
              <a:schemeClr val="tx1"/>
            </a:solidFill>
            <a:prstDash val="dash"/>
            <a:round/>
            <a:headEnd/>
            <a:tailEnd/>
          </a:ln>
          <a:effectLst/>
        </p:spPr>
        <p:txBody>
          <a:bodyPr/>
          <a:lstStyle/>
          <a:p>
            <a:endParaRPr lang="ja-JP" altLang="en-US"/>
          </a:p>
        </p:txBody>
      </p:sp>
      <p:sp>
        <p:nvSpPr>
          <p:cNvPr id="255035" name="Line 59"/>
          <p:cNvSpPr>
            <a:spLocks noChangeShapeType="1"/>
          </p:cNvSpPr>
          <p:nvPr/>
        </p:nvSpPr>
        <p:spPr bwMode="auto">
          <a:xfrm flipH="1">
            <a:off x="5680103" y="3648224"/>
            <a:ext cx="612775" cy="660400"/>
          </a:xfrm>
          <a:prstGeom prst="line">
            <a:avLst/>
          </a:prstGeom>
          <a:noFill/>
          <a:ln w="28575">
            <a:solidFill>
              <a:schemeClr val="tx1"/>
            </a:solidFill>
            <a:prstDash val="dash"/>
            <a:round/>
            <a:headEnd/>
            <a:tailEnd/>
          </a:ln>
          <a:effectLst/>
        </p:spPr>
        <p:txBody>
          <a:bodyPr/>
          <a:lstStyle/>
          <a:p>
            <a:endParaRPr lang="ja-JP" altLang="en-US"/>
          </a:p>
        </p:txBody>
      </p:sp>
      <p:sp>
        <p:nvSpPr>
          <p:cNvPr id="255036" name="Line 60"/>
          <p:cNvSpPr>
            <a:spLocks noChangeShapeType="1"/>
          </p:cNvSpPr>
          <p:nvPr/>
        </p:nvSpPr>
        <p:spPr bwMode="auto">
          <a:xfrm flipH="1" flipV="1">
            <a:off x="4062441" y="3814911"/>
            <a:ext cx="1284287" cy="549275"/>
          </a:xfrm>
          <a:prstGeom prst="line">
            <a:avLst/>
          </a:prstGeom>
          <a:noFill/>
          <a:ln w="28575">
            <a:solidFill>
              <a:schemeClr val="tx1"/>
            </a:solidFill>
            <a:prstDash val="dash"/>
            <a:round/>
            <a:headEnd/>
            <a:tailEnd/>
          </a:ln>
          <a:effectLst/>
        </p:spPr>
        <p:txBody>
          <a:bodyPr/>
          <a:lstStyle/>
          <a:p>
            <a:endParaRPr lang="ja-JP" altLang="en-US"/>
          </a:p>
        </p:txBody>
      </p:sp>
      <p:sp>
        <p:nvSpPr>
          <p:cNvPr id="255037" name="Line 61"/>
          <p:cNvSpPr>
            <a:spLocks noChangeShapeType="1"/>
          </p:cNvSpPr>
          <p:nvPr/>
        </p:nvSpPr>
        <p:spPr bwMode="auto">
          <a:xfrm flipH="1">
            <a:off x="4157691" y="3591074"/>
            <a:ext cx="679450" cy="90487"/>
          </a:xfrm>
          <a:prstGeom prst="line">
            <a:avLst/>
          </a:prstGeom>
          <a:noFill/>
          <a:ln w="28575">
            <a:solidFill>
              <a:schemeClr val="tx1"/>
            </a:solidFill>
            <a:prstDash val="dash"/>
            <a:round/>
            <a:headEnd/>
            <a:tailEnd/>
          </a:ln>
          <a:effectLst/>
        </p:spPr>
        <p:txBody>
          <a:bodyPr/>
          <a:lstStyle/>
          <a:p>
            <a:endParaRPr lang="ja-JP" altLang="en-US"/>
          </a:p>
        </p:txBody>
      </p:sp>
      <p:sp>
        <p:nvSpPr>
          <p:cNvPr id="255038" name="Line 62"/>
          <p:cNvSpPr>
            <a:spLocks noChangeShapeType="1"/>
          </p:cNvSpPr>
          <p:nvPr/>
        </p:nvSpPr>
        <p:spPr bwMode="auto">
          <a:xfrm flipH="1" flipV="1">
            <a:off x="4046566" y="3860949"/>
            <a:ext cx="111125" cy="1193800"/>
          </a:xfrm>
          <a:prstGeom prst="line">
            <a:avLst/>
          </a:prstGeom>
          <a:noFill/>
          <a:ln w="28575">
            <a:solidFill>
              <a:schemeClr val="tx1"/>
            </a:solidFill>
            <a:prstDash val="dash"/>
            <a:round/>
            <a:headEnd/>
            <a:tailEnd/>
          </a:ln>
          <a:effectLst/>
        </p:spPr>
        <p:txBody>
          <a:bodyPr/>
          <a:lstStyle/>
          <a:p>
            <a:endParaRPr lang="ja-JP" altLang="en-US"/>
          </a:p>
        </p:txBody>
      </p:sp>
      <p:sp>
        <p:nvSpPr>
          <p:cNvPr id="255039" name="Line 63"/>
          <p:cNvSpPr>
            <a:spLocks noChangeShapeType="1"/>
          </p:cNvSpPr>
          <p:nvPr/>
        </p:nvSpPr>
        <p:spPr bwMode="auto">
          <a:xfrm flipH="1" flipV="1">
            <a:off x="6781828" y="5548461"/>
            <a:ext cx="835025" cy="165100"/>
          </a:xfrm>
          <a:prstGeom prst="line">
            <a:avLst/>
          </a:prstGeom>
          <a:noFill/>
          <a:ln w="28575">
            <a:solidFill>
              <a:srgbClr val="FF0000"/>
            </a:solidFill>
            <a:round/>
            <a:headEnd/>
            <a:tailEnd type="triangle" w="lg" len="lg"/>
          </a:ln>
          <a:effectLst/>
        </p:spPr>
        <p:txBody>
          <a:bodyPr/>
          <a:lstStyle/>
          <a:p>
            <a:endParaRPr lang="ja-JP" altLang="en-US"/>
          </a:p>
        </p:txBody>
      </p:sp>
      <p:sp>
        <p:nvSpPr>
          <p:cNvPr id="255040" name="Line 64"/>
          <p:cNvSpPr>
            <a:spLocks noChangeShapeType="1"/>
          </p:cNvSpPr>
          <p:nvPr/>
        </p:nvSpPr>
        <p:spPr bwMode="auto">
          <a:xfrm flipH="1" flipV="1">
            <a:off x="5913466" y="4410224"/>
            <a:ext cx="442912" cy="498475"/>
          </a:xfrm>
          <a:prstGeom prst="line">
            <a:avLst/>
          </a:prstGeom>
          <a:noFill/>
          <a:ln w="28575">
            <a:solidFill>
              <a:srgbClr val="FF0000"/>
            </a:solidFill>
            <a:round/>
            <a:headEnd/>
            <a:tailEnd type="triangle" w="lg" len="lg"/>
          </a:ln>
          <a:effectLst/>
        </p:spPr>
        <p:txBody>
          <a:bodyPr/>
          <a:lstStyle/>
          <a:p>
            <a:endParaRPr lang="ja-JP" altLang="en-US"/>
          </a:p>
        </p:txBody>
      </p:sp>
      <p:sp>
        <p:nvSpPr>
          <p:cNvPr id="255041" name="Line 65"/>
          <p:cNvSpPr>
            <a:spLocks noChangeShapeType="1"/>
          </p:cNvSpPr>
          <p:nvPr/>
        </p:nvSpPr>
        <p:spPr bwMode="auto">
          <a:xfrm flipH="1" flipV="1">
            <a:off x="4264053" y="4041924"/>
            <a:ext cx="830263" cy="377825"/>
          </a:xfrm>
          <a:prstGeom prst="line">
            <a:avLst/>
          </a:prstGeom>
          <a:noFill/>
          <a:ln w="28575">
            <a:solidFill>
              <a:srgbClr val="FF0000"/>
            </a:solidFill>
            <a:round/>
            <a:headEnd/>
            <a:tailEnd type="triangle" w="lg" len="lg"/>
          </a:ln>
          <a:effectLst/>
        </p:spPr>
        <p:txBody>
          <a:bodyPr/>
          <a:lstStyle/>
          <a:p>
            <a:endParaRPr lang="ja-JP" altLang="en-US"/>
          </a:p>
        </p:txBody>
      </p:sp>
      <p:sp>
        <p:nvSpPr>
          <p:cNvPr id="255042" name="Line 66"/>
          <p:cNvSpPr>
            <a:spLocks noChangeShapeType="1"/>
          </p:cNvSpPr>
          <p:nvPr/>
        </p:nvSpPr>
        <p:spPr bwMode="auto">
          <a:xfrm flipV="1">
            <a:off x="4157691" y="3443436"/>
            <a:ext cx="522287" cy="76200"/>
          </a:xfrm>
          <a:prstGeom prst="line">
            <a:avLst/>
          </a:prstGeom>
          <a:noFill/>
          <a:ln w="28575">
            <a:solidFill>
              <a:srgbClr val="FF0000"/>
            </a:solidFill>
            <a:round/>
            <a:headEnd/>
            <a:tailEnd type="triangle" w="lg" len="lg"/>
          </a:ln>
          <a:effectLst/>
        </p:spPr>
        <p:txBody>
          <a:bodyPr/>
          <a:lstStyle/>
          <a:p>
            <a:endParaRPr lang="ja-JP" altLang="en-US"/>
          </a:p>
        </p:txBody>
      </p:sp>
      <p:sp>
        <p:nvSpPr>
          <p:cNvPr id="255043" name="Freeform 67"/>
          <p:cNvSpPr>
            <a:spLocks/>
          </p:cNvSpPr>
          <p:nvPr/>
        </p:nvSpPr>
        <p:spPr bwMode="auto">
          <a:xfrm>
            <a:off x="5773766" y="3025924"/>
            <a:ext cx="2870200" cy="2747962"/>
          </a:xfrm>
          <a:custGeom>
            <a:avLst/>
            <a:gdLst/>
            <a:ahLst/>
            <a:cxnLst>
              <a:cxn ang="0">
                <a:pos x="1588" y="1731"/>
              </a:cxn>
              <a:cxn ang="0">
                <a:pos x="1543" y="234"/>
              </a:cxn>
              <a:cxn ang="0">
                <a:pos x="0" y="324"/>
              </a:cxn>
            </a:cxnLst>
            <a:rect l="0" t="0" r="r" b="b"/>
            <a:pathLst>
              <a:path w="1808" h="1731">
                <a:moveTo>
                  <a:pt x="1588" y="1731"/>
                </a:moveTo>
                <a:cubicBezTo>
                  <a:pt x="1698" y="1099"/>
                  <a:pt x="1808" y="468"/>
                  <a:pt x="1543" y="234"/>
                </a:cubicBezTo>
                <a:cubicBezTo>
                  <a:pt x="1278" y="0"/>
                  <a:pt x="639" y="162"/>
                  <a:pt x="0" y="324"/>
                </a:cubicBezTo>
              </a:path>
            </a:pathLst>
          </a:custGeom>
          <a:noFill/>
          <a:ln w="38100" cap="flat" cmpd="sng">
            <a:solidFill>
              <a:srgbClr val="003366"/>
            </a:solidFill>
            <a:prstDash val="sysDot"/>
            <a:round/>
            <a:headEnd type="none" w="med" len="med"/>
            <a:tailEnd type="triangle" w="lg" len="lg"/>
          </a:ln>
          <a:effectLst/>
        </p:spPr>
        <p:txBody>
          <a:bodyPr/>
          <a:lstStyle/>
          <a:p>
            <a:endParaRPr lang="ja-JP" altLang="en-US"/>
          </a:p>
        </p:txBody>
      </p:sp>
      <p:sp>
        <p:nvSpPr>
          <p:cNvPr id="255044" name="Rectangle 68"/>
          <p:cNvSpPr>
            <a:spLocks noChangeArrowheads="1"/>
          </p:cNvSpPr>
          <p:nvPr/>
        </p:nvSpPr>
        <p:spPr bwMode="auto">
          <a:xfrm>
            <a:off x="1998691" y="5773886"/>
            <a:ext cx="1382110" cy="646331"/>
          </a:xfrm>
          <a:prstGeom prst="rect">
            <a:avLst/>
          </a:prstGeom>
          <a:noFill/>
          <a:ln w="9525">
            <a:noFill/>
            <a:miter lim="800000"/>
            <a:headEnd/>
            <a:tailEnd/>
          </a:ln>
          <a:effectLst/>
        </p:spPr>
        <p:txBody>
          <a:bodyPr wrap="none">
            <a:spAutoFit/>
          </a:bodyPr>
          <a:lstStyle/>
          <a:p>
            <a:r>
              <a:rPr lang="ja-JP" altLang="en-US" dirty="0">
                <a:latin typeface="HGPｺﾞｼｯｸM" pitchFamily="50" charset="-128"/>
                <a:ea typeface="HGPｺﾞｼｯｸM" pitchFamily="50" charset="-128"/>
              </a:rPr>
              <a:t>ルーティング</a:t>
            </a:r>
          </a:p>
          <a:p>
            <a:r>
              <a:rPr lang="ja-JP" altLang="en-US" dirty="0">
                <a:latin typeface="HGPｺﾞｼｯｸM" pitchFamily="50" charset="-128"/>
                <a:ea typeface="HGPｺﾞｼｯｸM" pitchFamily="50" charset="-128"/>
              </a:rPr>
              <a:t>（経路選択）</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センサーネットワーク</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センサーを持つコンピュータノードを相互につなぎ、検知したデータを送受信するためのネットワーク</a:t>
            </a:r>
            <a:endParaRPr lang="en-US" altLang="ja-JP" dirty="0" smtClean="0"/>
          </a:p>
          <a:p>
            <a:pPr lvl="1"/>
            <a:r>
              <a:rPr kumimoji="1" lang="ja-JP" altLang="en-US" dirty="0" smtClean="0"/>
              <a:t>ネットワークの構成と経路の決定が重要</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12</a:t>
            </a:fld>
            <a:endParaRPr lang="en-US"/>
          </a:p>
        </p:txBody>
      </p:sp>
      <p:grpSp>
        <p:nvGrpSpPr>
          <p:cNvPr id="57" name="グループ化 56"/>
          <p:cNvGrpSpPr/>
          <p:nvPr/>
        </p:nvGrpSpPr>
        <p:grpSpPr>
          <a:xfrm>
            <a:off x="1331640" y="3212976"/>
            <a:ext cx="6264696" cy="2466380"/>
            <a:chOff x="1304157" y="3356992"/>
            <a:chExt cx="6264696" cy="2466380"/>
          </a:xfrm>
        </p:grpSpPr>
        <p:sp>
          <p:nvSpPr>
            <p:cNvPr id="56" name="フリーフォーム 55"/>
            <p:cNvSpPr/>
            <p:nvPr/>
          </p:nvSpPr>
          <p:spPr>
            <a:xfrm>
              <a:off x="5559600" y="5205982"/>
              <a:ext cx="1287887" cy="446467"/>
            </a:xfrm>
            <a:custGeom>
              <a:avLst/>
              <a:gdLst>
                <a:gd name="connsiteX0" fmla="*/ 0 w 1287887"/>
                <a:gd name="connsiteY0" fmla="*/ 77273 h 446467"/>
                <a:gd name="connsiteX1" fmla="*/ 785611 w 1287887"/>
                <a:gd name="connsiteY1" fmla="*/ 51515 h 446467"/>
                <a:gd name="connsiteX2" fmla="*/ 399245 w 1287887"/>
                <a:gd name="connsiteY2" fmla="*/ 386366 h 446467"/>
                <a:gd name="connsiteX3" fmla="*/ 1287887 w 1287887"/>
                <a:gd name="connsiteY3" fmla="*/ 412124 h 446467"/>
              </a:gdLst>
              <a:ahLst/>
              <a:cxnLst>
                <a:cxn ang="0">
                  <a:pos x="connsiteX0" y="connsiteY0"/>
                </a:cxn>
                <a:cxn ang="0">
                  <a:pos x="connsiteX1" y="connsiteY1"/>
                </a:cxn>
                <a:cxn ang="0">
                  <a:pos x="connsiteX2" y="connsiteY2"/>
                </a:cxn>
                <a:cxn ang="0">
                  <a:pos x="connsiteX3" y="connsiteY3"/>
                </a:cxn>
              </a:cxnLst>
              <a:rect l="l" t="t" r="r" b="b"/>
              <a:pathLst>
                <a:path w="1287887" h="446467">
                  <a:moveTo>
                    <a:pt x="0" y="77273"/>
                  </a:moveTo>
                  <a:cubicBezTo>
                    <a:pt x="359535" y="38636"/>
                    <a:pt x="719070" y="0"/>
                    <a:pt x="785611" y="51515"/>
                  </a:cubicBezTo>
                  <a:cubicBezTo>
                    <a:pt x="852152" y="103031"/>
                    <a:pt x="315532" y="326265"/>
                    <a:pt x="399245" y="386366"/>
                  </a:cubicBezTo>
                  <a:cubicBezTo>
                    <a:pt x="482958" y="446467"/>
                    <a:pt x="885422" y="429295"/>
                    <a:pt x="1287887" y="412124"/>
                  </a:cubicBezTo>
                </a:path>
              </a:pathLst>
            </a:cu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50" name="グループ化 49"/>
            <p:cNvGrpSpPr/>
            <p:nvPr/>
          </p:nvGrpSpPr>
          <p:grpSpPr>
            <a:xfrm>
              <a:off x="1304157" y="3356992"/>
              <a:ext cx="5904656" cy="2088232"/>
              <a:chOff x="1547664" y="3356992"/>
              <a:chExt cx="5904656" cy="2088232"/>
            </a:xfrm>
          </p:grpSpPr>
          <p:cxnSp>
            <p:nvCxnSpPr>
              <p:cNvPr id="38" name="直線コネクタ 37"/>
              <p:cNvCxnSpPr>
                <a:stCxn id="10" idx="3"/>
                <a:endCxn id="34" idx="7"/>
              </p:cNvCxnSpPr>
              <p:nvPr/>
            </p:nvCxnSpPr>
            <p:spPr>
              <a:xfrm rot="5400000">
                <a:off x="4771301"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9" idx="3"/>
                <a:endCxn id="33" idx="7"/>
              </p:cNvCxnSpPr>
              <p:nvPr/>
            </p:nvCxnSpPr>
            <p:spPr>
              <a:xfrm rot="5400000">
                <a:off x="3763189"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8" idx="3"/>
                <a:endCxn id="32" idx="7"/>
              </p:cNvCxnSpPr>
              <p:nvPr/>
            </p:nvCxnSpPr>
            <p:spPr>
              <a:xfrm rot="5400000">
                <a:off x="2755077"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7" idx="3"/>
                <a:endCxn id="31" idx="7"/>
              </p:cNvCxnSpPr>
              <p:nvPr/>
            </p:nvCxnSpPr>
            <p:spPr>
              <a:xfrm rot="5400000">
                <a:off x="1746965"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11" idx="3"/>
                <a:endCxn id="35" idx="7"/>
              </p:cNvCxnSpPr>
              <p:nvPr/>
            </p:nvCxnSpPr>
            <p:spPr>
              <a:xfrm rot="5400000">
                <a:off x="5779413"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3059832" y="3356992"/>
                <a:ext cx="4392488" cy="360040"/>
                <a:chOff x="2627784" y="3717032"/>
                <a:chExt cx="4392488" cy="360040"/>
              </a:xfrm>
            </p:grpSpPr>
            <p:cxnSp>
              <p:nvCxnSpPr>
                <p:cNvPr id="13" name="直線コネクタ 12"/>
                <p:cNvCxnSpPr>
                  <a:stCxn id="7" idx="6"/>
                  <a:endCxn id="11"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円/楕円 6"/>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 name="円/楕円 7"/>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 name="円/楕円 8"/>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円/楕円 9"/>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1" name="円/楕円 10"/>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15" name="グループ化 14"/>
              <p:cNvGrpSpPr/>
              <p:nvPr/>
            </p:nvGrpSpPr>
            <p:grpSpPr>
              <a:xfrm>
                <a:off x="2555776" y="3933056"/>
                <a:ext cx="4392488" cy="360040"/>
                <a:chOff x="2627784" y="3717032"/>
                <a:chExt cx="4392488" cy="360040"/>
              </a:xfrm>
            </p:grpSpPr>
            <p:cxnSp>
              <p:nvCxnSpPr>
                <p:cNvPr id="16" name="直線コネクタ 15"/>
                <p:cNvCxnSpPr>
                  <a:stCxn id="17" idx="6"/>
                  <a:endCxn id="21"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8" name="円/楕円 17"/>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9" name="円/楕円 18"/>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円/楕円 19"/>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1" name="円/楕円 20"/>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22" name="グループ化 21"/>
              <p:cNvGrpSpPr/>
              <p:nvPr/>
            </p:nvGrpSpPr>
            <p:grpSpPr>
              <a:xfrm>
                <a:off x="2051720" y="4509120"/>
                <a:ext cx="4392488" cy="360040"/>
                <a:chOff x="2627784" y="3717032"/>
                <a:chExt cx="4392488" cy="360040"/>
              </a:xfrm>
            </p:grpSpPr>
            <p:cxnSp>
              <p:nvCxnSpPr>
                <p:cNvPr id="23" name="直線コネクタ 22"/>
                <p:cNvCxnSpPr>
                  <a:stCxn id="24" idx="6"/>
                  <a:endCxn id="28"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5" name="円/楕円 24"/>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6" name="円/楕円 25"/>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7" name="円/楕円 26"/>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8" name="円/楕円 27"/>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29" name="グループ化 28"/>
              <p:cNvGrpSpPr/>
              <p:nvPr/>
            </p:nvGrpSpPr>
            <p:grpSpPr>
              <a:xfrm>
                <a:off x="1547664" y="5085184"/>
                <a:ext cx="4392488" cy="360040"/>
                <a:chOff x="2627784" y="3717032"/>
                <a:chExt cx="4392488" cy="360040"/>
              </a:xfrm>
            </p:grpSpPr>
            <p:cxnSp>
              <p:nvCxnSpPr>
                <p:cNvPr id="30" name="直線コネクタ 29"/>
                <p:cNvCxnSpPr>
                  <a:stCxn id="31" idx="6"/>
                  <a:endCxn id="35"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円/楕円 30"/>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2" name="円/楕円 31"/>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3" name="円/楕円 32"/>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4" name="円/楕円 33"/>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5" name="円/楕円 34"/>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sp>
          <p:nvSpPr>
            <p:cNvPr id="51" name="computr2"/>
            <p:cNvSpPr>
              <a:spLocks noEditPoints="1" noChangeArrowheads="1"/>
            </p:cNvSpPr>
            <p:nvPr/>
          </p:nvSpPr>
          <p:spPr bwMode="auto">
            <a:xfrm>
              <a:off x="6732240" y="5085184"/>
              <a:ext cx="836613" cy="738188"/>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noFill/>
            <a:ln w="28575">
              <a:solidFill>
                <a:schemeClr val="accent1">
                  <a:lumMod val="75000"/>
                </a:schemeClr>
              </a:solidFill>
              <a:miter lim="800000"/>
              <a:headEnd/>
              <a:tailEnd/>
            </a:ln>
          </p:spPr>
          <p:txBody>
            <a:bodyPr/>
            <a:lstStyle/>
            <a:p>
              <a:endParaRPr lang="ja-JP" altLang="en-US"/>
            </a:p>
          </p:txBody>
        </p:sp>
      </p:grpSp>
      <p:cxnSp>
        <p:nvCxnSpPr>
          <p:cNvPr id="59" name="直線矢印コネクタ 58"/>
          <p:cNvCxnSpPr/>
          <p:nvPr/>
        </p:nvCxnSpPr>
        <p:spPr>
          <a:xfrm>
            <a:off x="3735387" y="4077072"/>
            <a:ext cx="432048" cy="1588"/>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3231331" y="3573016"/>
            <a:ext cx="432048" cy="1588"/>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4311451" y="4653136"/>
            <a:ext cx="432048" cy="1588"/>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4887515" y="5229200"/>
            <a:ext cx="432048" cy="1588"/>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rot="5400000">
            <a:off x="3771391" y="3681028"/>
            <a:ext cx="216024" cy="144016"/>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rot="5400000">
            <a:off x="4275447" y="4257092"/>
            <a:ext cx="216024" cy="144016"/>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rot="5400000">
            <a:off x="4779503" y="4833156"/>
            <a:ext cx="216024" cy="144016"/>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a:off x="6327675" y="5373216"/>
            <a:ext cx="432048" cy="1588"/>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ミドルウェアの必要性</a:t>
            </a:r>
            <a:endParaRPr lang="ja-JP" altLang="en-US" dirty="0"/>
          </a:p>
        </p:txBody>
      </p:sp>
      <p:sp>
        <p:nvSpPr>
          <p:cNvPr id="3" name="コンテンツ プレースホルダ 2"/>
          <p:cNvSpPr>
            <a:spLocks noGrp="1"/>
          </p:cNvSpPr>
          <p:nvPr>
            <p:ph idx="1"/>
          </p:nvPr>
        </p:nvSpPr>
        <p:spPr/>
        <p:txBody>
          <a:bodyPr/>
          <a:lstStyle/>
          <a:p>
            <a:r>
              <a:rPr lang="ja-JP" altLang="en-US" dirty="0" smtClean="0"/>
              <a:t>生活環境にあふれる情報（データ）</a:t>
            </a:r>
            <a:endParaRPr lang="en-US" altLang="ja-JP" dirty="0" smtClean="0"/>
          </a:p>
          <a:p>
            <a:pPr lvl="1"/>
            <a:r>
              <a:rPr lang="ja-JP" altLang="en-US" dirty="0" smtClean="0"/>
              <a:t>常に生成（発生）</a:t>
            </a:r>
            <a:endParaRPr lang="en-US" altLang="ja-JP" dirty="0" smtClean="0"/>
          </a:p>
          <a:p>
            <a:pPr lvl="1"/>
            <a:r>
              <a:rPr lang="ja-JP" altLang="en-US" dirty="0" smtClean="0"/>
              <a:t>遅延のない収集と保存</a:t>
            </a:r>
            <a:endParaRPr lang="en-US" altLang="ja-JP" dirty="0" smtClean="0"/>
          </a:p>
          <a:p>
            <a:pPr lvl="1"/>
            <a:r>
              <a:rPr lang="ja-JP" altLang="en-US" dirty="0" smtClean="0"/>
              <a:t>保存したデータの活用</a:t>
            </a:r>
            <a:endParaRPr lang="en-US" altLang="ja-JP" dirty="0" smtClean="0"/>
          </a:p>
          <a:p>
            <a:pPr lvl="1"/>
            <a:endParaRPr lang="en-US" altLang="ja-JP" dirty="0" smtClean="0"/>
          </a:p>
          <a:p>
            <a:r>
              <a:rPr lang="ja-JP" altLang="en-US" dirty="0" smtClean="0"/>
              <a:t>情報の収集</a:t>
            </a:r>
            <a:endParaRPr lang="en-US" altLang="ja-JP" dirty="0" smtClean="0"/>
          </a:p>
          <a:p>
            <a:pPr lvl="1"/>
            <a:r>
              <a:rPr lang="ja-JP" altLang="en-US" dirty="0" smtClean="0"/>
              <a:t>複数個所に</a:t>
            </a:r>
            <a:r>
              <a:rPr lang="ja-JP" altLang="en-US" u="sng" dirty="0" smtClean="0">
                <a:effectLst>
                  <a:outerShdw blurRad="38100" dist="38100" dir="2700000" algn="tl">
                    <a:srgbClr val="000000">
                      <a:alpha val="43137"/>
                    </a:srgbClr>
                  </a:outerShdw>
                </a:effectLst>
              </a:rPr>
              <a:t>分散</a:t>
            </a:r>
            <a:r>
              <a:rPr lang="ja-JP" altLang="en-US" dirty="0" smtClean="0"/>
              <a:t>された、</a:t>
            </a:r>
            <a:r>
              <a:rPr lang="ja-JP" altLang="en-US" u="sng" dirty="0" smtClean="0">
                <a:effectLst>
                  <a:outerShdw blurRad="38100" dist="38100" dir="2700000" algn="tl">
                    <a:srgbClr val="000000">
                      <a:alpha val="43137"/>
                    </a:srgbClr>
                  </a:outerShdw>
                </a:effectLst>
              </a:rPr>
              <a:t>複数ノード</a:t>
            </a:r>
            <a:r>
              <a:rPr lang="ja-JP" altLang="en-US" dirty="0" smtClean="0"/>
              <a:t>の情報を効率よく処理する必要がある</a:t>
            </a:r>
            <a:endParaRPr lang="en-US" altLang="ja-JP" dirty="0" smtClean="0"/>
          </a:p>
          <a:p>
            <a:pPr lvl="1">
              <a:buNone/>
            </a:pPr>
            <a:r>
              <a:rPr lang="en-US" altLang="ja-JP" dirty="0" smtClean="0"/>
              <a:t>	</a:t>
            </a:r>
            <a:r>
              <a:rPr lang="ja-JP" altLang="en-US" dirty="0" smtClean="0"/>
              <a:t>　⇒　これまでのノウハウを活用</a:t>
            </a:r>
            <a:endParaRPr lang="en-US" altLang="ja-JP" dirty="0" smtClean="0"/>
          </a:p>
          <a:p>
            <a:pPr lvl="1">
              <a:buNone/>
            </a:pPr>
            <a:r>
              <a:rPr lang="en-US" altLang="ja-JP" dirty="0" smtClean="0"/>
              <a:t>	</a:t>
            </a:r>
            <a:r>
              <a:rPr lang="ja-JP" altLang="en-US" dirty="0" smtClean="0"/>
              <a:t>　</a:t>
            </a:r>
            <a:r>
              <a:rPr lang="en-US" altLang="ja-JP" dirty="0" smtClean="0"/>
              <a:t>* </a:t>
            </a:r>
            <a:r>
              <a:rPr lang="ja-JP" altLang="en-US" dirty="0" smtClean="0"/>
              <a:t>情報収集の標準的な手法なし</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13</a:t>
            </a:fld>
            <a:endParaRPr lang="en-US"/>
          </a:p>
        </p:txBody>
      </p:sp>
      <p:grpSp>
        <p:nvGrpSpPr>
          <p:cNvPr id="7" name="グループ化 6"/>
          <p:cNvGrpSpPr/>
          <p:nvPr/>
        </p:nvGrpSpPr>
        <p:grpSpPr>
          <a:xfrm>
            <a:off x="5076056" y="2276872"/>
            <a:ext cx="3384376" cy="1332412"/>
            <a:chOff x="1304157" y="3356992"/>
            <a:chExt cx="6264696" cy="2466380"/>
          </a:xfrm>
        </p:grpSpPr>
        <p:sp>
          <p:nvSpPr>
            <p:cNvPr id="8" name="フリーフォーム 7"/>
            <p:cNvSpPr/>
            <p:nvPr/>
          </p:nvSpPr>
          <p:spPr>
            <a:xfrm>
              <a:off x="5559600" y="5205982"/>
              <a:ext cx="1287887" cy="446467"/>
            </a:xfrm>
            <a:custGeom>
              <a:avLst/>
              <a:gdLst>
                <a:gd name="connsiteX0" fmla="*/ 0 w 1287887"/>
                <a:gd name="connsiteY0" fmla="*/ 77273 h 446467"/>
                <a:gd name="connsiteX1" fmla="*/ 785611 w 1287887"/>
                <a:gd name="connsiteY1" fmla="*/ 51515 h 446467"/>
                <a:gd name="connsiteX2" fmla="*/ 399245 w 1287887"/>
                <a:gd name="connsiteY2" fmla="*/ 386366 h 446467"/>
                <a:gd name="connsiteX3" fmla="*/ 1287887 w 1287887"/>
                <a:gd name="connsiteY3" fmla="*/ 412124 h 446467"/>
              </a:gdLst>
              <a:ahLst/>
              <a:cxnLst>
                <a:cxn ang="0">
                  <a:pos x="connsiteX0" y="connsiteY0"/>
                </a:cxn>
                <a:cxn ang="0">
                  <a:pos x="connsiteX1" y="connsiteY1"/>
                </a:cxn>
                <a:cxn ang="0">
                  <a:pos x="connsiteX2" y="connsiteY2"/>
                </a:cxn>
                <a:cxn ang="0">
                  <a:pos x="connsiteX3" y="connsiteY3"/>
                </a:cxn>
              </a:cxnLst>
              <a:rect l="l" t="t" r="r" b="b"/>
              <a:pathLst>
                <a:path w="1287887" h="446467">
                  <a:moveTo>
                    <a:pt x="0" y="77273"/>
                  </a:moveTo>
                  <a:cubicBezTo>
                    <a:pt x="359535" y="38636"/>
                    <a:pt x="719070" y="0"/>
                    <a:pt x="785611" y="51515"/>
                  </a:cubicBezTo>
                  <a:cubicBezTo>
                    <a:pt x="852152" y="103031"/>
                    <a:pt x="315532" y="326265"/>
                    <a:pt x="399245" y="386366"/>
                  </a:cubicBezTo>
                  <a:cubicBezTo>
                    <a:pt x="482958" y="446467"/>
                    <a:pt x="885422" y="429295"/>
                    <a:pt x="1287887" y="412124"/>
                  </a:cubicBezTo>
                </a:path>
              </a:pathLst>
            </a:cu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 name="グループ化 49"/>
            <p:cNvGrpSpPr/>
            <p:nvPr/>
          </p:nvGrpSpPr>
          <p:grpSpPr>
            <a:xfrm>
              <a:off x="1304157" y="3356992"/>
              <a:ext cx="5904656" cy="2088232"/>
              <a:chOff x="1547664" y="3356992"/>
              <a:chExt cx="5904656" cy="2088232"/>
            </a:xfrm>
          </p:grpSpPr>
          <p:cxnSp>
            <p:nvCxnSpPr>
              <p:cNvPr id="11" name="直線コネクタ 10"/>
              <p:cNvCxnSpPr>
                <a:stCxn id="42" idx="3"/>
                <a:endCxn id="24" idx="7"/>
              </p:cNvCxnSpPr>
              <p:nvPr/>
            </p:nvCxnSpPr>
            <p:spPr>
              <a:xfrm rot="5400000">
                <a:off x="4771301"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41" idx="3"/>
                <a:endCxn id="23" idx="7"/>
              </p:cNvCxnSpPr>
              <p:nvPr/>
            </p:nvCxnSpPr>
            <p:spPr>
              <a:xfrm rot="5400000">
                <a:off x="3763189"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40" idx="3"/>
                <a:endCxn id="22" idx="7"/>
              </p:cNvCxnSpPr>
              <p:nvPr/>
            </p:nvCxnSpPr>
            <p:spPr>
              <a:xfrm rot="5400000">
                <a:off x="2755077"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39" idx="3"/>
                <a:endCxn id="21" idx="7"/>
              </p:cNvCxnSpPr>
              <p:nvPr/>
            </p:nvCxnSpPr>
            <p:spPr>
              <a:xfrm rot="5400000">
                <a:off x="1746965"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線コネクタ 14"/>
              <p:cNvCxnSpPr>
                <a:endCxn id="25" idx="7"/>
              </p:cNvCxnSpPr>
              <p:nvPr/>
            </p:nvCxnSpPr>
            <p:spPr>
              <a:xfrm rot="5400000">
                <a:off x="5779413" y="3772317"/>
                <a:ext cx="1473606" cy="12575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6" name="グループ化 13"/>
              <p:cNvGrpSpPr/>
              <p:nvPr/>
            </p:nvGrpSpPr>
            <p:grpSpPr>
              <a:xfrm>
                <a:off x="3059832" y="3356992"/>
                <a:ext cx="4392488" cy="360040"/>
                <a:chOff x="2627784" y="3717032"/>
                <a:chExt cx="4392488" cy="360040"/>
              </a:xfrm>
            </p:grpSpPr>
            <p:cxnSp>
              <p:nvCxnSpPr>
                <p:cNvPr id="38" name="直線コネクタ 12"/>
                <p:cNvCxnSpPr>
                  <a:stCxn id="39" idx="6"/>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0" name="円/楕円 39"/>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1" name="円/楕円 40"/>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2" name="円/楕円 41"/>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3" name="円/楕円 10"/>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17" name="グループ化 14"/>
              <p:cNvGrpSpPr/>
              <p:nvPr/>
            </p:nvGrpSpPr>
            <p:grpSpPr>
              <a:xfrm>
                <a:off x="2555776" y="3933056"/>
                <a:ext cx="4392488" cy="360040"/>
                <a:chOff x="2627784" y="3717032"/>
                <a:chExt cx="4392488" cy="360040"/>
              </a:xfrm>
            </p:grpSpPr>
            <p:cxnSp>
              <p:nvCxnSpPr>
                <p:cNvPr id="32" name="直線コネクタ 31"/>
                <p:cNvCxnSpPr>
                  <a:stCxn id="33" idx="6"/>
                  <a:endCxn id="37"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3" name="円/楕円 32"/>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4" name="円/楕円 33"/>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5" name="円/楕円 34"/>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6" name="円/楕円 35"/>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7" name="円/楕円 36"/>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18" name="グループ化 21"/>
              <p:cNvGrpSpPr/>
              <p:nvPr/>
            </p:nvGrpSpPr>
            <p:grpSpPr>
              <a:xfrm>
                <a:off x="2051720" y="4509120"/>
                <a:ext cx="4392488" cy="360040"/>
                <a:chOff x="2627784" y="3717032"/>
                <a:chExt cx="4392488" cy="360040"/>
              </a:xfrm>
            </p:grpSpPr>
            <p:cxnSp>
              <p:nvCxnSpPr>
                <p:cNvPr id="26" name="直線コネクタ 25"/>
                <p:cNvCxnSpPr>
                  <a:stCxn id="27" idx="6"/>
                  <a:endCxn id="31"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円/楕円 26"/>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8" name="円/楕円 27"/>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9" name="円/楕円 28"/>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0" name="円/楕円 29"/>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1" name="円/楕円 30"/>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nvGrpSpPr>
              <p:cNvPr id="19" name="グループ化 28"/>
              <p:cNvGrpSpPr/>
              <p:nvPr/>
            </p:nvGrpSpPr>
            <p:grpSpPr>
              <a:xfrm>
                <a:off x="1547664" y="5085184"/>
                <a:ext cx="4392488" cy="360040"/>
                <a:chOff x="2627784" y="3717032"/>
                <a:chExt cx="4392488" cy="360040"/>
              </a:xfrm>
            </p:grpSpPr>
            <p:cxnSp>
              <p:nvCxnSpPr>
                <p:cNvPr id="20" name="直線コネクタ 19"/>
                <p:cNvCxnSpPr>
                  <a:stCxn id="21" idx="6"/>
                  <a:endCxn id="25" idx="2"/>
                </p:cNvCxnSpPr>
                <p:nvPr/>
              </p:nvCxnSpPr>
              <p:spPr>
                <a:xfrm>
                  <a:off x="2987824" y="3897052"/>
                  <a:ext cx="367240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円/楕円 20"/>
                <p:cNvSpPr/>
                <p:nvPr/>
              </p:nvSpPr>
              <p:spPr>
                <a:xfrm>
                  <a:off x="2627784"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2" name="円/楕円 21"/>
                <p:cNvSpPr/>
                <p:nvPr/>
              </p:nvSpPr>
              <p:spPr>
                <a:xfrm>
                  <a:off x="3635896"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3" name="円/楕円 22"/>
                <p:cNvSpPr/>
                <p:nvPr/>
              </p:nvSpPr>
              <p:spPr>
                <a:xfrm>
                  <a:off x="4644008"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4" name="円/楕円 23"/>
                <p:cNvSpPr/>
                <p:nvPr/>
              </p:nvSpPr>
              <p:spPr>
                <a:xfrm>
                  <a:off x="5652120"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5" name="円/楕円 24"/>
                <p:cNvSpPr/>
                <p:nvPr/>
              </p:nvSpPr>
              <p:spPr>
                <a:xfrm>
                  <a:off x="6660232" y="3717032"/>
                  <a:ext cx="360040" cy="36004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grpSp>
        <p:sp>
          <p:nvSpPr>
            <p:cNvPr id="10" name="computr2"/>
            <p:cNvSpPr>
              <a:spLocks noEditPoints="1" noChangeArrowheads="1"/>
            </p:cNvSpPr>
            <p:nvPr/>
          </p:nvSpPr>
          <p:spPr bwMode="auto">
            <a:xfrm>
              <a:off x="6732240" y="5085184"/>
              <a:ext cx="836613" cy="738188"/>
            </a:xfrm>
            <a:custGeom>
              <a:avLst/>
              <a:gdLst>
                <a:gd name="T0" fmla="*/ 10800 w 21600"/>
                <a:gd name="T1" fmla="*/ 0 h 21600"/>
                <a:gd name="T2" fmla="*/ 10800 w 21600"/>
                <a:gd name="T3" fmla="*/ 21600 h 21600"/>
                <a:gd name="T4" fmla="*/ 17326 w 21600"/>
                <a:gd name="T5" fmla="*/ 0 h 21600"/>
                <a:gd name="T6" fmla="*/ 4274 w 21600"/>
                <a:gd name="T7" fmla="*/ 0 h 21600"/>
                <a:gd name="T8" fmla="*/ 4274 w 21600"/>
                <a:gd name="T9" fmla="*/ 11631 h 21600"/>
                <a:gd name="T10" fmla="*/ 17326 w 21600"/>
                <a:gd name="T11" fmla="*/ 11631 h 21600"/>
                <a:gd name="T12" fmla="*/ 4274 w 21600"/>
                <a:gd name="T13" fmla="*/ 5816 h 21600"/>
                <a:gd name="T14" fmla="*/ 17326 w 21600"/>
                <a:gd name="T15" fmla="*/ 5816 h 21600"/>
                <a:gd name="T16" fmla="*/ 18828 w 21600"/>
                <a:gd name="T17" fmla="*/ 15785 h 21600"/>
                <a:gd name="T18" fmla="*/ 2772 w 21600"/>
                <a:gd name="T19" fmla="*/ 15785 h 21600"/>
                <a:gd name="T20" fmla="*/ 6194 w 21600"/>
                <a:gd name="T21" fmla="*/ 1913 h 21600"/>
                <a:gd name="T22" fmla="*/ 15565 w 21600"/>
                <a:gd name="T23" fmla="*/ 974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21022" y="20295"/>
                  </a:moveTo>
                  <a:lnTo>
                    <a:pt x="18828" y="18396"/>
                  </a:lnTo>
                  <a:lnTo>
                    <a:pt x="18828" y="13174"/>
                  </a:lnTo>
                  <a:lnTo>
                    <a:pt x="15478" y="13174"/>
                  </a:lnTo>
                  <a:lnTo>
                    <a:pt x="15478" y="11631"/>
                  </a:lnTo>
                  <a:lnTo>
                    <a:pt x="17326" y="11631"/>
                  </a:lnTo>
                  <a:lnTo>
                    <a:pt x="17326" y="11156"/>
                  </a:lnTo>
                  <a:lnTo>
                    <a:pt x="17326" y="0"/>
                  </a:lnTo>
                  <a:lnTo>
                    <a:pt x="10858" y="0"/>
                  </a:lnTo>
                  <a:lnTo>
                    <a:pt x="4274" y="0"/>
                  </a:lnTo>
                  <a:lnTo>
                    <a:pt x="4274" y="11037"/>
                  </a:lnTo>
                  <a:lnTo>
                    <a:pt x="4274" y="11631"/>
                  </a:lnTo>
                  <a:lnTo>
                    <a:pt x="6122" y="11631"/>
                  </a:lnTo>
                  <a:lnTo>
                    <a:pt x="6122" y="13174"/>
                  </a:lnTo>
                  <a:lnTo>
                    <a:pt x="2772" y="13174"/>
                  </a:lnTo>
                  <a:lnTo>
                    <a:pt x="2772" y="18514"/>
                  </a:lnTo>
                  <a:lnTo>
                    <a:pt x="693" y="20295"/>
                  </a:lnTo>
                  <a:lnTo>
                    <a:pt x="462" y="20413"/>
                  </a:lnTo>
                  <a:lnTo>
                    <a:pt x="231" y="20651"/>
                  </a:lnTo>
                  <a:lnTo>
                    <a:pt x="116" y="20888"/>
                  </a:lnTo>
                  <a:lnTo>
                    <a:pt x="0" y="21125"/>
                  </a:lnTo>
                  <a:lnTo>
                    <a:pt x="0" y="21244"/>
                  </a:lnTo>
                  <a:lnTo>
                    <a:pt x="116" y="21363"/>
                  </a:lnTo>
                  <a:lnTo>
                    <a:pt x="116" y="21481"/>
                  </a:lnTo>
                  <a:lnTo>
                    <a:pt x="231" y="21481"/>
                  </a:lnTo>
                  <a:lnTo>
                    <a:pt x="347" y="21600"/>
                  </a:lnTo>
                  <a:lnTo>
                    <a:pt x="578" y="21600"/>
                  </a:lnTo>
                  <a:lnTo>
                    <a:pt x="693" y="21600"/>
                  </a:lnTo>
                  <a:lnTo>
                    <a:pt x="10858" y="21600"/>
                  </a:lnTo>
                  <a:lnTo>
                    <a:pt x="20907" y="21600"/>
                  </a:lnTo>
                  <a:lnTo>
                    <a:pt x="21138" y="21600"/>
                  </a:lnTo>
                  <a:lnTo>
                    <a:pt x="21253" y="21600"/>
                  </a:lnTo>
                  <a:lnTo>
                    <a:pt x="21369" y="21481"/>
                  </a:lnTo>
                  <a:lnTo>
                    <a:pt x="21484" y="21481"/>
                  </a:lnTo>
                  <a:lnTo>
                    <a:pt x="21600" y="21363"/>
                  </a:lnTo>
                  <a:lnTo>
                    <a:pt x="21600" y="21244"/>
                  </a:lnTo>
                  <a:lnTo>
                    <a:pt x="21600" y="21125"/>
                  </a:lnTo>
                  <a:lnTo>
                    <a:pt x="21484" y="20888"/>
                  </a:lnTo>
                  <a:lnTo>
                    <a:pt x="21369" y="20651"/>
                  </a:lnTo>
                  <a:lnTo>
                    <a:pt x="21253" y="20413"/>
                  </a:lnTo>
                  <a:lnTo>
                    <a:pt x="21022" y="20295"/>
                  </a:lnTo>
                  <a:close/>
                </a:path>
                <a:path w="21600" h="21600" extrusionOk="0">
                  <a:moveTo>
                    <a:pt x="18019" y="18514"/>
                  </a:moveTo>
                  <a:lnTo>
                    <a:pt x="17326" y="17921"/>
                  </a:lnTo>
                  <a:lnTo>
                    <a:pt x="4389" y="17921"/>
                  </a:lnTo>
                  <a:lnTo>
                    <a:pt x="3696" y="18514"/>
                  </a:lnTo>
                  <a:lnTo>
                    <a:pt x="18019" y="18514"/>
                  </a:lnTo>
                  <a:close/>
                </a:path>
                <a:path w="21600" h="21600" extrusionOk="0">
                  <a:moveTo>
                    <a:pt x="19174" y="19701"/>
                  </a:moveTo>
                  <a:lnTo>
                    <a:pt x="18481" y="19108"/>
                  </a:lnTo>
                  <a:lnTo>
                    <a:pt x="3119" y="19108"/>
                  </a:lnTo>
                  <a:lnTo>
                    <a:pt x="2426" y="19701"/>
                  </a:lnTo>
                  <a:lnTo>
                    <a:pt x="19174" y="19701"/>
                  </a:lnTo>
                  <a:close/>
                </a:path>
                <a:path w="21600" h="21600" extrusionOk="0">
                  <a:moveTo>
                    <a:pt x="20560" y="20769"/>
                  </a:moveTo>
                  <a:lnTo>
                    <a:pt x="19867" y="20176"/>
                  </a:lnTo>
                  <a:lnTo>
                    <a:pt x="1848" y="20176"/>
                  </a:lnTo>
                  <a:lnTo>
                    <a:pt x="1155" y="20769"/>
                  </a:lnTo>
                  <a:lnTo>
                    <a:pt x="20560" y="20769"/>
                  </a:lnTo>
                  <a:close/>
                </a:path>
                <a:path w="21600" h="21600" extrusionOk="0">
                  <a:moveTo>
                    <a:pt x="18828" y="18396"/>
                  </a:moveTo>
                  <a:lnTo>
                    <a:pt x="17442" y="17209"/>
                  </a:lnTo>
                  <a:lnTo>
                    <a:pt x="4158" y="17209"/>
                  </a:lnTo>
                  <a:lnTo>
                    <a:pt x="2772" y="18514"/>
                  </a:lnTo>
                  <a:moveTo>
                    <a:pt x="13168" y="14123"/>
                  </a:moveTo>
                  <a:lnTo>
                    <a:pt x="13168" y="14716"/>
                  </a:lnTo>
                  <a:lnTo>
                    <a:pt x="17788" y="14716"/>
                  </a:lnTo>
                  <a:lnTo>
                    <a:pt x="17788" y="14123"/>
                  </a:lnTo>
                  <a:lnTo>
                    <a:pt x="13168" y="14123"/>
                  </a:lnTo>
                  <a:close/>
                </a:path>
                <a:path w="21600" h="21600" extrusionOk="0">
                  <a:moveTo>
                    <a:pt x="6122" y="1899"/>
                  </a:moveTo>
                  <a:lnTo>
                    <a:pt x="6122" y="9732"/>
                  </a:lnTo>
                  <a:lnTo>
                    <a:pt x="15478" y="9732"/>
                  </a:lnTo>
                  <a:lnTo>
                    <a:pt x="15478" y="1899"/>
                  </a:lnTo>
                  <a:lnTo>
                    <a:pt x="6122" y="1899"/>
                  </a:lnTo>
                  <a:moveTo>
                    <a:pt x="6122" y="11631"/>
                  </a:moveTo>
                  <a:lnTo>
                    <a:pt x="15478" y="11631"/>
                  </a:lnTo>
                  <a:lnTo>
                    <a:pt x="15478" y="13174"/>
                  </a:lnTo>
                  <a:lnTo>
                    <a:pt x="6122" y="13174"/>
                  </a:lnTo>
                  <a:lnTo>
                    <a:pt x="6122" y="11631"/>
                  </a:lnTo>
                  <a:close/>
                </a:path>
              </a:pathLst>
            </a:custGeom>
            <a:noFill/>
            <a:ln w="28575">
              <a:solidFill>
                <a:schemeClr val="accent1">
                  <a:lumMod val="75000"/>
                </a:schemeClr>
              </a:solidFill>
              <a:miter lim="800000"/>
              <a:headEnd/>
              <a:tailEnd/>
            </a:ln>
          </p:spPr>
          <p:txBody>
            <a:bodyPr/>
            <a:lstStyle/>
            <a:p>
              <a:endParaRPr lang="ja-JP" alt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ＤＡＱミドルウェアの応用</a:t>
            </a:r>
            <a:endParaRPr lang="ja-JP" altLang="en-US" dirty="0"/>
          </a:p>
        </p:txBody>
      </p:sp>
      <p:sp>
        <p:nvSpPr>
          <p:cNvPr id="3" name="コンテンツ プレースホルダ 2"/>
          <p:cNvSpPr>
            <a:spLocks noGrp="1"/>
          </p:cNvSpPr>
          <p:nvPr>
            <p:ph idx="1"/>
          </p:nvPr>
        </p:nvSpPr>
        <p:spPr/>
        <p:txBody>
          <a:bodyPr/>
          <a:lstStyle/>
          <a:p>
            <a:r>
              <a:rPr lang="ja-JP" altLang="en-US" dirty="0" smtClean="0"/>
              <a:t>課題</a:t>
            </a:r>
            <a:endParaRPr lang="en-US" altLang="ja-JP" dirty="0" smtClean="0"/>
          </a:p>
          <a:p>
            <a:pPr lvl="1"/>
            <a:r>
              <a:rPr lang="ja-JP" altLang="en-US" dirty="0" smtClean="0"/>
              <a:t>汎用型システムとしての整備</a:t>
            </a:r>
            <a:endParaRPr lang="en-US" altLang="ja-JP" dirty="0" smtClean="0"/>
          </a:p>
          <a:p>
            <a:pPr lvl="2"/>
            <a:r>
              <a:rPr lang="ja-JP" altLang="en-US" dirty="0" smtClean="0"/>
              <a:t>他分野で応用することを念頭に置いた設計</a:t>
            </a:r>
            <a:endParaRPr lang="en-US" altLang="ja-JP" dirty="0" smtClean="0"/>
          </a:p>
          <a:p>
            <a:pPr lvl="1"/>
            <a:r>
              <a:rPr lang="ja-JP" altLang="en-US" dirty="0" smtClean="0"/>
              <a:t>コントロールシステムとしての整備</a:t>
            </a:r>
            <a:endParaRPr lang="en-US" altLang="ja-JP" dirty="0" smtClean="0"/>
          </a:p>
          <a:p>
            <a:pPr lvl="1"/>
            <a:r>
              <a:rPr lang="ja-JP" altLang="en-US" dirty="0" smtClean="0"/>
              <a:t>ＧＵＩを利用した開発環境の整備</a:t>
            </a:r>
            <a:endParaRPr lang="en-US" altLang="ja-JP" dirty="0" smtClean="0"/>
          </a:p>
          <a:p>
            <a:pPr lvl="1"/>
            <a:r>
              <a:rPr lang="ja-JP" altLang="en-US" dirty="0" smtClean="0"/>
              <a:t>チュートリアルの整備</a:t>
            </a:r>
            <a:endParaRPr lang="en-US" altLang="ja-JP" dirty="0" smtClean="0"/>
          </a:p>
          <a:p>
            <a:pPr lvl="1">
              <a:buNone/>
            </a:pPr>
            <a:endParaRPr lang="en-US" altLang="ja-JP" dirty="0" smtClean="0"/>
          </a:p>
          <a:p>
            <a:pPr lvl="1"/>
            <a:endParaRPr lang="en-US" altLang="ja-JP" dirty="0" smtClean="0"/>
          </a:p>
          <a:p>
            <a:r>
              <a:rPr lang="ja-JP" altLang="en-US" dirty="0" smtClean="0"/>
              <a:t>オープンソースコンソーシアムの活動の一つ</a:t>
            </a:r>
            <a:endParaRPr lang="en-US" altLang="ja-JP" dirty="0" smtClean="0"/>
          </a:p>
          <a:p>
            <a:pPr lvl="1"/>
            <a:r>
              <a:rPr lang="ja-JP" altLang="en-US" dirty="0" smtClean="0"/>
              <a:t>ＤＡＱミドルウェアの開発と応用</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14</a:t>
            </a:fld>
            <a:endParaRPr lang="en-US"/>
          </a:p>
        </p:txBody>
      </p:sp>
      <p:sp>
        <p:nvSpPr>
          <p:cNvPr id="17" name="下矢印 16"/>
          <p:cNvSpPr/>
          <p:nvPr/>
        </p:nvSpPr>
        <p:spPr>
          <a:xfrm>
            <a:off x="3203848" y="4365104"/>
            <a:ext cx="1584176" cy="864096"/>
          </a:xfrm>
          <a:prstGeom prst="downArrow">
            <a:avLst>
              <a:gd name="adj1" fmla="val 57330"/>
              <a:gd name="adj2" fmla="val 50000"/>
            </a:avLst>
          </a:prstGeom>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ＤＡＱミドルウェアの他分野への応用</a:t>
            </a:r>
            <a:endParaRPr lang="en-US" altLang="ja-JP" dirty="0" smtClean="0"/>
          </a:p>
          <a:p>
            <a:pPr lvl="1"/>
            <a:r>
              <a:rPr lang="ja-JP" altLang="en-US" dirty="0" smtClean="0"/>
              <a:t>ユビキタスネット社会とユビキタス技術研究センター</a:t>
            </a:r>
            <a:endParaRPr lang="en-US" altLang="ja-JP" dirty="0" smtClean="0"/>
          </a:p>
          <a:p>
            <a:pPr lvl="2"/>
            <a:r>
              <a:rPr lang="ja-JP" altLang="en-US" dirty="0" smtClean="0"/>
              <a:t>情報は常に生成され、その情報を収集・保存</a:t>
            </a:r>
            <a:endParaRPr lang="en-US" altLang="ja-JP" dirty="0" smtClean="0"/>
          </a:p>
          <a:p>
            <a:pPr lvl="2"/>
            <a:r>
              <a:rPr lang="ja-JP" altLang="en-US" dirty="0" smtClean="0"/>
              <a:t>センサーネットワークなどに対する情報収集</a:t>
            </a:r>
            <a:endParaRPr lang="en-US" altLang="ja-JP" dirty="0" smtClean="0"/>
          </a:p>
          <a:p>
            <a:pPr lvl="1"/>
            <a:r>
              <a:rPr lang="ja-JP" altLang="en-US" dirty="0" smtClean="0"/>
              <a:t>ミドルウェアの必要性</a:t>
            </a:r>
            <a:endParaRPr lang="en-US" altLang="ja-JP" dirty="0" smtClean="0"/>
          </a:p>
          <a:p>
            <a:pPr lvl="2"/>
            <a:r>
              <a:rPr lang="ja-JP" altLang="en-US" dirty="0" smtClean="0"/>
              <a:t>情報収集システムとしては、どのような分野でも同じ</a:t>
            </a:r>
            <a:endParaRPr lang="en-US" altLang="ja-JP" dirty="0" smtClean="0"/>
          </a:p>
          <a:p>
            <a:pPr lvl="2"/>
            <a:r>
              <a:rPr lang="ja-JP" altLang="en-US" dirty="0" smtClean="0"/>
              <a:t>標準的なミドルウェアの要求</a:t>
            </a:r>
            <a:endParaRPr lang="en-US" altLang="ja-JP" dirty="0" smtClean="0"/>
          </a:p>
          <a:p>
            <a:pPr lvl="1"/>
            <a:r>
              <a:rPr lang="ja-JP" altLang="en-US" dirty="0" smtClean="0"/>
              <a:t>ＤＡＱミドルウェアの課題</a:t>
            </a:r>
            <a:endParaRPr lang="en-US" altLang="ja-JP" dirty="0" smtClean="0"/>
          </a:p>
          <a:p>
            <a:pPr lvl="2"/>
            <a:r>
              <a:rPr lang="ja-JP" altLang="en-US" dirty="0" smtClean="0"/>
              <a:t>汎用型システムとしての整備</a:t>
            </a:r>
            <a:endParaRPr lang="en-US" altLang="ja-JP" dirty="0" smtClean="0"/>
          </a:p>
          <a:p>
            <a:pPr lvl="2"/>
            <a:r>
              <a:rPr lang="ja-JP" altLang="en-US" dirty="0" smtClean="0"/>
              <a:t>コントロールシステムとしての整備</a:t>
            </a:r>
            <a:endParaRPr lang="en-US" altLang="ja-JP" dirty="0" smtClean="0"/>
          </a:p>
          <a:p>
            <a:pPr lvl="2"/>
            <a:r>
              <a:rPr lang="ja-JP" altLang="en-US" dirty="0" smtClean="0"/>
              <a:t>ＧＵＩを利用した開発環境の整備</a:t>
            </a:r>
            <a:endParaRPr lang="en-US" altLang="ja-JP" dirty="0" smtClean="0"/>
          </a:p>
          <a:p>
            <a:pPr lvl="2"/>
            <a:r>
              <a:rPr lang="ja-JP" altLang="en-US" dirty="0" smtClean="0"/>
              <a:t>チュートリアルの整備</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目次</a:t>
            </a:r>
            <a:endParaRPr lang="ja-JP" altLang="en-US" dirty="0"/>
          </a:p>
        </p:txBody>
      </p:sp>
      <p:sp>
        <p:nvSpPr>
          <p:cNvPr id="3" name="コンテンツ プレースホルダ 2"/>
          <p:cNvSpPr>
            <a:spLocks noGrp="1"/>
          </p:cNvSpPr>
          <p:nvPr>
            <p:ph idx="1"/>
          </p:nvPr>
        </p:nvSpPr>
        <p:spPr/>
        <p:txBody>
          <a:bodyPr/>
          <a:lstStyle/>
          <a:p>
            <a:r>
              <a:rPr lang="ja-JP" altLang="en-US" dirty="0" smtClean="0"/>
              <a:t>ＤＡＱミドルウェアの他分野への応用</a:t>
            </a:r>
            <a:endParaRPr lang="en-US" altLang="ja-JP" dirty="0" smtClean="0"/>
          </a:p>
          <a:p>
            <a:pPr lvl="1"/>
            <a:r>
              <a:rPr lang="ja-JP" altLang="en-US" dirty="0" smtClean="0"/>
              <a:t>インターネット社会からユビキタスネット社会へ</a:t>
            </a:r>
            <a:endParaRPr lang="en-US" altLang="ja-JP" dirty="0" smtClean="0"/>
          </a:p>
          <a:p>
            <a:pPr lvl="1"/>
            <a:r>
              <a:rPr lang="ja-JP" altLang="en-US" dirty="0" smtClean="0"/>
              <a:t>ユビキタス技術研究センター</a:t>
            </a:r>
            <a:endParaRPr lang="en-US" altLang="ja-JP" dirty="0" smtClean="0"/>
          </a:p>
          <a:p>
            <a:pPr lvl="1"/>
            <a:r>
              <a:rPr lang="ja-JP" altLang="en-US" dirty="0" smtClean="0"/>
              <a:t>アドホックネットワークとセンサーネットワーク</a:t>
            </a:r>
            <a:endParaRPr lang="en-US" altLang="ja-JP" dirty="0" smtClean="0"/>
          </a:p>
          <a:p>
            <a:pPr lvl="1"/>
            <a:r>
              <a:rPr lang="ja-JP" altLang="en-US" dirty="0" smtClean="0"/>
              <a:t>ミドルウェアの必要性</a:t>
            </a:r>
            <a:endParaRPr lang="en-US" altLang="ja-JP" dirty="0" smtClean="0"/>
          </a:p>
          <a:p>
            <a:pPr lvl="1"/>
            <a:r>
              <a:rPr lang="ja-JP" altLang="en-US" dirty="0" smtClean="0"/>
              <a:t>ＤＡＱミドルウェアの応用</a:t>
            </a:r>
            <a:endParaRPr lang="en-US" altLang="ja-JP" dirty="0" smtClean="0"/>
          </a:p>
          <a:p>
            <a:pPr lvl="1"/>
            <a:r>
              <a:rPr lang="ja-JP" altLang="en-US" dirty="0" smtClean="0"/>
              <a:t>まとめ</a:t>
            </a:r>
            <a:endParaRPr lang="en-US" altLang="ja-JP" dirty="0" smtClean="0"/>
          </a:p>
        </p:txBody>
      </p:sp>
      <p:sp>
        <p:nvSpPr>
          <p:cNvPr id="4" name="日付プレースホルダ 3"/>
          <p:cNvSpPr>
            <a:spLocks noGrp="1"/>
          </p:cNvSpPr>
          <p:nvPr>
            <p:ph type="dt" sz="half" idx="10"/>
          </p:nvPr>
        </p:nvSpPr>
        <p:spPr/>
        <p:txBody>
          <a:bodyPr/>
          <a:lstStyle/>
          <a:p>
            <a:r>
              <a:rPr lang="en-US" altLang="ja-JP" smtClean="0"/>
              <a:t>2010.07.02</a:t>
            </a:r>
            <a:endParaRPr lang="en-US"/>
          </a:p>
        </p:txBody>
      </p:sp>
      <p:sp>
        <p:nvSpPr>
          <p:cNvPr id="5" name="フッター プレースホルダ 4"/>
          <p:cNvSpPr>
            <a:spLocks noGrp="1"/>
          </p:cNvSpPr>
          <p:nvPr>
            <p:ph type="ftr" sz="quarter" idx="11"/>
          </p:nvPr>
        </p:nvSpPr>
        <p:spPr/>
        <p:txBody>
          <a:bodyPr/>
          <a:lstStyle/>
          <a:p>
            <a:r>
              <a:rPr lang="en-US" smtClean="0"/>
              <a:t>Y. Nagasaka - nagasaka@cc.it-hiroshima.ac.jp : OSC Workshop 2010</a:t>
            </a:r>
            <a:endParaRPr lang="en-US" dirty="0"/>
          </a:p>
        </p:txBody>
      </p:sp>
      <p:sp>
        <p:nvSpPr>
          <p:cNvPr id="6" name="スライド番号プレースホルダ 5"/>
          <p:cNvSpPr>
            <a:spLocks noGrp="1"/>
          </p:cNvSpPr>
          <p:nvPr>
            <p:ph type="sldNum" sz="quarter" idx="12"/>
          </p:nvPr>
        </p:nvSpPr>
        <p:spPr/>
        <p:txBody>
          <a:bodyPr/>
          <a:lstStyle/>
          <a:p>
            <a:fld id="{5744759D-0EFF-4FB2-9CCE-04E00944F0FE}"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82" name="Rectangle 6"/>
          <p:cNvSpPr>
            <a:spLocks noGrp="1" noChangeArrowheads="1"/>
          </p:cNvSpPr>
          <p:nvPr>
            <p:ph type="title"/>
          </p:nvPr>
        </p:nvSpPr>
        <p:spPr/>
        <p:txBody>
          <a:bodyPr/>
          <a:lstStyle/>
          <a:p>
            <a:r>
              <a:rPr lang="ja-JP" altLang="en-US" sz="4000" dirty="0" smtClean="0"/>
              <a:t>ｅ</a:t>
            </a:r>
            <a:r>
              <a:rPr lang="en-US" altLang="ja-JP" sz="4000" dirty="0" smtClean="0"/>
              <a:t>-</a:t>
            </a:r>
            <a:r>
              <a:rPr lang="ja-JP" altLang="en-US" sz="4000" dirty="0" smtClean="0"/>
              <a:t>Ｊａｐａｎ戦略 （２００１年）</a:t>
            </a:r>
            <a:endParaRPr lang="ja-JP" altLang="en-US" sz="4000" dirty="0"/>
          </a:p>
        </p:txBody>
      </p:sp>
      <p:sp>
        <p:nvSpPr>
          <p:cNvPr id="357383" name="Rectangle 7"/>
          <p:cNvSpPr>
            <a:spLocks noGrp="1" noChangeArrowheads="1"/>
          </p:cNvSpPr>
          <p:nvPr>
            <p:ph idx="1"/>
          </p:nvPr>
        </p:nvSpPr>
        <p:spPr/>
        <p:txBody>
          <a:bodyPr>
            <a:normAutofit/>
          </a:bodyPr>
          <a:lstStyle/>
          <a:p>
            <a:pPr>
              <a:lnSpc>
                <a:spcPct val="105000"/>
              </a:lnSpc>
            </a:pPr>
            <a:r>
              <a:rPr lang="ja-JP" altLang="en-US" sz="2800" dirty="0" smtClean="0"/>
              <a:t>我が国は，</a:t>
            </a:r>
            <a:r>
              <a:rPr lang="ja-JP" altLang="en-US" sz="2800" dirty="0" smtClean="0">
                <a:solidFill>
                  <a:srgbClr val="3333CC"/>
                </a:solidFill>
                <a:effectLst>
                  <a:outerShdw blurRad="38100" dist="38100" dir="2700000" algn="tl">
                    <a:srgbClr val="000000">
                      <a:alpha val="43137"/>
                    </a:srgbClr>
                  </a:outerShdw>
                </a:effectLst>
              </a:rPr>
              <a:t>すべての国民</a:t>
            </a:r>
            <a:r>
              <a:rPr lang="ja-JP" altLang="en-US" sz="2800" dirty="0" smtClean="0">
                <a:effectLst>
                  <a:outerShdw blurRad="38100" dist="38100" dir="2700000" algn="tl">
                    <a:srgbClr val="000000">
                      <a:alpha val="43137"/>
                    </a:srgbClr>
                  </a:outerShdw>
                </a:effectLst>
              </a:rPr>
              <a:t>が</a:t>
            </a:r>
            <a:r>
              <a:rPr lang="ja-JP" altLang="en-US" sz="2800" dirty="0" smtClean="0">
                <a:solidFill>
                  <a:srgbClr val="3333CC"/>
                </a:solidFill>
                <a:effectLst>
                  <a:outerShdw blurRad="38100" dist="38100" dir="2700000" algn="tl">
                    <a:srgbClr val="000000">
                      <a:alpha val="43137"/>
                    </a:srgbClr>
                  </a:outerShdw>
                </a:effectLst>
              </a:rPr>
              <a:t>情報通信技術（ＩＴ）を積極的に活用</a:t>
            </a:r>
            <a:r>
              <a:rPr lang="ja-JP" altLang="en-US" sz="2800" dirty="0" smtClean="0"/>
              <a:t>し，その恩恵を最大限に享受できる</a:t>
            </a:r>
            <a:r>
              <a:rPr lang="ja-JP" altLang="en-US" sz="2800" dirty="0" smtClean="0">
                <a:solidFill>
                  <a:srgbClr val="3333CC"/>
                </a:solidFill>
                <a:effectLst>
                  <a:outerShdw blurRad="38100" dist="38100" dir="2700000" algn="tl">
                    <a:srgbClr val="000000">
                      <a:alpha val="43137"/>
                    </a:srgbClr>
                  </a:outerShdw>
                </a:effectLst>
              </a:rPr>
              <a:t>知識創発型社会の実現</a:t>
            </a:r>
            <a:r>
              <a:rPr lang="ja-JP" altLang="en-US" sz="2800" dirty="0" smtClean="0"/>
              <a:t>に向け，早急に革命的かつ現実的な対応を行わなければならない。</a:t>
            </a:r>
          </a:p>
          <a:p>
            <a:pPr lvl="3">
              <a:lnSpc>
                <a:spcPct val="105000"/>
              </a:lnSpc>
            </a:pPr>
            <a:endParaRPr lang="ja-JP" altLang="en-US" sz="1200" dirty="0" smtClean="0"/>
          </a:p>
          <a:p>
            <a:pPr>
              <a:lnSpc>
                <a:spcPct val="105000"/>
              </a:lnSpc>
            </a:pPr>
            <a:r>
              <a:rPr lang="ja-JP" altLang="en-US" sz="2600" dirty="0" smtClean="0"/>
              <a:t>市場原理に基づき民間が最大限に活力を発揮できる環境を整備し，</a:t>
            </a:r>
            <a:r>
              <a:rPr lang="ja-JP" altLang="en-US" sz="2600" dirty="0" smtClean="0">
                <a:solidFill>
                  <a:srgbClr val="3333CC"/>
                </a:solidFill>
                <a:effectLst>
                  <a:outerShdw blurRad="38100" dist="38100" dir="2700000" algn="tl">
                    <a:srgbClr val="000000">
                      <a:alpha val="43137"/>
                    </a:srgbClr>
                  </a:outerShdw>
                </a:effectLst>
              </a:rPr>
              <a:t>５年以内に世界最先端のＩＴ国家</a:t>
            </a:r>
            <a:r>
              <a:rPr lang="ja-JP" altLang="en-US" sz="2600" dirty="0" smtClean="0"/>
              <a:t>となることを目指す。</a:t>
            </a:r>
          </a:p>
          <a:p>
            <a:pPr lvl="1">
              <a:lnSpc>
                <a:spcPct val="105000"/>
              </a:lnSpc>
              <a:spcBef>
                <a:spcPct val="5000"/>
              </a:spcBef>
            </a:pPr>
            <a:r>
              <a:rPr lang="ja-JP" altLang="en-US" sz="2400" dirty="0" smtClean="0"/>
              <a:t>超高速インターネット網の整備と常時接続の早期実現</a:t>
            </a:r>
          </a:p>
          <a:p>
            <a:pPr lvl="1">
              <a:lnSpc>
                <a:spcPct val="105000"/>
              </a:lnSpc>
              <a:spcBef>
                <a:spcPct val="5000"/>
              </a:spcBef>
            </a:pPr>
            <a:r>
              <a:rPr lang="ja-JP" altLang="en-US" sz="2400" dirty="0" smtClean="0"/>
              <a:t>電子商取引ルールの整備</a:t>
            </a:r>
          </a:p>
          <a:p>
            <a:pPr lvl="1">
              <a:lnSpc>
                <a:spcPct val="105000"/>
              </a:lnSpc>
              <a:spcBef>
                <a:spcPct val="5000"/>
              </a:spcBef>
            </a:pPr>
            <a:r>
              <a:rPr lang="ja-JP" altLang="en-US" sz="2400" dirty="0" smtClean="0"/>
              <a:t>電子政府の実現</a:t>
            </a:r>
          </a:p>
          <a:p>
            <a:pPr lvl="1">
              <a:lnSpc>
                <a:spcPct val="105000"/>
              </a:lnSpc>
              <a:spcBef>
                <a:spcPct val="5000"/>
              </a:spcBef>
            </a:pPr>
            <a:r>
              <a:rPr lang="ja-JP" altLang="en-US" sz="2400" dirty="0" smtClean="0"/>
              <a:t>新時代に向けた人材育成</a:t>
            </a:r>
            <a:endParaRPr lang="ja-JP" altLang="en-US" sz="2600" dirty="0" smtClean="0"/>
          </a:p>
          <a:p>
            <a:pPr algn="r">
              <a:lnSpc>
                <a:spcPct val="105000"/>
              </a:lnSpc>
              <a:buFontTx/>
              <a:buNone/>
            </a:pPr>
            <a:endParaRPr lang="ja-JP" altLang="en-US" sz="1800" dirty="0" smtClean="0"/>
          </a:p>
          <a:p>
            <a:pPr>
              <a:lnSpc>
                <a:spcPct val="105000"/>
              </a:lnSpc>
              <a:buFontTx/>
              <a:buNone/>
            </a:pPr>
            <a:r>
              <a:rPr lang="ja-JP" altLang="en-US" sz="1800" b="1" dirty="0" smtClean="0"/>
              <a:t>＊「ｅ</a:t>
            </a:r>
            <a:r>
              <a:rPr lang="en-US" altLang="ja-JP" sz="1800" b="1" dirty="0" smtClean="0"/>
              <a:t>-</a:t>
            </a:r>
            <a:r>
              <a:rPr lang="ja-JP" altLang="en-US" sz="1800" b="1" dirty="0" smtClean="0"/>
              <a:t>Ｊａｐａｎ戦略」高度情報通信ネットワーク社会推進戦略本部（２００１年１月）より抜粋</a:t>
            </a:r>
            <a:endParaRPr lang="ja-JP" altLang="en-US" sz="1800" b="1" dirty="0"/>
          </a:p>
        </p:txBody>
      </p:sp>
      <p:sp>
        <p:nvSpPr>
          <p:cNvPr id="6" name="日付プレースホルダ 3"/>
          <p:cNvSpPr>
            <a:spLocks noGrp="1"/>
          </p:cNvSpPr>
          <p:nvPr>
            <p:ph type="dt" sz="half" idx="10"/>
          </p:nvPr>
        </p:nvSpPr>
        <p:spPr/>
        <p:txBody>
          <a:bodyPr/>
          <a:lstStyle/>
          <a:p>
            <a:r>
              <a:rPr lang="en-US" altLang="ja-JP" smtClean="0"/>
              <a:t>2010.07.02</a:t>
            </a:r>
            <a:endParaRPr lang="en-US" altLang="ja-JP"/>
          </a:p>
        </p:txBody>
      </p:sp>
      <p:sp>
        <p:nvSpPr>
          <p:cNvPr id="7" name="フッター プレースホルダ 4"/>
          <p:cNvSpPr>
            <a:spLocks noGrp="1"/>
          </p:cNvSpPr>
          <p:nvPr>
            <p:ph type="ftr" sz="quarter" idx="11"/>
          </p:nvPr>
        </p:nvSpPr>
        <p:spPr/>
        <p:txBody>
          <a:bodyPr/>
          <a:lstStyle/>
          <a:p>
            <a:r>
              <a:rPr lang="en-US" altLang="ja-JP" smtClean="0"/>
              <a:t>Y. Nagasaka - nagasaka@cc.it-hiroshima.ac.jp : OSC Workshop 2010</a:t>
            </a:r>
            <a:endParaRPr lang="en-US" altLang="ja-JP"/>
          </a:p>
        </p:txBody>
      </p:sp>
      <p:sp>
        <p:nvSpPr>
          <p:cNvPr id="8" name="スライド番号プレースホルダ 5"/>
          <p:cNvSpPr>
            <a:spLocks noGrp="1"/>
          </p:cNvSpPr>
          <p:nvPr>
            <p:ph type="sldNum" sz="quarter" idx="12"/>
          </p:nvPr>
        </p:nvSpPr>
        <p:spPr/>
        <p:txBody>
          <a:bodyPr/>
          <a:lstStyle/>
          <a:p>
            <a:fld id="{F3C210A6-A781-4AEE-A708-A3B116C6A1D0}" type="slidenum">
              <a:rPr lang="en-US" altLang="ja-JP" smtClean="0"/>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ja-JP" altLang="en-US" sz="4000" dirty="0" smtClean="0"/>
              <a:t>ｅ</a:t>
            </a:r>
            <a:r>
              <a:rPr lang="en-US" altLang="ja-JP" sz="4000" dirty="0" smtClean="0"/>
              <a:t>-</a:t>
            </a:r>
            <a:r>
              <a:rPr lang="ja-JP" altLang="en-US" sz="4000" dirty="0" smtClean="0"/>
              <a:t>Ｊａｐａｎ戦略の現在</a:t>
            </a:r>
            <a:endParaRPr lang="ja-JP" altLang="en-US" sz="4000" dirty="0"/>
          </a:p>
        </p:txBody>
      </p:sp>
      <p:sp>
        <p:nvSpPr>
          <p:cNvPr id="358403" name="Rectangle 3"/>
          <p:cNvSpPr>
            <a:spLocks noGrp="1" noChangeArrowheads="1"/>
          </p:cNvSpPr>
          <p:nvPr>
            <p:ph idx="1"/>
          </p:nvPr>
        </p:nvSpPr>
        <p:spPr/>
        <p:txBody>
          <a:bodyPr/>
          <a:lstStyle/>
          <a:p>
            <a:endParaRPr lang="en-US" altLang="ja-JP" smtClean="0"/>
          </a:p>
          <a:p>
            <a:endParaRPr lang="en-US" altLang="ja-JP" smtClean="0"/>
          </a:p>
          <a:p>
            <a:endParaRPr lang="en-US" altLang="ja-JP" smtClean="0"/>
          </a:p>
          <a:p>
            <a:endParaRPr lang="en-US" altLang="ja-JP"/>
          </a:p>
        </p:txBody>
      </p:sp>
      <p:sp>
        <p:nvSpPr>
          <p:cNvPr id="12" name="日付プレースホルダ 3"/>
          <p:cNvSpPr>
            <a:spLocks noGrp="1"/>
          </p:cNvSpPr>
          <p:nvPr>
            <p:ph type="dt" sz="half" idx="10"/>
          </p:nvPr>
        </p:nvSpPr>
        <p:spPr/>
        <p:txBody>
          <a:bodyPr/>
          <a:lstStyle/>
          <a:p>
            <a:r>
              <a:rPr lang="en-US" altLang="ja-JP" smtClean="0"/>
              <a:t>2010.07.02</a:t>
            </a:r>
            <a:endParaRPr lang="en-US" altLang="ja-JP"/>
          </a:p>
        </p:txBody>
      </p:sp>
      <p:sp>
        <p:nvSpPr>
          <p:cNvPr id="13" name="フッター プレースホルダ 4"/>
          <p:cNvSpPr>
            <a:spLocks noGrp="1"/>
          </p:cNvSpPr>
          <p:nvPr>
            <p:ph type="ftr" sz="quarter" idx="11"/>
          </p:nvPr>
        </p:nvSpPr>
        <p:spPr/>
        <p:txBody>
          <a:bodyPr/>
          <a:lstStyle/>
          <a:p>
            <a:r>
              <a:rPr lang="en-US" altLang="ja-JP" smtClean="0"/>
              <a:t>Y. Nagasaka - nagasaka@cc.it-hiroshima.ac.jp : OSC Workshop 2010</a:t>
            </a:r>
            <a:endParaRPr lang="en-US" altLang="ja-JP"/>
          </a:p>
        </p:txBody>
      </p:sp>
      <p:sp>
        <p:nvSpPr>
          <p:cNvPr id="14" name="スライド番号プレースホルダ 5"/>
          <p:cNvSpPr>
            <a:spLocks noGrp="1"/>
          </p:cNvSpPr>
          <p:nvPr>
            <p:ph type="sldNum" sz="quarter" idx="12"/>
          </p:nvPr>
        </p:nvSpPr>
        <p:spPr/>
        <p:txBody>
          <a:bodyPr/>
          <a:lstStyle/>
          <a:p>
            <a:fld id="{C864AD09-0C93-4954-BEB7-A7D2A6BF52A0}" type="slidenum">
              <a:rPr lang="en-US" altLang="ja-JP" smtClean="0"/>
              <a:pPr/>
              <a:t>4</a:t>
            </a:fld>
            <a:endParaRPr lang="en-US" altLang="ja-JP"/>
          </a:p>
        </p:txBody>
      </p:sp>
      <p:sp>
        <p:nvSpPr>
          <p:cNvPr id="358404" name="AutoShape 4"/>
          <p:cNvSpPr>
            <a:spLocks noChangeArrowheads="1"/>
          </p:cNvSpPr>
          <p:nvPr/>
        </p:nvSpPr>
        <p:spPr bwMode="auto">
          <a:xfrm>
            <a:off x="250825" y="5108555"/>
            <a:ext cx="3167063" cy="1223963"/>
          </a:xfrm>
          <a:prstGeom prst="roundRect">
            <a:avLst>
              <a:gd name="adj" fmla="val 16667"/>
            </a:avLst>
          </a:prstGeom>
          <a:solidFill>
            <a:srgbClr val="CCECFF"/>
          </a:solidFill>
          <a:ln w="28575">
            <a:solidFill>
              <a:schemeClr val="tx1"/>
            </a:solidFill>
            <a:round/>
            <a:headEnd/>
            <a:tailEnd/>
          </a:ln>
          <a:effectLst/>
        </p:spPr>
        <p:txBody>
          <a:bodyPr wrap="none" anchor="ctr"/>
          <a:lstStyle/>
          <a:p>
            <a:pPr algn="ctr">
              <a:lnSpc>
                <a:spcPct val="90000"/>
              </a:lnSpc>
              <a:spcBef>
                <a:spcPct val="20000"/>
              </a:spcBef>
            </a:pPr>
            <a:r>
              <a:rPr lang="ja-JP" altLang="en-US" sz="2400">
                <a:solidFill>
                  <a:srgbClr val="3333CC"/>
                </a:solidFill>
                <a:latin typeface="HGPｺﾞｼｯｸE" pitchFamily="50" charset="-128"/>
                <a:ea typeface="HGPｺﾞｼｯｸE" pitchFamily="50" charset="-128"/>
              </a:rPr>
              <a:t>ｅ</a:t>
            </a:r>
            <a:r>
              <a:rPr lang="en-US" altLang="ja-JP" sz="2400">
                <a:solidFill>
                  <a:srgbClr val="3333CC"/>
                </a:solidFill>
                <a:latin typeface="HGPｺﾞｼｯｸE" pitchFamily="50" charset="-128"/>
                <a:ea typeface="HGPｺﾞｼｯｸE" pitchFamily="50" charset="-128"/>
              </a:rPr>
              <a:t>-</a:t>
            </a:r>
            <a:r>
              <a:rPr lang="ja-JP" altLang="en-US" sz="2400">
                <a:solidFill>
                  <a:srgbClr val="3333CC"/>
                </a:solidFill>
                <a:latin typeface="HGPｺﾞｼｯｸE" pitchFamily="50" charset="-128"/>
                <a:ea typeface="HGPｺﾞｼｯｸE" pitchFamily="50" charset="-128"/>
              </a:rPr>
              <a:t>Ｊａｐａｎ戦略</a:t>
            </a:r>
          </a:p>
          <a:p>
            <a:pPr algn="ctr">
              <a:lnSpc>
                <a:spcPct val="90000"/>
              </a:lnSpc>
              <a:spcBef>
                <a:spcPct val="20000"/>
              </a:spcBef>
            </a:pPr>
            <a:r>
              <a:rPr lang="ja-JP" altLang="en-US" sz="2000">
                <a:latin typeface="HGPｺﾞｼｯｸE" pitchFamily="50" charset="-128"/>
                <a:ea typeface="HGPｺﾞｼｯｸE" pitchFamily="50" charset="-128"/>
              </a:rPr>
              <a:t>ＩＴ基盤整備</a:t>
            </a:r>
          </a:p>
          <a:p>
            <a:pPr algn="ctr">
              <a:lnSpc>
                <a:spcPct val="90000"/>
              </a:lnSpc>
              <a:spcBef>
                <a:spcPct val="20000"/>
              </a:spcBef>
            </a:pPr>
            <a:r>
              <a:rPr lang="ja-JP" altLang="en-US" sz="1600">
                <a:latin typeface="HGPｺﾞｼｯｸE" pitchFamily="50" charset="-128"/>
                <a:ea typeface="HGPｺﾞｼｯｸE" pitchFamily="50" charset="-128"/>
              </a:rPr>
              <a:t>２００１年１月</a:t>
            </a:r>
          </a:p>
        </p:txBody>
      </p:sp>
      <p:sp>
        <p:nvSpPr>
          <p:cNvPr id="358405" name="AutoShape 5"/>
          <p:cNvSpPr>
            <a:spLocks noChangeArrowheads="1"/>
          </p:cNvSpPr>
          <p:nvPr/>
        </p:nvSpPr>
        <p:spPr bwMode="auto">
          <a:xfrm>
            <a:off x="1835150" y="3956030"/>
            <a:ext cx="3167063" cy="1223963"/>
          </a:xfrm>
          <a:prstGeom prst="roundRect">
            <a:avLst>
              <a:gd name="adj" fmla="val 16667"/>
            </a:avLst>
          </a:prstGeom>
          <a:solidFill>
            <a:srgbClr val="CCFF99"/>
          </a:solidFill>
          <a:ln w="28575">
            <a:solidFill>
              <a:schemeClr val="tx1"/>
            </a:solidFill>
            <a:round/>
            <a:headEnd/>
            <a:tailEnd/>
          </a:ln>
          <a:effectLst/>
        </p:spPr>
        <p:txBody>
          <a:bodyPr wrap="none" anchor="ctr"/>
          <a:lstStyle/>
          <a:p>
            <a:pPr algn="ctr">
              <a:lnSpc>
                <a:spcPct val="90000"/>
              </a:lnSpc>
              <a:spcBef>
                <a:spcPct val="20000"/>
              </a:spcBef>
            </a:pPr>
            <a:r>
              <a:rPr lang="ja-JP" altLang="en-US" sz="2400">
                <a:solidFill>
                  <a:srgbClr val="008000"/>
                </a:solidFill>
                <a:latin typeface="HGPｺﾞｼｯｸE" pitchFamily="50" charset="-128"/>
                <a:ea typeface="HGPｺﾞｼｯｸE" pitchFamily="50" charset="-128"/>
              </a:rPr>
              <a:t>ｅ</a:t>
            </a:r>
            <a:r>
              <a:rPr lang="en-US" altLang="ja-JP" sz="2400">
                <a:solidFill>
                  <a:srgbClr val="008000"/>
                </a:solidFill>
                <a:latin typeface="HGPｺﾞｼｯｸE" pitchFamily="50" charset="-128"/>
                <a:ea typeface="HGPｺﾞｼｯｸE" pitchFamily="50" charset="-128"/>
              </a:rPr>
              <a:t>-</a:t>
            </a:r>
            <a:r>
              <a:rPr lang="ja-JP" altLang="en-US" sz="2400">
                <a:solidFill>
                  <a:srgbClr val="008000"/>
                </a:solidFill>
                <a:latin typeface="HGPｺﾞｼｯｸE" pitchFamily="50" charset="-128"/>
                <a:ea typeface="HGPｺﾞｼｯｸE" pitchFamily="50" charset="-128"/>
              </a:rPr>
              <a:t>Ｊａｐａｎ戦略</a:t>
            </a:r>
            <a:r>
              <a:rPr lang="en-US" altLang="ja-JP" sz="2400">
                <a:solidFill>
                  <a:srgbClr val="008000"/>
                </a:solidFill>
                <a:latin typeface="HGPｺﾞｼｯｸE" pitchFamily="50" charset="-128"/>
                <a:ea typeface="HGPｺﾞｼｯｸE" pitchFamily="50" charset="-128"/>
              </a:rPr>
              <a:t>Ⅱ</a:t>
            </a:r>
          </a:p>
          <a:p>
            <a:pPr algn="ctr">
              <a:lnSpc>
                <a:spcPct val="90000"/>
              </a:lnSpc>
              <a:spcBef>
                <a:spcPct val="20000"/>
              </a:spcBef>
            </a:pPr>
            <a:r>
              <a:rPr lang="ja-JP" altLang="en-US" sz="2000">
                <a:latin typeface="HGPｺﾞｼｯｸE" pitchFamily="50" charset="-128"/>
                <a:ea typeface="HGPｺﾞｼｯｸE" pitchFamily="50" charset="-128"/>
              </a:rPr>
              <a:t>ＩＴの利活用</a:t>
            </a:r>
          </a:p>
          <a:p>
            <a:pPr algn="ctr">
              <a:lnSpc>
                <a:spcPct val="90000"/>
              </a:lnSpc>
              <a:spcBef>
                <a:spcPct val="20000"/>
              </a:spcBef>
            </a:pPr>
            <a:r>
              <a:rPr lang="ja-JP" altLang="en-US" sz="1600">
                <a:latin typeface="HGPｺﾞｼｯｸE" pitchFamily="50" charset="-128"/>
                <a:ea typeface="HGPｺﾞｼｯｸE" pitchFamily="50" charset="-128"/>
              </a:rPr>
              <a:t>２００３年７月</a:t>
            </a:r>
          </a:p>
        </p:txBody>
      </p:sp>
      <p:sp>
        <p:nvSpPr>
          <p:cNvPr id="358406" name="AutoShape 6"/>
          <p:cNvSpPr>
            <a:spLocks noChangeArrowheads="1"/>
          </p:cNvSpPr>
          <p:nvPr/>
        </p:nvSpPr>
        <p:spPr bwMode="auto">
          <a:xfrm>
            <a:off x="3419475" y="2803505"/>
            <a:ext cx="3167063" cy="1223963"/>
          </a:xfrm>
          <a:prstGeom prst="roundRect">
            <a:avLst>
              <a:gd name="adj" fmla="val 16667"/>
            </a:avLst>
          </a:prstGeom>
          <a:solidFill>
            <a:srgbClr val="FFFF99"/>
          </a:solidFill>
          <a:ln w="28575">
            <a:solidFill>
              <a:schemeClr val="tx1"/>
            </a:solidFill>
            <a:round/>
            <a:headEnd/>
            <a:tailEnd/>
          </a:ln>
          <a:effectLst/>
        </p:spPr>
        <p:txBody>
          <a:bodyPr wrap="none" anchor="ctr"/>
          <a:lstStyle/>
          <a:p>
            <a:pPr algn="ctr">
              <a:spcBef>
                <a:spcPct val="20000"/>
              </a:spcBef>
            </a:pPr>
            <a:r>
              <a:rPr lang="ja-JP" altLang="en-US" sz="2400">
                <a:solidFill>
                  <a:srgbClr val="996633"/>
                </a:solidFill>
                <a:latin typeface="HGPｺﾞｼｯｸE" pitchFamily="50" charset="-128"/>
                <a:ea typeface="HGPｺﾞｼｯｸE" pitchFamily="50" charset="-128"/>
              </a:rPr>
              <a:t>ＩＴ新改革戦略</a:t>
            </a:r>
          </a:p>
          <a:p>
            <a:pPr algn="ctr">
              <a:spcBef>
                <a:spcPct val="20000"/>
              </a:spcBef>
            </a:pPr>
            <a:r>
              <a:rPr lang="ja-JP" altLang="en-US" sz="2000">
                <a:latin typeface="HGPｺﾞｼｯｸE" pitchFamily="50" charset="-128"/>
                <a:ea typeface="HGPｺﾞｼｯｸE" pitchFamily="50" charset="-128"/>
              </a:rPr>
              <a:t>ＩＴの構造改革力の追求</a:t>
            </a:r>
          </a:p>
          <a:p>
            <a:pPr algn="ctr">
              <a:spcBef>
                <a:spcPct val="20000"/>
              </a:spcBef>
            </a:pPr>
            <a:r>
              <a:rPr lang="ja-JP" altLang="en-US" sz="1600">
                <a:latin typeface="HGPｺﾞｼｯｸE" pitchFamily="50" charset="-128"/>
                <a:ea typeface="HGPｺﾞｼｯｸE" pitchFamily="50" charset="-128"/>
              </a:rPr>
              <a:t>２００６年１月</a:t>
            </a:r>
            <a:endParaRPr lang="ja-JP" altLang="en-US" sz="1400">
              <a:latin typeface="HGPｺﾞｼｯｸE" pitchFamily="50" charset="-128"/>
              <a:ea typeface="HGPｺﾞｼｯｸE" pitchFamily="50" charset="-128"/>
            </a:endParaRPr>
          </a:p>
        </p:txBody>
      </p:sp>
      <p:sp>
        <p:nvSpPr>
          <p:cNvPr id="358407" name="AutoShape 7"/>
          <p:cNvSpPr>
            <a:spLocks noChangeArrowheads="1"/>
          </p:cNvSpPr>
          <p:nvPr/>
        </p:nvSpPr>
        <p:spPr bwMode="auto">
          <a:xfrm>
            <a:off x="4572000" y="1219180"/>
            <a:ext cx="4319588" cy="1368425"/>
          </a:xfrm>
          <a:prstGeom prst="roundRect">
            <a:avLst>
              <a:gd name="adj" fmla="val 16667"/>
            </a:avLst>
          </a:prstGeom>
          <a:solidFill>
            <a:srgbClr val="FFCC99"/>
          </a:solidFill>
          <a:ln w="57150">
            <a:solidFill>
              <a:srgbClr val="FF9900"/>
            </a:solidFill>
            <a:round/>
            <a:headEnd/>
            <a:tailEnd/>
          </a:ln>
          <a:effectLst/>
        </p:spPr>
        <p:txBody>
          <a:bodyPr wrap="none" anchor="ctr"/>
          <a:lstStyle/>
          <a:p>
            <a:pPr algn="ctr">
              <a:spcBef>
                <a:spcPct val="20000"/>
              </a:spcBef>
            </a:pPr>
            <a:r>
              <a:rPr lang="ja-JP" altLang="en-US" sz="2400" dirty="0">
                <a:solidFill>
                  <a:srgbClr val="000000"/>
                </a:solidFill>
                <a:latin typeface="HGPｺﾞｼｯｸE" pitchFamily="50" charset="-128"/>
                <a:ea typeface="HGPｺﾞｼｯｸE" pitchFamily="50" charset="-128"/>
              </a:rPr>
              <a:t>世界のＩＴ革命を先導する社会</a:t>
            </a:r>
          </a:p>
          <a:p>
            <a:pPr algn="ctr">
              <a:spcBef>
                <a:spcPct val="20000"/>
              </a:spcBef>
            </a:pPr>
            <a:r>
              <a:rPr lang="ja-JP" altLang="en-US" sz="2400" dirty="0">
                <a:solidFill>
                  <a:srgbClr val="000000"/>
                </a:solidFill>
                <a:latin typeface="HGPｺﾞｼｯｸE" pitchFamily="50" charset="-128"/>
                <a:ea typeface="HGPｺﾞｼｯｸE" pitchFamily="50" charset="-128"/>
              </a:rPr>
              <a:t>自律的ＩＴ社会</a:t>
            </a:r>
          </a:p>
        </p:txBody>
      </p:sp>
      <p:sp>
        <p:nvSpPr>
          <p:cNvPr id="358409" name="Line 9"/>
          <p:cNvSpPr>
            <a:spLocks noChangeShapeType="1"/>
          </p:cNvSpPr>
          <p:nvPr/>
        </p:nvSpPr>
        <p:spPr bwMode="auto">
          <a:xfrm flipV="1">
            <a:off x="971550" y="1939905"/>
            <a:ext cx="3313113" cy="2376488"/>
          </a:xfrm>
          <a:prstGeom prst="line">
            <a:avLst/>
          </a:prstGeom>
          <a:noFill/>
          <a:ln w="38100">
            <a:solidFill>
              <a:schemeClr val="tx1"/>
            </a:solidFill>
            <a:round/>
            <a:headEnd/>
            <a:tailEnd type="triangle" w="lg" len="lg"/>
          </a:ln>
          <a:effectLst/>
        </p:spPr>
        <p:txBody>
          <a:bodyPr/>
          <a:lstStyle/>
          <a:p>
            <a:endParaRPr lang="ja-JP" altLang="en-US"/>
          </a:p>
        </p:txBody>
      </p:sp>
      <p:pic>
        <p:nvPicPr>
          <p:cNvPr id="358412" name="Picture 12" descr="j0231443[1]"/>
          <p:cNvPicPr>
            <a:picLocks noChangeAspect="1" noChangeArrowheads="1"/>
          </p:cNvPicPr>
          <p:nvPr/>
        </p:nvPicPr>
        <p:blipFill>
          <a:blip r:embed="rId2" cstate="print"/>
          <a:srcRect/>
          <a:stretch>
            <a:fillRect/>
          </a:stretch>
        </p:blipFill>
        <p:spPr bwMode="auto">
          <a:xfrm>
            <a:off x="6948488" y="4292600"/>
            <a:ext cx="1768475" cy="2098675"/>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500034" y="116632"/>
            <a:ext cx="7686700" cy="785818"/>
          </a:xfrm>
        </p:spPr>
        <p:txBody>
          <a:bodyPr/>
          <a:lstStyle/>
          <a:p>
            <a:pPr algn="ctr"/>
            <a:r>
              <a:rPr lang="ja-JP" altLang="en-US" dirty="0" smtClean="0"/>
              <a:t>インターネットの成長</a:t>
            </a:r>
          </a:p>
        </p:txBody>
      </p:sp>
      <p:sp>
        <p:nvSpPr>
          <p:cNvPr id="1028" name="日付プレースホルダ 2"/>
          <p:cNvSpPr>
            <a:spLocks noGrp="1"/>
          </p:cNvSpPr>
          <p:nvPr>
            <p:ph type="dt" sz="quarter" idx="10"/>
          </p:nvPr>
        </p:nvSpPr>
        <p:spPr/>
        <p:txBody>
          <a:bodyPr/>
          <a:lstStyle/>
          <a:p>
            <a:r>
              <a:rPr lang="en-US" altLang="ja-JP" smtClean="0"/>
              <a:t>2010.07.02</a:t>
            </a:r>
            <a:endParaRPr lang="en-US" altLang="ja-JP"/>
          </a:p>
        </p:txBody>
      </p:sp>
      <p:sp>
        <p:nvSpPr>
          <p:cNvPr id="1029" name="フッター プレースホルダ 3"/>
          <p:cNvSpPr>
            <a:spLocks noGrp="1"/>
          </p:cNvSpPr>
          <p:nvPr>
            <p:ph type="ftr" sz="quarter" idx="11"/>
          </p:nvPr>
        </p:nvSpPr>
        <p:spPr/>
        <p:txBody>
          <a:bodyPr/>
          <a:lstStyle/>
          <a:p>
            <a:r>
              <a:rPr lang="en-US" altLang="ja-JP" smtClean="0"/>
              <a:t>Y. Nagasaka - nagasaka@cc.it-hiroshima.ac.jp : OSC Workshop 2010</a:t>
            </a:r>
            <a:endParaRPr lang="en-US" altLang="ja-JP"/>
          </a:p>
        </p:txBody>
      </p:sp>
      <p:sp>
        <p:nvSpPr>
          <p:cNvPr id="1030" name="スライド番号プレースホルダ 4"/>
          <p:cNvSpPr>
            <a:spLocks noGrp="1"/>
          </p:cNvSpPr>
          <p:nvPr>
            <p:ph type="sldNum" sz="quarter" idx="12"/>
          </p:nvPr>
        </p:nvSpPr>
        <p:spPr/>
        <p:txBody>
          <a:bodyPr/>
          <a:lstStyle/>
          <a:p>
            <a:fld id="{961C9B14-02C2-4CC2-896B-8AFDE4529DEC}" type="slidenum">
              <a:rPr lang="en-US" altLang="ja-JP" smtClean="0"/>
              <a:pPr/>
              <a:t>5</a:t>
            </a:fld>
            <a:endParaRPr lang="en-US" altLang="ja-JP" smtClean="0"/>
          </a:p>
        </p:txBody>
      </p:sp>
      <p:grpSp>
        <p:nvGrpSpPr>
          <p:cNvPr id="2" name="グループ化 23"/>
          <p:cNvGrpSpPr>
            <a:grpSpLocks/>
          </p:cNvGrpSpPr>
          <p:nvPr/>
        </p:nvGrpSpPr>
        <p:grpSpPr bwMode="auto">
          <a:xfrm>
            <a:off x="142751" y="915243"/>
            <a:ext cx="8852351" cy="5751981"/>
            <a:chOff x="255588" y="1393841"/>
            <a:chExt cx="8509260" cy="4965178"/>
          </a:xfrm>
        </p:grpSpPr>
        <p:graphicFrame>
          <p:nvGraphicFramePr>
            <p:cNvPr id="28" name="Object 3"/>
            <p:cNvGraphicFramePr>
              <a:graphicFrameLocks noChangeAspect="1"/>
            </p:cNvGraphicFramePr>
            <p:nvPr/>
          </p:nvGraphicFramePr>
          <p:xfrm>
            <a:off x="255588" y="1393841"/>
            <a:ext cx="8479834" cy="4965178"/>
          </p:xfrm>
          <a:graphic>
            <a:graphicData uri="http://schemas.openxmlformats.org/presentationml/2006/ole">
              <p:oleObj spid="_x0000_s1026" name="Worksheet" r:id="rId4" imgW="6353058" imgH="3448132" progId="Excel.Sheet.8">
                <p:embed/>
              </p:oleObj>
            </a:graphicData>
          </a:graphic>
        </p:graphicFrame>
        <p:sp>
          <p:nvSpPr>
            <p:cNvPr id="29" name="Line 4"/>
            <p:cNvSpPr>
              <a:spLocks noChangeShapeType="1"/>
            </p:cNvSpPr>
            <p:nvPr/>
          </p:nvSpPr>
          <p:spPr bwMode="auto">
            <a:xfrm flipH="1">
              <a:off x="2528136" y="5142973"/>
              <a:ext cx="254607" cy="217480"/>
            </a:xfrm>
            <a:prstGeom prst="line">
              <a:avLst/>
            </a:prstGeom>
            <a:noFill/>
            <a:ln w="19050">
              <a:solidFill>
                <a:srgbClr val="CC0000"/>
              </a:solidFill>
              <a:round/>
              <a:headEnd/>
              <a:tailEnd type="triangle" w="med" len="med"/>
            </a:ln>
          </p:spPr>
          <p:txBody>
            <a:bodyPr/>
            <a:lstStyle/>
            <a:p>
              <a:endParaRPr lang="ja-JP" altLang="en-US"/>
            </a:p>
          </p:txBody>
        </p:sp>
        <p:sp>
          <p:nvSpPr>
            <p:cNvPr id="30" name="Line 5"/>
            <p:cNvSpPr>
              <a:spLocks noChangeShapeType="1"/>
            </p:cNvSpPr>
            <p:nvPr/>
          </p:nvSpPr>
          <p:spPr bwMode="auto">
            <a:xfrm>
              <a:off x="3405698" y="4822960"/>
              <a:ext cx="761390" cy="512019"/>
            </a:xfrm>
            <a:prstGeom prst="line">
              <a:avLst/>
            </a:prstGeom>
            <a:noFill/>
            <a:ln w="19050">
              <a:solidFill>
                <a:srgbClr val="CC0000"/>
              </a:solidFill>
              <a:round/>
              <a:headEnd/>
              <a:tailEnd type="triangle" w="med" len="med"/>
            </a:ln>
          </p:spPr>
          <p:txBody>
            <a:bodyPr/>
            <a:lstStyle/>
            <a:p>
              <a:endParaRPr lang="ja-JP" altLang="en-US"/>
            </a:p>
          </p:txBody>
        </p:sp>
        <p:sp>
          <p:nvSpPr>
            <p:cNvPr id="31" name="Line 6"/>
            <p:cNvSpPr>
              <a:spLocks noChangeShapeType="1"/>
            </p:cNvSpPr>
            <p:nvPr/>
          </p:nvSpPr>
          <p:spPr bwMode="auto">
            <a:xfrm>
              <a:off x="3959435" y="4438946"/>
              <a:ext cx="1453562" cy="960036"/>
            </a:xfrm>
            <a:prstGeom prst="line">
              <a:avLst/>
            </a:prstGeom>
            <a:noFill/>
            <a:ln w="19050">
              <a:solidFill>
                <a:srgbClr val="CC0000"/>
              </a:solidFill>
              <a:round/>
              <a:headEnd/>
              <a:tailEnd type="triangle" w="med" len="med"/>
            </a:ln>
          </p:spPr>
          <p:txBody>
            <a:bodyPr/>
            <a:lstStyle/>
            <a:p>
              <a:endParaRPr lang="ja-JP" altLang="en-US"/>
            </a:p>
          </p:txBody>
        </p:sp>
        <p:sp>
          <p:nvSpPr>
            <p:cNvPr id="32" name="Line 7"/>
            <p:cNvSpPr>
              <a:spLocks noChangeShapeType="1"/>
            </p:cNvSpPr>
            <p:nvPr/>
          </p:nvSpPr>
          <p:spPr bwMode="auto">
            <a:xfrm>
              <a:off x="4374739" y="4118935"/>
              <a:ext cx="2284167" cy="768029"/>
            </a:xfrm>
            <a:prstGeom prst="line">
              <a:avLst/>
            </a:prstGeom>
            <a:noFill/>
            <a:ln w="19050">
              <a:solidFill>
                <a:srgbClr val="CC0000"/>
              </a:solidFill>
              <a:round/>
              <a:headEnd/>
              <a:tailEnd type="triangle" w="med" len="med"/>
            </a:ln>
          </p:spPr>
          <p:txBody>
            <a:bodyPr/>
            <a:lstStyle/>
            <a:p>
              <a:endParaRPr lang="ja-JP" altLang="en-US"/>
            </a:p>
          </p:txBody>
        </p:sp>
        <p:sp>
          <p:nvSpPr>
            <p:cNvPr id="33" name="Line 9"/>
            <p:cNvSpPr>
              <a:spLocks noChangeShapeType="1"/>
            </p:cNvSpPr>
            <p:nvPr/>
          </p:nvSpPr>
          <p:spPr bwMode="auto">
            <a:xfrm flipV="1">
              <a:off x="4443956" y="2646877"/>
              <a:ext cx="3183991" cy="192006"/>
            </a:xfrm>
            <a:prstGeom prst="line">
              <a:avLst/>
            </a:prstGeom>
            <a:noFill/>
            <a:ln w="19050">
              <a:solidFill>
                <a:srgbClr val="CC0000"/>
              </a:solidFill>
              <a:round/>
              <a:headEnd/>
              <a:tailEnd type="triangle" w="med" len="med"/>
            </a:ln>
          </p:spPr>
          <p:txBody>
            <a:bodyPr/>
            <a:lstStyle/>
            <a:p>
              <a:endParaRPr lang="ja-JP" altLang="en-US"/>
            </a:p>
          </p:txBody>
        </p:sp>
        <p:sp>
          <p:nvSpPr>
            <p:cNvPr id="34" name="Line 10"/>
            <p:cNvSpPr>
              <a:spLocks noChangeShapeType="1"/>
            </p:cNvSpPr>
            <p:nvPr/>
          </p:nvSpPr>
          <p:spPr bwMode="auto">
            <a:xfrm>
              <a:off x="4305523" y="3798922"/>
              <a:ext cx="2768688" cy="448017"/>
            </a:xfrm>
            <a:prstGeom prst="line">
              <a:avLst/>
            </a:prstGeom>
            <a:noFill/>
            <a:ln w="19050">
              <a:solidFill>
                <a:srgbClr val="CC0000"/>
              </a:solidFill>
              <a:round/>
              <a:headEnd/>
              <a:tailEnd type="triangle" w="med" len="med"/>
            </a:ln>
          </p:spPr>
          <p:txBody>
            <a:bodyPr/>
            <a:lstStyle/>
            <a:p>
              <a:endParaRPr lang="ja-JP" altLang="en-US"/>
            </a:p>
          </p:txBody>
        </p:sp>
        <p:sp>
          <p:nvSpPr>
            <p:cNvPr id="35" name="Line 11"/>
            <p:cNvSpPr>
              <a:spLocks noChangeShapeType="1"/>
            </p:cNvSpPr>
            <p:nvPr/>
          </p:nvSpPr>
          <p:spPr bwMode="auto">
            <a:xfrm flipV="1">
              <a:off x="5274562" y="1686843"/>
              <a:ext cx="2630253" cy="256010"/>
            </a:xfrm>
            <a:prstGeom prst="line">
              <a:avLst/>
            </a:prstGeom>
            <a:noFill/>
            <a:ln w="19050">
              <a:solidFill>
                <a:srgbClr val="CC0000"/>
              </a:solidFill>
              <a:round/>
              <a:headEnd/>
              <a:tailEnd type="triangle" w="med" len="med"/>
            </a:ln>
          </p:spPr>
          <p:txBody>
            <a:bodyPr/>
            <a:lstStyle/>
            <a:p>
              <a:endParaRPr lang="ja-JP" altLang="en-US"/>
            </a:p>
          </p:txBody>
        </p:sp>
        <p:sp>
          <p:nvSpPr>
            <p:cNvPr id="36" name="Rectangle 12"/>
            <p:cNvSpPr>
              <a:spLocks noChangeArrowheads="1"/>
            </p:cNvSpPr>
            <p:nvPr/>
          </p:nvSpPr>
          <p:spPr bwMode="auto">
            <a:xfrm>
              <a:off x="2321323" y="4950965"/>
              <a:ext cx="1035926"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a:solidFill>
                    <a:schemeClr val="bg1">
                      <a:lumMod val="85000"/>
                    </a:schemeClr>
                  </a:solidFill>
                </a:rPr>
                <a:t>1969 - 4</a:t>
              </a:r>
            </a:p>
          </p:txBody>
        </p:sp>
        <p:sp>
          <p:nvSpPr>
            <p:cNvPr id="37" name="Rectangle 13"/>
            <p:cNvSpPr>
              <a:spLocks noChangeArrowheads="1"/>
            </p:cNvSpPr>
            <p:nvPr/>
          </p:nvSpPr>
          <p:spPr bwMode="auto">
            <a:xfrm>
              <a:off x="2321323" y="4630953"/>
              <a:ext cx="1683378"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a:solidFill>
                    <a:schemeClr val="bg1">
                      <a:lumMod val="85000"/>
                    </a:schemeClr>
                  </a:solidFill>
                </a:rPr>
                <a:t>10/84 - 1,024</a:t>
              </a:r>
            </a:p>
          </p:txBody>
        </p:sp>
        <p:sp>
          <p:nvSpPr>
            <p:cNvPr id="38" name="Rectangle 14"/>
            <p:cNvSpPr>
              <a:spLocks noChangeArrowheads="1"/>
            </p:cNvSpPr>
            <p:nvPr/>
          </p:nvSpPr>
          <p:spPr bwMode="auto">
            <a:xfrm>
              <a:off x="2321323" y="4310941"/>
              <a:ext cx="2069889"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a:solidFill>
                    <a:schemeClr val="bg1">
                      <a:lumMod val="85000"/>
                    </a:schemeClr>
                  </a:solidFill>
                </a:rPr>
                <a:t>10/92 -1,136,000</a:t>
              </a:r>
            </a:p>
          </p:txBody>
        </p:sp>
        <p:sp>
          <p:nvSpPr>
            <p:cNvPr id="39" name="Rectangle 15"/>
            <p:cNvSpPr>
              <a:spLocks noChangeArrowheads="1"/>
            </p:cNvSpPr>
            <p:nvPr/>
          </p:nvSpPr>
          <p:spPr bwMode="auto">
            <a:xfrm>
              <a:off x="2321323" y="3990929"/>
              <a:ext cx="2399501"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a:solidFill>
                    <a:schemeClr val="bg1">
                      <a:lumMod val="85000"/>
                    </a:schemeClr>
                  </a:solidFill>
                </a:rPr>
                <a:t>01/01 – 109,574,429</a:t>
              </a:r>
            </a:p>
          </p:txBody>
        </p:sp>
        <p:sp>
          <p:nvSpPr>
            <p:cNvPr id="40" name="Rectangle 16"/>
            <p:cNvSpPr>
              <a:spLocks noChangeArrowheads="1"/>
            </p:cNvSpPr>
            <p:nvPr/>
          </p:nvSpPr>
          <p:spPr bwMode="auto">
            <a:xfrm>
              <a:off x="2321323" y="3670917"/>
              <a:ext cx="2399501"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a:solidFill>
                    <a:schemeClr val="bg1">
                      <a:lumMod val="85000"/>
                    </a:schemeClr>
                  </a:solidFill>
                </a:rPr>
                <a:t>01/04 – 233,101,481</a:t>
              </a:r>
            </a:p>
          </p:txBody>
        </p:sp>
        <p:sp>
          <p:nvSpPr>
            <p:cNvPr id="41" name="Rectangle 18"/>
            <p:cNvSpPr>
              <a:spLocks noChangeArrowheads="1"/>
            </p:cNvSpPr>
            <p:nvPr/>
          </p:nvSpPr>
          <p:spPr bwMode="auto">
            <a:xfrm>
              <a:off x="2322879" y="1750844"/>
              <a:ext cx="3297769" cy="381000"/>
            </a:xfrm>
            <a:prstGeom prst="rect">
              <a:avLst/>
            </a:prstGeom>
            <a:solidFill>
              <a:srgbClr val="FF0000"/>
            </a:solidFill>
            <a:ln w="9525">
              <a:solidFill>
                <a:schemeClr val="tx1"/>
              </a:solidFill>
              <a:miter lim="800000"/>
              <a:headEnd/>
              <a:tailEnd/>
            </a:ln>
          </p:spPr>
          <p:txBody>
            <a:bodyPr wrap="none" anchor="ctr"/>
            <a:lstStyle/>
            <a:p>
              <a:pPr algn="ctr"/>
              <a:r>
                <a:rPr lang="en-US" altLang="ja-JP" sz="2000" b="1" dirty="0" smtClean="0">
                  <a:solidFill>
                    <a:schemeClr val="bg1"/>
                  </a:solidFill>
                  <a:effectLst>
                    <a:outerShdw blurRad="38100" dist="38100" dir="2700000" algn="tl">
                      <a:srgbClr val="000000">
                        <a:alpha val="43137"/>
                      </a:srgbClr>
                    </a:outerShdw>
                  </a:effectLst>
                </a:rPr>
                <a:t>01/10 </a:t>
              </a:r>
              <a:r>
                <a:rPr lang="en-US" altLang="ja-JP" sz="2000" b="1" dirty="0">
                  <a:solidFill>
                    <a:schemeClr val="bg1"/>
                  </a:solidFill>
                  <a:effectLst>
                    <a:outerShdw blurRad="38100" dist="38100" dir="2700000" algn="tl">
                      <a:srgbClr val="000000">
                        <a:alpha val="43137"/>
                      </a:srgbClr>
                    </a:outerShdw>
                  </a:effectLst>
                </a:rPr>
                <a:t>– </a:t>
              </a:r>
              <a:r>
                <a:rPr lang="en-US" altLang="ja-JP" sz="2000" b="1" dirty="0" smtClean="0">
                  <a:solidFill>
                    <a:schemeClr val="bg1"/>
                  </a:solidFill>
                  <a:effectLst>
                    <a:outerShdw blurRad="38100" dist="38100" dir="2700000" algn="tl">
                      <a:srgbClr val="000000">
                        <a:alpha val="43137"/>
                      </a:srgbClr>
                    </a:outerShdw>
                  </a:effectLst>
                </a:rPr>
                <a:t>732,740,444</a:t>
              </a:r>
              <a:endParaRPr lang="en-US" altLang="ja-JP" sz="2000" b="1" dirty="0">
                <a:solidFill>
                  <a:schemeClr val="bg1"/>
                </a:solidFill>
                <a:effectLst>
                  <a:outerShdw blurRad="38100" dist="38100" dir="2700000" algn="tl">
                    <a:srgbClr val="000000">
                      <a:alpha val="43137"/>
                    </a:srgbClr>
                  </a:outerShdw>
                </a:effectLst>
              </a:endParaRPr>
            </a:p>
          </p:txBody>
        </p:sp>
        <p:sp>
          <p:nvSpPr>
            <p:cNvPr id="42" name="Rectangle 20"/>
            <p:cNvSpPr>
              <a:spLocks noChangeArrowheads="1"/>
            </p:cNvSpPr>
            <p:nvPr/>
          </p:nvSpPr>
          <p:spPr bwMode="auto">
            <a:xfrm>
              <a:off x="2321323" y="2710881"/>
              <a:ext cx="2399501"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smtClean="0">
                  <a:solidFill>
                    <a:schemeClr val="bg1">
                      <a:lumMod val="85000"/>
                    </a:schemeClr>
                  </a:solidFill>
                </a:rPr>
                <a:t>01/08 </a:t>
              </a:r>
              <a:r>
                <a:rPr lang="en-US" altLang="ja-JP" sz="1600" dirty="0">
                  <a:solidFill>
                    <a:schemeClr val="bg1">
                      <a:lumMod val="85000"/>
                    </a:schemeClr>
                  </a:solidFill>
                </a:rPr>
                <a:t>– </a:t>
              </a:r>
              <a:r>
                <a:rPr lang="en-US" altLang="ja-JP" sz="1600" dirty="0" smtClean="0">
                  <a:solidFill>
                    <a:schemeClr val="bg1">
                      <a:lumMod val="85000"/>
                    </a:schemeClr>
                  </a:solidFill>
                </a:rPr>
                <a:t>541,677,360</a:t>
              </a:r>
              <a:endParaRPr lang="en-US" altLang="ja-JP" sz="1600" dirty="0">
                <a:solidFill>
                  <a:schemeClr val="bg1">
                    <a:lumMod val="85000"/>
                  </a:schemeClr>
                </a:solidFill>
              </a:endParaRPr>
            </a:p>
          </p:txBody>
        </p:sp>
        <p:sp>
          <p:nvSpPr>
            <p:cNvPr id="43" name="Line 21"/>
            <p:cNvSpPr>
              <a:spLocks noChangeShapeType="1"/>
            </p:cNvSpPr>
            <p:nvPr/>
          </p:nvSpPr>
          <p:spPr bwMode="auto">
            <a:xfrm>
              <a:off x="4513173" y="3478910"/>
              <a:ext cx="2699471" cy="320012"/>
            </a:xfrm>
            <a:prstGeom prst="line">
              <a:avLst/>
            </a:prstGeom>
            <a:noFill/>
            <a:ln w="19050">
              <a:solidFill>
                <a:srgbClr val="CC0000"/>
              </a:solidFill>
              <a:round/>
              <a:headEnd/>
              <a:tailEnd type="triangle" w="med" len="med"/>
            </a:ln>
          </p:spPr>
          <p:txBody>
            <a:bodyPr/>
            <a:lstStyle/>
            <a:p>
              <a:endParaRPr lang="ja-JP" altLang="en-US"/>
            </a:p>
          </p:txBody>
        </p:sp>
        <p:sp>
          <p:nvSpPr>
            <p:cNvPr id="44" name="Rectangle 22"/>
            <p:cNvSpPr>
              <a:spLocks noChangeArrowheads="1"/>
            </p:cNvSpPr>
            <p:nvPr/>
          </p:nvSpPr>
          <p:spPr bwMode="auto">
            <a:xfrm>
              <a:off x="6451254" y="6033028"/>
              <a:ext cx="2313594" cy="265677"/>
            </a:xfrm>
            <a:prstGeom prst="rect">
              <a:avLst/>
            </a:prstGeom>
            <a:noFill/>
            <a:ln w="9525">
              <a:noFill/>
              <a:miter lim="800000"/>
              <a:headEnd/>
              <a:tailEnd/>
            </a:ln>
          </p:spPr>
          <p:txBody>
            <a:bodyPr wrap="none">
              <a:spAutoFit/>
            </a:bodyPr>
            <a:lstStyle/>
            <a:p>
              <a:r>
                <a:rPr lang="ja-JP" altLang="en-US" sz="1400" dirty="0">
                  <a:latin typeface="HGP創英角ｺﾞｼｯｸUB" pitchFamily="50" charset="-128"/>
                  <a:ea typeface="HGP創英角ｺﾞｼｯｸUB" pitchFamily="50" charset="-128"/>
                </a:rPr>
                <a:t>（</a:t>
              </a:r>
              <a:r>
                <a:rPr lang="en-US" altLang="ja-JP" sz="1400" dirty="0">
                  <a:ea typeface="HGP創英角ｺﾞｼｯｸUB" pitchFamily="50" charset="-128"/>
                </a:rPr>
                <a:t>http://www.isc.org/</a:t>
              </a:r>
              <a:r>
                <a:rPr lang="en-US" altLang="ja-JP" sz="1400" dirty="0">
                  <a:latin typeface="HGP創英角ｺﾞｼｯｸUB" pitchFamily="50" charset="-128"/>
                  <a:ea typeface="HGP創英角ｺﾞｼｯｸUB" pitchFamily="50" charset="-128"/>
                </a:rPr>
                <a:t> </a:t>
              </a:r>
              <a:r>
                <a:rPr lang="ja-JP" altLang="en-US" sz="1200" dirty="0">
                  <a:latin typeface="HGP創英角ｺﾞｼｯｸUB" pitchFamily="50" charset="-128"/>
                  <a:ea typeface="HGP創英角ｺﾞｼｯｸUB" pitchFamily="50" charset="-128"/>
                </a:rPr>
                <a:t>より抜粋</a:t>
              </a:r>
              <a:r>
                <a:rPr lang="ja-JP" altLang="en-US" sz="1400" dirty="0">
                  <a:latin typeface="HGP創英角ｺﾞｼｯｸUB" pitchFamily="50" charset="-128"/>
                  <a:ea typeface="HGP創英角ｺﾞｼｯｸUB" pitchFamily="50" charset="-128"/>
                </a:rPr>
                <a:t>）</a:t>
              </a:r>
            </a:p>
          </p:txBody>
        </p:sp>
        <p:sp>
          <p:nvSpPr>
            <p:cNvPr id="45" name="Rectangle 19"/>
            <p:cNvSpPr>
              <a:spLocks noChangeArrowheads="1"/>
            </p:cNvSpPr>
            <p:nvPr/>
          </p:nvSpPr>
          <p:spPr bwMode="auto">
            <a:xfrm>
              <a:off x="2321323" y="3350905"/>
              <a:ext cx="2399501"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a:solidFill>
                    <a:schemeClr val="bg1">
                      <a:lumMod val="85000"/>
                    </a:schemeClr>
                  </a:solidFill>
                </a:rPr>
                <a:t>01/05 – 317,646,084</a:t>
              </a:r>
            </a:p>
          </p:txBody>
        </p:sp>
        <p:sp>
          <p:nvSpPr>
            <p:cNvPr id="46" name="Line 21"/>
            <p:cNvSpPr>
              <a:spLocks noChangeShapeType="1"/>
            </p:cNvSpPr>
            <p:nvPr/>
          </p:nvSpPr>
          <p:spPr bwMode="auto">
            <a:xfrm flipV="1">
              <a:off x="4374739" y="3222899"/>
              <a:ext cx="3114774" cy="0"/>
            </a:xfrm>
            <a:prstGeom prst="line">
              <a:avLst/>
            </a:prstGeom>
            <a:noFill/>
            <a:ln w="19050">
              <a:solidFill>
                <a:srgbClr val="CC0000"/>
              </a:solidFill>
              <a:round/>
              <a:headEnd/>
              <a:tailEnd type="triangle" w="med" len="med"/>
            </a:ln>
          </p:spPr>
          <p:txBody>
            <a:bodyPr/>
            <a:lstStyle/>
            <a:p>
              <a:endParaRPr lang="ja-JP" altLang="en-US"/>
            </a:p>
          </p:txBody>
        </p:sp>
        <p:sp>
          <p:nvSpPr>
            <p:cNvPr id="47" name="Rectangle 19"/>
            <p:cNvSpPr>
              <a:spLocks noChangeArrowheads="1"/>
            </p:cNvSpPr>
            <p:nvPr/>
          </p:nvSpPr>
          <p:spPr bwMode="auto">
            <a:xfrm>
              <a:off x="2321323" y="3030893"/>
              <a:ext cx="2399501"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smtClean="0">
                  <a:solidFill>
                    <a:schemeClr val="bg1">
                      <a:lumMod val="85000"/>
                    </a:schemeClr>
                  </a:solidFill>
                </a:rPr>
                <a:t>01/07 </a:t>
              </a:r>
              <a:r>
                <a:rPr lang="en-US" altLang="ja-JP" sz="1600" dirty="0">
                  <a:solidFill>
                    <a:schemeClr val="bg1">
                      <a:lumMod val="85000"/>
                    </a:schemeClr>
                  </a:solidFill>
                </a:rPr>
                <a:t>– </a:t>
              </a:r>
              <a:r>
                <a:rPr lang="en-US" altLang="ja-JP" sz="1600" dirty="0" smtClean="0">
                  <a:solidFill>
                    <a:schemeClr val="bg1">
                      <a:lumMod val="85000"/>
                    </a:schemeClr>
                  </a:solidFill>
                </a:rPr>
                <a:t>433,193,199</a:t>
              </a:r>
              <a:endParaRPr lang="en-US" altLang="ja-JP" sz="1600" dirty="0">
                <a:solidFill>
                  <a:schemeClr val="bg1">
                    <a:lumMod val="85000"/>
                  </a:schemeClr>
                </a:solidFill>
              </a:endParaRPr>
            </a:p>
          </p:txBody>
        </p:sp>
        <p:sp>
          <p:nvSpPr>
            <p:cNvPr id="48" name="Line 9"/>
            <p:cNvSpPr>
              <a:spLocks noChangeShapeType="1"/>
            </p:cNvSpPr>
            <p:nvPr/>
          </p:nvSpPr>
          <p:spPr bwMode="auto">
            <a:xfrm flipV="1">
              <a:off x="4236304" y="2262863"/>
              <a:ext cx="3530077" cy="256009"/>
            </a:xfrm>
            <a:prstGeom prst="line">
              <a:avLst/>
            </a:prstGeom>
            <a:noFill/>
            <a:ln w="19050">
              <a:solidFill>
                <a:srgbClr val="CC0000"/>
              </a:solidFill>
              <a:round/>
              <a:headEnd/>
              <a:tailEnd type="triangle" w="med" len="med"/>
            </a:ln>
          </p:spPr>
          <p:txBody>
            <a:bodyPr/>
            <a:lstStyle/>
            <a:p>
              <a:endParaRPr lang="ja-JP" altLang="en-US"/>
            </a:p>
          </p:txBody>
        </p:sp>
        <p:sp>
          <p:nvSpPr>
            <p:cNvPr id="49" name="Rectangle 20"/>
            <p:cNvSpPr>
              <a:spLocks noChangeArrowheads="1"/>
            </p:cNvSpPr>
            <p:nvPr/>
          </p:nvSpPr>
          <p:spPr bwMode="auto">
            <a:xfrm>
              <a:off x="2321323" y="2390868"/>
              <a:ext cx="2399501" cy="267867"/>
            </a:xfrm>
            <a:prstGeom prst="rect">
              <a:avLst/>
            </a:prstGeom>
            <a:solidFill>
              <a:schemeClr val="accent1"/>
            </a:solidFill>
            <a:ln w="9525">
              <a:solidFill>
                <a:schemeClr val="tx1"/>
              </a:solidFill>
              <a:miter lim="800000"/>
              <a:headEnd/>
              <a:tailEnd/>
            </a:ln>
          </p:spPr>
          <p:txBody>
            <a:bodyPr wrap="none" anchor="ctr"/>
            <a:lstStyle/>
            <a:p>
              <a:pPr algn="ctr"/>
              <a:r>
                <a:rPr lang="en-US" altLang="ja-JP" sz="1600" dirty="0" smtClean="0">
                  <a:solidFill>
                    <a:schemeClr val="bg1">
                      <a:lumMod val="85000"/>
                    </a:schemeClr>
                  </a:solidFill>
                </a:rPr>
                <a:t>01/09 </a:t>
              </a:r>
              <a:r>
                <a:rPr lang="en-US" altLang="ja-JP" sz="1600" dirty="0">
                  <a:solidFill>
                    <a:schemeClr val="bg1">
                      <a:lumMod val="85000"/>
                    </a:schemeClr>
                  </a:solidFill>
                </a:rPr>
                <a:t>– </a:t>
              </a:r>
              <a:r>
                <a:rPr lang="en-US" altLang="ja-JP" sz="1600" dirty="0" smtClean="0">
                  <a:solidFill>
                    <a:schemeClr val="bg1">
                      <a:lumMod val="85000"/>
                    </a:schemeClr>
                  </a:solidFill>
                </a:rPr>
                <a:t>625,226,456</a:t>
              </a:r>
              <a:endParaRPr lang="en-US" altLang="ja-JP" sz="1600" dirty="0">
                <a:solidFill>
                  <a:schemeClr val="bg1">
                    <a:lumMod val="85000"/>
                  </a:schemeClr>
                </a:solidFill>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p:txBody>
          <a:bodyPr/>
          <a:lstStyle/>
          <a:p>
            <a:r>
              <a:rPr lang="en-US" altLang="ja-JP" smtClean="0">
                <a:ea typeface="ＭＳ Ｐゴシック" charset="-128"/>
              </a:rPr>
              <a:t>2010.07.02</a:t>
            </a:r>
            <a:endParaRPr lang="en-US" altLang="ja-JP">
              <a:ea typeface="ＭＳ Ｐゴシック" charset="-128"/>
            </a:endParaRPr>
          </a:p>
        </p:txBody>
      </p:sp>
      <p:sp>
        <p:nvSpPr>
          <p:cNvPr id="7171" name="フッター プレースホルダ 4"/>
          <p:cNvSpPr>
            <a:spLocks noGrp="1"/>
          </p:cNvSpPr>
          <p:nvPr>
            <p:ph type="ftr" sz="quarter" idx="11"/>
          </p:nvPr>
        </p:nvSpPr>
        <p:spPr/>
        <p:txBody>
          <a:bodyPr/>
          <a:lstStyle/>
          <a:p>
            <a:r>
              <a:rPr lang="en-US" altLang="ja-JP" smtClean="0">
                <a:ea typeface="ＭＳ Ｐゴシック" charset="-128"/>
              </a:rPr>
              <a:t>Y. Nagasaka - nagasaka@cc.it-hiroshima.ac.jp : OSC Workshop 2010</a:t>
            </a:r>
            <a:endParaRPr lang="en-US" altLang="ja-JP">
              <a:ea typeface="ＭＳ Ｐゴシック" charset="-128"/>
            </a:endParaRPr>
          </a:p>
        </p:txBody>
      </p:sp>
      <p:sp>
        <p:nvSpPr>
          <p:cNvPr id="7172" name="スライド番号プレースホルダ 5"/>
          <p:cNvSpPr>
            <a:spLocks noGrp="1"/>
          </p:cNvSpPr>
          <p:nvPr>
            <p:ph type="sldNum" sz="quarter" idx="12"/>
          </p:nvPr>
        </p:nvSpPr>
        <p:spPr/>
        <p:txBody>
          <a:bodyPr/>
          <a:lstStyle/>
          <a:p>
            <a:fld id="{BE4B70AC-4703-4B77-9CD0-8CA480B85025}" type="slidenum">
              <a:rPr lang="en-US" altLang="ja-JP">
                <a:ea typeface="ＭＳ Ｐゴシック" charset="-128"/>
              </a:rPr>
              <a:pPr/>
              <a:t>6</a:t>
            </a:fld>
            <a:endParaRPr lang="en-US" altLang="ja-JP">
              <a:ea typeface="ＭＳ Ｐゴシック" charset="-128"/>
            </a:endParaRPr>
          </a:p>
        </p:txBody>
      </p:sp>
      <p:sp>
        <p:nvSpPr>
          <p:cNvPr id="7173" name="Rectangle 6"/>
          <p:cNvSpPr>
            <a:spLocks noGrp="1" noChangeArrowheads="1"/>
          </p:cNvSpPr>
          <p:nvPr>
            <p:ph type="title"/>
          </p:nvPr>
        </p:nvSpPr>
        <p:spPr/>
        <p:txBody>
          <a:bodyPr/>
          <a:lstStyle/>
          <a:p>
            <a:pPr eaLnBrk="1" hangingPunct="1"/>
            <a:r>
              <a:rPr lang="ja-JP" altLang="en-US" dirty="0" smtClean="0"/>
              <a:t>ｅ</a:t>
            </a:r>
            <a:r>
              <a:rPr lang="en-US" altLang="ja-JP" dirty="0" smtClean="0"/>
              <a:t>-</a:t>
            </a:r>
            <a:r>
              <a:rPr lang="ja-JP" altLang="en-US" dirty="0" smtClean="0"/>
              <a:t>Ｊａｐａｎ から ｕ</a:t>
            </a:r>
            <a:r>
              <a:rPr lang="en-US" altLang="ja-JP" dirty="0" smtClean="0"/>
              <a:t>-</a:t>
            </a:r>
            <a:r>
              <a:rPr lang="ja-JP" altLang="en-US" dirty="0" smtClean="0"/>
              <a:t>Ｊａｐａｎ</a:t>
            </a:r>
          </a:p>
        </p:txBody>
      </p:sp>
      <p:sp>
        <p:nvSpPr>
          <p:cNvPr id="7174" name="Rectangle 7"/>
          <p:cNvSpPr>
            <a:spLocks noGrp="1" noChangeArrowheads="1"/>
          </p:cNvSpPr>
          <p:nvPr>
            <p:ph type="body" idx="1"/>
          </p:nvPr>
        </p:nvSpPr>
        <p:spPr/>
        <p:txBody>
          <a:bodyPr/>
          <a:lstStyle/>
          <a:p>
            <a:pPr eaLnBrk="1" hangingPunct="1"/>
            <a:r>
              <a:rPr lang="ja-JP" altLang="en-US" dirty="0" smtClean="0"/>
              <a:t>ｕ</a:t>
            </a:r>
            <a:r>
              <a:rPr lang="en-US" altLang="ja-JP" dirty="0" smtClean="0"/>
              <a:t>-</a:t>
            </a:r>
            <a:r>
              <a:rPr lang="ja-JP" altLang="en-US" dirty="0" smtClean="0"/>
              <a:t>Ｊａｐａｎ政策（総務省）</a:t>
            </a:r>
          </a:p>
          <a:p>
            <a:pPr lvl="1" eaLnBrk="1" hangingPunct="1">
              <a:lnSpc>
                <a:spcPct val="110000"/>
              </a:lnSpc>
              <a:buFontTx/>
              <a:buNone/>
            </a:pPr>
            <a:r>
              <a:rPr lang="ja-JP" altLang="en-US" dirty="0" smtClean="0"/>
              <a:t>　「</a:t>
            </a:r>
            <a:r>
              <a:rPr lang="ja-JP" altLang="en-US" dirty="0" smtClean="0">
                <a:solidFill>
                  <a:srgbClr val="FF0000"/>
                </a:solidFill>
                <a:effectLst>
                  <a:outerShdw blurRad="38100" dist="38100" dir="2700000" algn="tl">
                    <a:srgbClr val="000000">
                      <a:alpha val="43137"/>
                    </a:srgbClr>
                  </a:outerShdw>
                </a:effectLst>
              </a:rPr>
              <a:t>いつでも，どこでも，何でも，誰でも</a:t>
            </a:r>
            <a:r>
              <a:rPr lang="ja-JP" altLang="en-US" dirty="0" smtClean="0"/>
              <a:t>」</a:t>
            </a:r>
            <a:r>
              <a:rPr lang="ja-JP" altLang="en-US" dirty="0" smtClean="0">
                <a:effectLst>
                  <a:outerShdw blurRad="38100" dist="38100" dir="2700000" algn="tl">
                    <a:srgbClr val="000000">
                      <a:alpha val="43137"/>
                    </a:srgbClr>
                  </a:outerShdw>
                </a:effectLst>
              </a:rPr>
              <a:t>ネットワークにつながり，情報の自在なやりとりを行うことができる</a:t>
            </a:r>
            <a:r>
              <a:rPr lang="ja-JP" altLang="en-US" dirty="0" smtClean="0">
                <a:solidFill>
                  <a:srgbClr val="0000CC"/>
                </a:solidFill>
                <a:effectLst>
                  <a:outerShdw blurRad="38100" dist="38100" dir="2700000" algn="tl">
                    <a:srgbClr val="000000">
                      <a:alpha val="43137"/>
                    </a:srgbClr>
                  </a:outerShdw>
                </a:effectLst>
              </a:rPr>
              <a:t>ユビキタスネット社会</a:t>
            </a:r>
            <a:r>
              <a:rPr lang="ja-JP" altLang="en-US" dirty="0" smtClean="0"/>
              <a:t>（ｕ</a:t>
            </a:r>
            <a:r>
              <a:rPr lang="en-US" altLang="ja-JP" dirty="0" smtClean="0"/>
              <a:t>-</a:t>
            </a:r>
            <a:r>
              <a:rPr lang="ja-JP" altLang="en-US" dirty="0" smtClean="0"/>
              <a:t>Ｊａｐａｎ）を</a:t>
            </a:r>
            <a:r>
              <a:rPr lang="en-US" altLang="ja-JP" dirty="0" smtClean="0"/>
              <a:t>2010</a:t>
            </a:r>
            <a:r>
              <a:rPr lang="ja-JP" altLang="en-US" dirty="0" smtClean="0"/>
              <a:t>年を目途として実現すべく，その将来像を提示するとともに，その実現のために必要となる政策　</a:t>
            </a:r>
          </a:p>
          <a:p>
            <a:pPr lvl="1" algn="r" eaLnBrk="1" hangingPunct="1">
              <a:lnSpc>
                <a:spcPct val="120000"/>
              </a:lnSpc>
              <a:buFontTx/>
              <a:buNone/>
            </a:pPr>
            <a:r>
              <a:rPr lang="ja-JP" altLang="en-US" sz="2400" dirty="0" smtClean="0"/>
              <a:t>（平成１７年版「情報通信白書」より抜粋）</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p:txBody>
          <a:bodyPr/>
          <a:lstStyle/>
          <a:p>
            <a:r>
              <a:rPr lang="en-US" altLang="ja-JP" smtClean="0">
                <a:ea typeface="ＭＳ Ｐゴシック" charset="-128"/>
              </a:rPr>
              <a:t>2010.07.02</a:t>
            </a:r>
            <a:endParaRPr lang="en-US" altLang="ja-JP">
              <a:ea typeface="ＭＳ Ｐゴシック" charset="-128"/>
            </a:endParaRPr>
          </a:p>
        </p:txBody>
      </p:sp>
      <p:sp>
        <p:nvSpPr>
          <p:cNvPr id="6147" name="フッター プレースホルダ 4"/>
          <p:cNvSpPr>
            <a:spLocks noGrp="1"/>
          </p:cNvSpPr>
          <p:nvPr>
            <p:ph type="ftr" sz="quarter" idx="11"/>
          </p:nvPr>
        </p:nvSpPr>
        <p:spPr/>
        <p:txBody>
          <a:bodyPr/>
          <a:lstStyle/>
          <a:p>
            <a:r>
              <a:rPr lang="en-US" altLang="ja-JP" smtClean="0">
                <a:ea typeface="ＭＳ Ｐゴシック" charset="-128"/>
              </a:rPr>
              <a:t>Y. Nagasaka - nagasaka@cc.it-hiroshima.ac.jp : OSC Workshop 2010</a:t>
            </a:r>
            <a:endParaRPr lang="en-US" altLang="ja-JP">
              <a:ea typeface="ＭＳ Ｐゴシック" charset="-128"/>
            </a:endParaRPr>
          </a:p>
        </p:txBody>
      </p:sp>
      <p:sp>
        <p:nvSpPr>
          <p:cNvPr id="6148" name="スライド番号プレースホルダ 5"/>
          <p:cNvSpPr>
            <a:spLocks noGrp="1"/>
          </p:cNvSpPr>
          <p:nvPr>
            <p:ph type="sldNum" sz="quarter" idx="12"/>
          </p:nvPr>
        </p:nvSpPr>
        <p:spPr/>
        <p:txBody>
          <a:bodyPr/>
          <a:lstStyle/>
          <a:p>
            <a:fld id="{6013BFE5-82D8-438B-8F65-FADB47D76358}" type="slidenum">
              <a:rPr lang="en-US" altLang="ja-JP">
                <a:ea typeface="ＭＳ Ｐゴシック" charset="-128"/>
              </a:rPr>
              <a:pPr/>
              <a:t>7</a:t>
            </a:fld>
            <a:endParaRPr lang="en-US" altLang="ja-JP">
              <a:ea typeface="ＭＳ Ｐゴシック" charset="-128"/>
            </a:endParaRPr>
          </a:p>
        </p:txBody>
      </p:sp>
      <p:sp>
        <p:nvSpPr>
          <p:cNvPr id="6149" name="Rectangle 16"/>
          <p:cNvSpPr>
            <a:spLocks noGrp="1" noChangeArrowheads="1"/>
          </p:cNvSpPr>
          <p:nvPr>
            <p:ph type="title"/>
          </p:nvPr>
        </p:nvSpPr>
        <p:spPr/>
        <p:txBody>
          <a:bodyPr/>
          <a:lstStyle/>
          <a:p>
            <a:pPr eaLnBrk="1" hangingPunct="1"/>
            <a:r>
              <a:rPr lang="ja-JP" altLang="en-US" smtClean="0"/>
              <a:t>ユビキタス （Ｕｂｉｑｕｉｔｏｕｓ）</a:t>
            </a:r>
          </a:p>
        </p:txBody>
      </p:sp>
      <p:sp>
        <p:nvSpPr>
          <p:cNvPr id="6150" name="Rectangle 17"/>
          <p:cNvSpPr>
            <a:spLocks noGrp="1" noChangeArrowheads="1"/>
          </p:cNvSpPr>
          <p:nvPr>
            <p:ph type="body" idx="1"/>
          </p:nvPr>
        </p:nvSpPr>
        <p:spPr/>
        <p:txBody>
          <a:bodyPr/>
          <a:lstStyle/>
          <a:p>
            <a:pPr eaLnBrk="1" hangingPunct="1">
              <a:lnSpc>
                <a:spcPct val="80000"/>
              </a:lnSpc>
            </a:pPr>
            <a:r>
              <a:rPr lang="ja-JP" altLang="en-US" dirty="0" smtClean="0">
                <a:effectLst>
                  <a:outerShdw blurRad="38100" dist="38100" dir="2700000" algn="tl">
                    <a:srgbClr val="000000">
                      <a:alpha val="43137"/>
                    </a:srgbClr>
                  </a:outerShdw>
                </a:effectLst>
              </a:rPr>
              <a:t>ユビキタス</a:t>
            </a:r>
            <a:r>
              <a:rPr lang="en-US" altLang="ja-JP" dirty="0" smtClean="0"/>
              <a:t>=</a:t>
            </a:r>
            <a:r>
              <a:rPr lang="ja-JP" altLang="en-US" dirty="0" smtClean="0"/>
              <a:t>遍在すること</a:t>
            </a:r>
          </a:p>
          <a:p>
            <a:pPr lvl="1" eaLnBrk="1" hangingPunct="1">
              <a:lnSpc>
                <a:spcPct val="80000"/>
              </a:lnSpc>
            </a:pPr>
            <a:r>
              <a:rPr lang="ja-JP" altLang="en-US" dirty="0" smtClean="0"/>
              <a:t>あらゆるところに存在すること</a:t>
            </a:r>
          </a:p>
          <a:p>
            <a:pPr lvl="1" eaLnBrk="1" hangingPunct="1">
              <a:lnSpc>
                <a:spcPct val="80000"/>
              </a:lnSpc>
            </a:pPr>
            <a:r>
              <a:rPr lang="ja-JP" altLang="en-US" dirty="0" smtClean="0"/>
              <a:t>語源：ラテン語のｕｂｉｑｕｅ（どこにでも）</a:t>
            </a:r>
          </a:p>
          <a:p>
            <a:pPr lvl="2" eaLnBrk="1" hangingPunct="1">
              <a:lnSpc>
                <a:spcPct val="80000"/>
              </a:lnSpc>
            </a:pPr>
            <a:endParaRPr lang="ja-JP" altLang="en-US" sz="2000" dirty="0" smtClean="0"/>
          </a:p>
          <a:p>
            <a:pPr eaLnBrk="1" hangingPunct="1">
              <a:lnSpc>
                <a:spcPct val="80000"/>
              </a:lnSpc>
            </a:pPr>
            <a:r>
              <a:rPr lang="ja-JP" altLang="en-US" sz="2800" dirty="0" smtClean="0">
                <a:solidFill>
                  <a:srgbClr val="003366"/>
                </a:solidFill>
                <a:effectLst>
                  <a:outerShdw blurRad="38100" dist="38100" dir="2700000" algn="tl">
                    <a:srgbClr val="000000">
                      <a:alpha val="43137"/>
                    </a:srgbClr>
                  </a:outerShdw>
                </a:effectLst>
              </a:rPr>
              <a:t>ユビキタス・コンピューティング</a:t>
            </a:r>
          </a:p>
          <a:p>
            <a:pPr lvl="1" eaLnBrk="1" hangingPunct="1">
              <a:lnSpc>
                <a:spcPct val="80000"/>
              </a:lnSpc>
            </a:pPr>
            <a:r>
              <a:rPr lang="ja-JP" altLang="en-US" sz="2400" dirty="0" smtClean="0"/>
              <a:t>米ゼロックス社パロアルト研究所のＭａｒｋＷｅｉｓｅｒ氏が提唱</a:t>
            </a:r>
            <a:r>
              <a:rPr lang="en-US" altLang="ja-JP" sz="2400" dirty="0" smtClean="0"/>
              <a:t/>
            </a:r>
            <a:br>
              <a:rPr lang="en-US" altLang="ja-JP" sz="2400" dirty="0" smtClean="0"/>
            </a:br>
            <a:r>
              <a:rPr lang="ja-JP" altLang="en-US" sz="2400" dirty="0" smtClean="0"/>
              <a:t>（１９８８）</a:t>
            </a:r>
          </a:p>
          <a:p>
            <a:pPr lvl="2" eaLnBrk="1" hangingPunct="1">
              <a:lnSpc>
                <a:spcPct val="80000"/>
              </a:lnSpc>
              <a:buFontTx/>
              <a:buNone/>
            </a:pPr>
            <a:r>
              <a:rPr lang="ja-JP" altLang="en-US" sz="1800" dirty="0" smtClean="0"/>
              <a:t>１．Ｓｅｒｖｉｃｅ ｉｓ ｐｒｅｓｅｎｔ ｅｖｅｒｙｗｈｅｒｅ</a:t>
            </a:r>
          </a:p>
          <a:p>
            <a:pPr lvl="2" eaLnBrk="1" hangingPunct="1">
              <a:lnSpc>
                <a:spcPct val="80000"/>
              </a:lnSpc>
              <a:buFontTx/>
              <a:buNone/>
            </a:pPr>
            <a:r>
              <a:rPr lang="ja-JP" altLang="en-US" sz="1800" dirty="0" smtClean="0"/>
              <a:t>２．Ｉｔ ｉｓ ｎｏｔ ｔｈｅ ｄｅｖｉｃｅ ｂｕｔ ａｎ ｅｎｖｉｒｏｎｍｅｎｔ</a:t>
            </a:r>
          </a:p>
          <a:p>
            <a:pPr lvl="2" eaLnBrk="1" hangingPunct="1">
              <a:lnSpc>
                <a:spcPct val="80000"/>
              </a:lnSpc>
              <a:buFontTx/>
              <a:buNone/>
            </a:pPr>
            <a:r>
              <a:rPr lang="ja-JP" altLang="en-US" sz="1800" dirty="0" smtClean="0"/>
              <a:t>３．Ｔｈｅ ｕｓｅｒ ｉｓ ｎｏｔ ｃｏｎｓｃｉｏｕｓ ｏｆ ｔｈｅ ｄｅｖｉｃｅ ｂｅｉｎｇ ｕｓｅｄ</a:t>
            </a:r>
          </a:p>
          <a:p>
            <a:pPr lvl="2" eaLnBrk="1" hangingPunct="1">
              <a:lnSpc>
                <a:spcPct val="80000"/>
              </a:lnSpc>
              <a:buFontTx/>
              <a:buNone/>
            </a:pPr>
            <a:r>
              <a:rPr lang="ja-JP" altLang="en-US" sz="1800" dirty="0" smtClean="0"/>
              <a:t>４．Ｓｅｒｖｉｃｅ ｉｓ ＴＰＯ （Ｔｉｍｅ，Ｐｌａｃｅ ａｎｄ Ｏｃｃａｓｉｏｎ） ｂａｓｅｄ</a:t>
            </a:r>
          </a:p>
          <a:p>
            <a:pPr lvl="2" eaLnBrk="1" hangingPunct="1">
              <a:lnSpc>
                <a:spcPct val="80000"/>
              </a:lnSpc>
              <a:buFontTx/>
              <a:buNone/>
            </a:pPr>
            <a:r>
              <a:rPr lang="ja-JP" altLang="en-US" sz="1800" dirty="0" smtClean="0"/>
              <a:t>	　　　</a:t>
            </a:r>
            <a:r>
              <a:rPr lang="en-US" altLang="ja-JP" sz="1600" dirty="0" smtClean="0"/>
              <a:t>(http://www.fujixerox.co.jp/eng/company/technical/ubique.html </a:t>
            </a:r>
            <a:r>
              <a:rPr lang="ja-JP" altLang="en-US" sz="1600" dirty="0" smtClean="0"/>
              <a:t>より抜粋</a:t>
            </a:r>
            <a:r>
              <a:rPr lang="en-US" altLang="ja-JP" sz="1600" dirty="0" smtClean="0"/>
              <a:t>)</a:t>
            </a:r>
          </a:p>
          <a:p>
            <a:pPr lvl="4" eaLnBrk="1" hangingPunct="1">
              <a:lnSpc>
                <a:spcPct val="80000"/>
              </a:lnSpc>
            </a:pPr>
            <a:endParaRPr lang="en-US" altLang="ja-JP" sz="1600" dirty="0" smtClean="0"/>
          </a:p>
          <a:p>
            <a:pPr lvl="1" eaLnBrk="1" hangingPunct="1">
              <a:lnSpc>
                <a:spcPct val="80000"/>
              </a:lnSpc>
            </a:pPr>
            <a:r>
              <a:rPr lang="ja-JP" altLang="en-US" sz="2400" dirty="0" smtClean="0"/>
              <a:t>人間の生活環境がコンピュータと密接な関係を持ち，人はそれを意識することなく，どこでもそのサービスを受けることが出来るコンピューティング環境</a:t>
            </a:r>
          </a:p>
        </p:txBody>
      </p:sp>
      <p:sp>
        <p:nvSpPr>
          <p:cNvPr id="6151" name="AutoShape 18"/>
          <p:cNvSpPr>
            <a:spLocks noChangeArrowheads="1"/>
          </p:cNvSpPr>
          <p:nvPr/>
        </p:nvSpPr>
        <p:spPr bwMode="auto">
          <a:xfrm>
            <a:off x="179512" y="2708920"/>
            <a:ext cx="8686800" cy="3744912"/>
          </a:xfrm>
          <a:prstGeom prst="roundRect">
            <a:avLst>
              <a:gd name="adj" fmla="val 6940"/>
            </a:avLst>
          </a:prstGeom>
          <a:noFill/>
          <a:ln w="28575">
            <a:solidFill>
              <a:srgbClr val="FF0000"/>
            </a:solidFill>
            <a:round/>
            <a:headEnd/>
            <a:tailEnd/>
          </a:ln>
        </p:spPr>
        <p:txBody>
          <a:bodyPr wrap="none" anchor="ctr"/>
          <a:lstStyle/>
          <a:p>
            <a:endParaRPr lang="ja-JP"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日付プレースホルダ 2"/>
          <p:cNvSpPr>
            <a:spLocks noGrp="1"/>
          </p:cNvSpPr>
          <p:nvPr>
            <p:ph type="dt" sz="quarter" idx="10"/>
          </p:nvPr>
        </p:nvSpPr>
        <p:spPr/>
        <p:txBody>
          <a:bodyPr/>
          <a:lstStyle/>
          <a:p>
            <a:r>
              <a:rPr lang="en-US" altLang="ja-JP" smtClean="0">
                <a:ea typeface="ＭＳ Ｐゴシック" charset="-128"/>
              </a:rPr>
              <a:t>2010.07.02</a:t>
            </a:r>
            <a:endParaRPr lang="en-US" altLang="ja-JP">
              <a:ea typeface="ＭＳ Ｐゴシック" charset="-128"/>
            </a:endParaRPr>
          </a:p>
        </p:txBody>
      </p:sp>
      <p:sp>
        <p:nvSpPr>
          <p:cNvPr id="8195" name="フッター プレースホルダ 3"/>
          <p:cNvSpPr>
            <a:spLocks noGrp="1"/>
          </p:cNvSpPr>
          <p:nvPr>
            <p:ph type="ftr" sz="quarter" idx="11"/>
          </p:nvPr>
        </p:nvSpPr>
        <p:spPr/>
        <p:txBody>
          <a:bodyPr/>
          <a:lstStyle/>
          <a:p>
            <a:r>
              <a:rPr lang="en-US" altLang="ja-JP" smtClean="0">
                <a:ea typeface="ＭＳ Ｐゴシック" charset="-128"/>
              </a:rPr>
              <a:t>Y. Nagasaka - nagasaka@cc.it-hiroshima.ac.jp : OSC Workshop 2010</a:t>
            </a:r>
            <a:endParaRPr lang="en-US" altLang="ja-JP">
              <a:ea typeface="ＭＳ Ｐゴシック" charset="-128"/>
            </a:endParaRPr>
          </a:p>
        </p:txBody>
      </p:sp>
      <p:sp>
        <p:nvSpPr>
          <p:cNvPr id="8196" name="スライド番号プレースホルダ 4"/>
          <p:cNvSpPr>
            <a:spLocks noGrp="1"/>
          </p:cNvSpPr>
          <p:nvPr>
            <p:ph type="sldNum" sz="quarter" idx="12"/>
          </p:nvPr>
        </p:nvSpPr>
        <p:spPr/>
        <p:txBody>
          <a:bodyPr/>
          <a:lstStyle/>
          <a:p>
            <a:fld id="{1ADADE69-032D-42C6-A5BE-7482A9F86C74}" type="slidenum">
              <a:rPr lang="en-US" altLang="ja-JP">
                <a:ea typeface="ＭＳ Ｐゴシック" charset="-128"/>
              </a:rPr>
              <a:pPr/>
              <a:t>8</a:t>
            </a:fld>
            <a:endParaRPr lang="en-US" altLang="ja-JP">
              <a:ea typeface="ＭＳ Ｐゴシック" charset="-128"/>
            </a:endParaRPr>
          </a:p>
        </p:txBody>
      </p:sp>
      <p:sp>
        <p:nvSpPr>
          <p:cNvPr id="137225" name="Oval 9"/>
          <p:cNvSpPr>
            <a:spLocks noChangeArrowheads="1"/>
          </p:cNvSpPr>
          <p:nvPr/>
        </p:nvSpPr>
        <p:spPr bwMode="auto">
          <a:xfrm>
            <a:off x="2195513" y="3037606"/>
            <a:ext cx="4752975" cy="2338388"/>
          </a:xfrm>
          <a:prstGeom prst="ellipse">
            <a:avLst/>
          </a:prstGeom>
          <a:solidFill>
            <a:srgbClr val="FFFFFF"/>
          </a:solidFill>
          <a:ln w="76200">
            <a:solidFill>
              <a:srgbClr val="CC0000"/>
            </a:solidFill>
            <a:round/>
            <a:headEnd/>
            <a:tailEnd/>
          </a:ln>
        </p:spPr>
        <p:txBody>
          <a:bodyPr wrap="none" anchor="ctr"/>
          <a:lstStyle/>
          <a:p>
            <a:pPr algn="ctr"/>
            <a:endParaRPr lang="ja-JP" altLang="ja-JP">
              <a:solidFill>
                <a:srgbClr val="000066"/>
              </a:solidFill>
            </a:endParaRPr>
          </a:p>
        </p:txBody>
      </p:sp>
      <p:sp>
        <p:nvSpPr>
          <p:cNvPr id="8198" name="AutoShape 5"/>
          <p:cNvSpPr>
            <a:spLocks noChangeArrowheads="1"/>
          </p:cNvSpPr>
          <p:nvPr/>
        </p:nvSpPr>
        <p:spPr bwMode="auto">
          <a:xfrm>
            <a:off x="1128713" y="1053231"/>
            <a:ext cx="6899275" cy="1624013"/>
          </a:xfrm>
          <a:prstGeom prst="roundRect">
            <a:avLst>
              <a:gd name="adj" fmla="val 6546"/>
            </a:avLst>
          </a:prstGeom>
          <a:solidFill>
            <a:srgbClr val="CCFF99"/>
          </a:solidFill>
          <a:ln w="57150">
            <a:solidFill>
              <a:srgbClr val="006600"/>
            </a:solidFill>
            <a:round/>
            <a:headEnd/>
            <a:tailEnd/>
          </a:ln>
        </p:spPr>
        <p:txBody>
          <a:bodyPr wrap="none" anchor="ctr"/>
          <a:lstStyle/>
          <a:p>
            <a:pPr algn="ctr"/>
            <a:r>
              <a:rPr lang="ja-JP" altLang="en-US" sz="2800">
                <a:solidFill>
                  <a:srgbClr val="000066"/>
                </a:solidFill>
                <a:ea typeface="HGP創英角ｺﾞｼｯｸUB" pitchFamily="50" charset="-128"/>
              </a:rPr>
              <a:t>Ｕｂｉｑｕｉｔｏｕｓ</a:t>
            </a:r>
          </a:p>
          <a:p>
            <a:pPr algn="ctr"/>
            <a:r>
              <a:rPr lang="ja-JP" altLang="en-US" sz="2800">
                <a:solidFill>
                  <a:srgbClr val="000066"/>
                </a:solidFill>
                <a:ea typeface="HGP創英角ｺﾞｼｯｸUB" pitchFamily="50" charset="-128"/>
              </a:rPr>
              <a:t>（ユビキタス）</a:t>
            </a:r>
          </a:p>
          <a:p>
            <a:pPr algn="ctr"/>
            <a:endParaRPr lang="ja-JP" altLang="en-US" sz="2000">
              <a:ea typeface="HGP創英角ｺﾞｼｯｸUB" pitchFamily="50" charset="-128"/>
            </a:endParaRPr>
          </a:p>
          <a:p>
            <a:pPr algn="ctr"/>
            <a:r>
              <a:rPr lang="ja-JP" altLang="en-US" sz="2000">
                <a:ea typeface="HGP創英角ｺﾞｼｯｸUB" pitchFamily="50" charset="-128"/>
              </a:rPr>
              <a:t>あらゆる人や物が結びつく</a:t>
            </a:r>
          </a:p>
        </p:txBody>
      </p:sp>
      <p:sp>
        <p:nvSpPr>
          <p:cNvPr id="137222" name="AutoShape 6"/>
          <p:cNvSpPr>
            <a:spLocks noChangeArrowheads="1"/>
          </p:cNvSpPr>
          <p:nvPr/>
        </p:nvSpPr>
        <p:spPr bwMode="auto">
          <a:xfrm>
            <a:off x="398463" y="3758331"/>
            <a:ext cx="2662237" cy="1719263"/>
          </a:xfrm>
          <a:prstGeom prst="roundRect">
            <a:avLst>
              <a:gd name="adj" fmla="val 16667"/>
            </a:avLst>
          </a:prstGeom>
          <a:solidFill>
            <a:srgbClr val="CCCCFF"/>
          </a:solidFill>
          <a:ln w="57150">
            <a:solidFill>
              <a:srgbClr val="000066"/>
            </a:solidFill>
            <a:round/>
            <a:headEnd/>
            <a:tailEnd/>
          </a:ln>
        </p:spPr>
        <p:txBody>
          <a:bodyPr wrap="none" anchor="ctr"/>
          <a:lstStyle/>
          <a:p>
            <a:pPr algn="ctr"/>
            <a:r>
              <a:rPr lang="ja-JP" altLang="en-US" sz="2000">
                <a:solidFill>
                  <a:srgbClr val="000066"/>
                </a:solidFill>
                <a:ea typeface="HGP創英角ｺﾞｼｯｸUB" pitchFamily="50" charset="-128"/>
              </a:rPr>
              <a:t>Ｕｎｉｖｅｒｓａｌ</a:t>
            </a:r>
          </a:p>
          <a:p>
            <a:pPr algn="ctr"/>
            <a:r>
              <a:rPr lang="ja-JP" altLang="en-US" sz="2000">
                <a:solidFill>
                  <a:srgbClr val="000066"/>
                </a:solidFill>
                <a:ea typeface="HGP創英角ｺﾞｼｯｸUB" pitchFamily="50" charset="-128"/>
              </a:rPr>
              <a:t>（ユニバーサル）</a:t>
            </a:r>
          </a:p>
          <a:p>
            <a:pPr algn="ctr"/>
            <a:endParaRPr lang="ja-JP" altLang="en-US">
              <a:ea typeface="HGP創英角ｺﾞｼｯｸUB" pitchFamily="50" charset="-128"/>
            </a:endParaRPr>
          </a:p>
          <a:p>
            <a:pPr algn="ctr"/>
            <a:r>
              <a:rPr lang="ja-JP" altLang="en-US">
                <a:ea typeface="HGP創英角ｺﾞｼｯｸUB" pitchFamily="50" charset="-128"/>
              </a:rPr>
              <a:t>人に優しい心と心の</a:t>
            </a:r>
          </a:p>
          <a:p>
            <a:pPr algn="ctr"/>
            <a:r>
              <a:rPr lang="ja-JP" altLang="en-US">
                <a:ea typeface="HGP創英角ｺﾞｼｯｸUB" pitchFamily="50" charset="-128"/>
              </a:rPr>
              <a:t>触れ合い</a:t>
            </a:r>
          </a:p>
        </p:txBody>
      </p:sp>
      <p:sp>
        <p:nvSpPr>
          <p:cNvPr id="137223" name="AutoShape 7"/>
          <p:cNvSpPr>
            <a:spLocks noChangeArrowheads="1"/>
          </p:cNvSpPr>
          <p:nvPr/>
        </p:nvSpPr>
        <p:spPr bwMode="auto">
          <a:xfrm>
            <a:off x="3240088" y="3758331"/>
            <a:ext cx="2662237" cy="1719263"/>
          </a:xfrm>
          <a:prstGeom prst="roundRect">
            <a:avLst>
              <a:gd name="adj" fmla="val 16667"/>
            </a:avLst>
          </a:prstGeom>
          <a:solidFill>
            <a:srgbClr val="CCCCFF"/>
          </a:solidFill>
          <a:ln w="57150">
            <a:solidFill>
              <a:srgbClr val="000066"/>
            </a:solidFill>
            <a:round/>
            <a:headEnd/>
            <a:tailEnd/>
          </a:ln>
        </p:spPr>
        <p:txBody>
          <a:bodyPr wrap="none" anchor="ctr"/>
          <a:lstStyle/>
          <a:p>
            <a:pPr algn="ctr"/>
            <a:r>
              <a:rPr lang="ja-JP" altLang="en-US" sz="2000">
                <a:solidFill>
                  <a:srgbClr val="000066"/>
                </a:solidFill>
                <a:ea typeface="HGP創英角ｺﾞｼｯｸUB" pitchFamily="50" charset="-128"/>
              </a:rPr>
              <a:t>Ｕｓｅｒ</a:t>
            </a:r>
            <a:r>
              <a:rPr lang="en-US" altLang="ja-JP" sz="2000">
                <a:solidFill>
                  <a:srgbClr val="000066"/>
                </a:solidFill>
                <a:ea typeface="HGP創英角ｺﾞｼｯｸUB" pitchFamily="50" charset="-128"/>
              </a:rPr>
              <a:t>‐</a:t>
            </a:r>
            <a:r>
              <a:rPr lang="ja-JP" altLang="en-US" sz="2000">
                <a:solidFill>
                  <a:srgbClr val="000066"/>
                </a:solidFill>
                <a:ea typeface="HGP創英角ｺﾞｼｯｸUB" pitchFamily="50" charset="-128"/>
              </a:rPr>
              <a:t>ｏｒｉｅｎｔｅｄ</a:t>
            </a:r>
          </a:p>
          <a:p>
            <a:pPr algn="ctr"/>
            <a:r>
              <a:rPr lang="ja-JP" altLang="en-US" sz="2000">
                <a:solidFill>
                  <a:srgbClr val="000066"/>
                </a:solidFill>
                <a:ea typeface="HGP創英角ｺﾞｼｯｸUB" pitchFamily="50" charset="-128"/>
              </a:rPr>
              <a:t>（ユーザ指向）</a:t>
            </a:r>
          </a:p>
          <a:p>
            <a:pPr algn="ctr"/>
            <a:endParaRPr lang="ja-JP" altLang="en-US">
              <a:ea typeface="HGP創英角ｺﾞｼｯｸUB" pitchFamily="50" charset="-128"/>
            </a:endParaRPr>
          </a:p>
          <a:p>
            <a:pPr algn="ctr"/>
            <a:r>
              <a:rPr lang="ja-JP" altLang="en-US">
                <a:ea typeface="HGP創英角ｺﾞｼｯｸUB" pitchFamily="50" charset="-128"/>
              </a:rPr>
              <a:t>利用者の視点が</a:t>
            </a:r>
          </a:p>
          <a:p>
            <a:pPr algn="ctr"/>
            <a:r>
              <a:rPr lang="ja-JP" altLang="en-US">
                <a:ea typeface="HGP創英角ｺﾞｼｯｸUB" pitchFamily="50" charset="-128"/>
              </a:rPr>
              <a:t>融けこむ</a:t>
            </a:r>
          </a:p>
        </p:txBody>
      </p:sp>
      <p:sp>
        <p:nvSpPr>
          <p:cNvPr id="137224" name="AutoShape 8"/>
          <p:cNvSpPr>
            <a:spLocks noChangeArrowheads="1"/>
          </p:cNvSpPr>
          <p:nvPr/>
        </p:nvSpPr>
        <p:spPr bwMode="auto">
          <a:xfrm>
            <a:off x="6086475" y="3758331"/>
            <a:ext cx="2662238" cy="1719263"/>
          </a:xfrm>
          <a:prstGeom prst="roundRect">
            <a:avLst>
              <a:gd name="adj" fmla="val 16667"/>
            </a:avLst>
          </a:prstGeom>
          <a:solidFill>
            <a:srgbClr val="CCCCFF"/>
          </a:solidFill>
          <a:ln w="57150">
            <a:solidFill>
              <a:srgbClr val="000066"/>
            </a:solidFill>
            <a:round/>
            <a:headEnd/>
            <a:tailEnd/>
          </a:ln>
        </p:spPr>
        <p:txBody>
          <a:bodyPr wrap="none" anchor="ctr"/>
          <a:lstStyle/>
          <a:p>
            <a:pPr algn="ctr"/>
            <a:r>
              <a:rPr lang="ja-JP" altLang="en-US" sz="2000">
                <a:solidFill>
                  <a:srgbClr val="000066"/>
                </a:solidFill>
                <a:ea typeface="HGP創英角ｺﾞｼｯｸUB" pitchFamily="50" charset="-128"/>
              </a:rPr>
              <a:t>Ｕｎｉｑｕｅ</a:t>
            </a:r>
          </a:p>
          <a:p>
            <a:pPr algn="ctr"/>
            <a:r>
              <a:rPr lang="ja-JP" altLang="en-US" sz="2000">
                <a:solidFill>
                  <a:srgbClr val="000066"/>
                </a:solidFill>
                <a:ea typeface="HGP創英角ｺﾞｼｯｸUB" pitchFamily="50" charset="-128"/>
              </a:rPr>
              <a:t>（ユニーク）</a:t>
            </a:r>
          </a:p>
          <a:p>
            <a:pPr algn="ctr"/>
            <a:endParaRPr lang="ja-JP" altLang="en-US">
              <a:ea typeface="HGP創英角ｺﾞｼｯｸUB" pitchFamily="50" charset="-128"/>
            </a:endParaRPr>
          </a:p>
          <a:p>
            <a:pPr algn="ctr"/>
            <a:r>
              <a:rPr lang="ja-JP" altLang="en-US">
                <a:ea typeface="HGP創英角ｺﾞｼｯｸUB" pitchFamily="50" charset="-128"/>
              </a:rPr>
              <a:t>個性ある活力が</a:t>
            </a:r>
          </a:p>
          <a:p>
            <a:pPr algn="ctr"/>
            <a:r>
              <a:rPr lang="ja-JP" altLang="en-US">
                <a:ea typeface="HGP創英角ｺﾞｼｯｸUB" pitchFamily="50" charset="-128"/>
              </a:rPr>
              <a:t>湧き上がる</a:t>
            </a:r>
            <a:endParaRPr lang="ja-JP" altLang="en-US" sz="1600">
              <a:ea typeface="HGP創英角ｺﾞｼｯｸUB" pitchFamily="50" charset="-128"/>
            </a:endParaRPr>
          </a:p>
        </p:txBody>
      </p:sp>
      <p:sp>
        <p:nvSpPr>
          <p:cNvPr id="8202" name="AutoShape 11"/>
          <p:cNvSpPr>
            <a:spLocks noChangeArrowheads="1"/>
          </p:cNvSpPr>
          <p:nvPr/>
        </p:nvSpPr>
        <p:spPr bwMode="auto">
          <a:xfrm>
            <a:off x="1128713" y="2750269"/>
            <a:ext cx="6899275" cy="719137"/>
          </a:xfrm>
          <a:prstGeom prst="roundRect">
            <a:avLst>
              <a:gd name="adj" fmla="val 5991"/>
            </a:avLst>
          </a:prstGeom>
          <a:solidFill>
            <a:srgbClr val="CCFF99"/>
          </a:solidFill>
          <a:ln w="57150">
            <a:solidFill>
              <a:srgbClr val="006600"/>
            </a:solidFill>
            <a:round/>
            <a:headEnd/>
            <a:tailEnd/>
          </a:ln>
        </p:spPr>
        <p:txBody>
          <a:bodyPr>
            <a:spAutoFit/>
          </a:bodyPr>
          <a:lstStyle/>
          <a:p>
            <a:r>
              <a:rPr lang="ja-JP" altLang="en-US">
                <a:latin typeface="Tahoma" pitchFamily="34" charset="0"/>
                <a:ea typeface="HGP創英角ｺﾞｼｯｸUB" pitchFamily="50" charset="-128"/>
              </a:rPr>
              <a:t>シームレスなネットワークの実現　⇒　様々な制約からの開放</a:t>
            </a:r>
          </a:p>
          <a:p>
            <a:r>
              <a:rPr lang="ja-JP" altLang="en-US">
                <a:latin typeface="Tahoma" pitchFamily="34" charset="0"/>
                <a:ea typeface="HGP創英角ｺﾞｼｯｸUB" pitchFamily="50" charset="-128"/>
              </a:rPr>
              <a:t>　制約：ネットワーク，端末，サービス・コンテンツ，ネットワークリスクなど</a:t>
            </a:r>
          </a:p>
        </p:txBody>
      </p:sp>
      <p:sp>
        <p:nvSpPr>
          <p:cNvPr id="137228" name="AutoShape 12"/>
          <p:cNvSpPr>
            <a:spLocks noChangeArrowheads="1"/>
          </p:cNvSpPr>
          <p:nvPr/>
        </p:nvSpPr>
        <p:spPr bwMode="auto">
          <a:xfrm>
            <a:off x="179388" y="5661744"/>
            <a:ext cx="8785225" cy="863600"/>
          </a:xfrm>
          <a:prstGeom prst="roundRect">
            <a:avLst>
              <a:gd name="adj" fmla="val 16667"/>
            </a:avLst>
          </a:prstGeom>
          <a:solidFill>
            <a:srgbClr val="FFFF66"/>
          </a:solidFill>
          <a:ln w="57150">
            <a:solidFill>
              <a:srgbClr val="FF6600"/>
            </a:solidFill>
            <a:round/>
            <a:headEnd/>
            <a:tailEnd/>
          </a:ln>
        </p:spPr>
        <p:txBody>
          <a:bodyPr anchor="ctr" anchorCtr="1"/>
          <a:lstStyle/>
          <a:p>
            <a:pPr algn="ctr"/>
            <a:r>
              <a:rPr lang="ja-JP" altLang="en-US" sz="2000">
                <a:ea typeface="HGP創英角ｺﾞｼｯｸUB" pitchFamily="50" charset="-128"/>
              </a:rPr>
              <a:t>ユビキタスネットワーク整備　・　ＩＣＴ利活用の高度化　・　利用環境整備</a:t>
            </a:r>
          </a:p>
        </p:txBody>
      </p:sp>
      <p:sp>
        <p:nvSpPr>
          <p:cNvPr id="8204" name="AutoShape 14"/>
          <p:cNvSpPr>
            <a:spLocks noChangeArrowheads="1"/>
          </p:cNvSpPr>
          <p:nvPr/>
        </p:nvSpPr>
        <p:spPr bwMode="auto">
          <a:xfrm>
            <a:off x="1187450" y="1124669"/>
            <a:ext cx="1236663" cy="574675"/>
          </a:xfrm>
          <a:prstGeom prst="roundRect">
            <a:avLst>
              <a:gd name="adj" fmla="val 16667"/>
            </a:avLst>
          </a:prstGeom>
          <a:solidFill>
            <a:schemeClr val="bg1"/>
          </a:solidFill>
          <a:ln w="38100">
            <a:solidFill>
              <a:srgbClr val="CCFF99"/>
            </a:solidFill>
            <a:round/>
            <a:headEnd/>
            <a:tailEnd/>
          </a:ln>
        </p:spPr>
        <p:txBody>
          <a:bodyPr wrap="none" anchor="ctr"/>
          <a:lstStyle/>
          <a:p>
            <a:pPr algn="ctr"/>
            <a:r>
              <a:rPr lang="ja-JP" altLang="en-US">
                <a:ea typeface="HGP創英角ｺﾞｼｯｸUB" pitchFamily="50" charset="-128"/>
              </a:rPr>
              <a:t>いつでも</a:t>
            </a:r>
          </a:p>
        </p:txBody>
      </p:sp>
      <p:sp>
        <p:nvSpPr>
          <p:cNvPr id="8205" name="AutoShape 15"/>
          <p:cNvSpPr>
            <a:spLocks noChangeArrowheads="1"/>
          </p:cNvSpPr>
          <p:nvPr/>
        </p:nvSpPr>
        <p:spPr bwMode="auto">
          <a:xfrm>
            <a:off x="6732588" y="1124669"/>
            <a:ext cx="1236662" cy="574675"/>
          </a:xfrm>
          <a:prstGeom prst="roundRect">
            <a:avLst>
              <a:gd name="adj" fmla="val 16667"/>
            </a:avLst>
          </a:prstGeom>
          <a:solidFill>
            <a:schemeClr val="bg1"/>
          </a:solidFill>
          <a:ln w="38100">
            <a:solidFill>
              <a:srgbClr val="CCFF99"/>
            </a:solidFill>
            <a:round/>
            <a:headEnd/>
            <a:tailEnd/>
          </a:ln>
        </p:spPr>
        <p:txBody>
          <a:bodyPr wrap="none" anchor="ctr"/>
          <a:lstStyle/>
          <a:p>
            <a:pPr algn="ctr"/>
            <a:r>
              <a:rPr lang="ja-JP" altLang="en-US">
                <a:ea typeface="HGP創英角ｺﾞｼｯｸUB" pitchFamily="50" charset="-128"/>
              </a:rPr>
              <a:t>なんでも</a:t>
            </a:r>
          </a:p>
        </p:txBody>
      </p:sp>
      <p:sp>
        <p:nvSpPr>
          <p:cNvPr id="8206" name="AutoShape 16"/>
          <p:cNvSpPr>
            <a:spLocks noChangeArrowheads="1"/>
          </p:cNvSpPr>
          <p:nvPr/>
        </p:nvSpPr>
        <p:spPr bwMode="auto">
          <a:xfrm>
            <a:off x="1187450" y="1773956"/>
            <a:ext cx="1236663" cy="574675"/>
          </a:xfrm>
          <a:prstGeom prst="roundRect">
            <a:avLst>
              <a:gd name="adj" fmla="val 16667"/>
            </a:avLst>
          </a:prstGeom>
          <a:solidFill>
            <a:schemeClr val="bg1"/>
          </a:solidFill>
          <a:ln w="38100">
            <a:solidFill>
              <a:srgbClr val="CCFF99"/>
            </a:solidFill>
            <a:round/>
            <a:headEnd/>
            <a:tailEnd/>
          </a:ln>
        </p:spPr>
        <p:txBody>
          <a:bodyPr wrap="none" anchor="ctr"/>
          <a:lstStyle/>
          <a:p>
            <a:pPr algn="ctr"/>
            <a:r>
              <a:rPr lang="ja-JP" altLang="en-US">
                <a:ea typeface="HGP創英角ｺﾞｼｯｸUB" pitchFamily="50" charset="-128"/>
              </a:rPr>
              <a:t>どこでも</a:t>
            </a:r>
          </a:p>
        </p:txBody>
      </p:sp>
      <p:sp>
        <p:nvSpPr>
          <p:cNvPr id="8207" name="AutoShape 17"/>
          <p:cNvSpPr>
            <a:spLocks noChangeArrowheads="1"/>
          </p:cNvSpPr>
          <p:nvPr/>
        </p:nvSpPr>
        <p:spPr bwMode="auto">
          <a:xfrm>
            <a:off x="6732588" y="1773956"/>
            <a:ext cx="1236662" cy="574675"/>
          </a:xfrm>
          <a:prstGeom prst="roundRect">
            <a:avLst>
              <a:gd name="adj" fmla="val 16667"/>
            </a:avLst>
          </a:prstGeom>
          <a:solidFill>
            <a:schemeClr val="bg1"/>
          </a:solidFill>
          <a:ln w="38100">
            <a:solidFill>
              <a:srgbClr val="CCFF99"/>
            </a:solidFill>
            <a:round/>
            <a:headEnd/>
            <a:tailEnd/>
          </a:ln>
        </p:spPr>
        <p:txBody>
          <a:bodyPr wrap="none" anchor="ctr"/>
          <a:lstStyle/>
          <a:p>
            <a:pPr algn="ctr"/>
            <a:r>
              <a:rPr lang="ja-JP" altLang="en-US">
                <a:ea typeface="HGP創英角ｺﾞｼｯｸUB" pitchFamily="50" charset="-128"/>
              </a:rPr>
              <a:t>だれでも</a:t>
            </a:r>
          </a:p>
        </p:txBody>
      </p:sp>
      <p:sp>
        <p:nvSpPr>
          <p:cNvPr id="137235" name="AutoShape 19"/>
          <p:cNvSpPr>
            <a:spLocks noChangeArrowheads="1"/>
          </p:cNvSpPr>
          <p:nvPr/>
        </p:nvSpPr>
        <p:spPr bwMode="auto">
          <a:xfrm>
            <a:off x="179388" y="837331"/>
            <a:ext cx="8785225" cy="4751388"/>
          </a:xfrm>
          <a:prstGeom prst="roundRect">
            <a:avLst>
              <a:gd name="adj" fmla="val 4009"/>
            </a:avLst>
          </a:prstGeom>
          <a:noFill/>
          <a:ln w="57150">
            <a:solidFill>
              <a:srgbClr val="006666"/>
            </a:solidFill>
            <a:round/>
            <a:headEnd/>
            <a:tailEnd/>
          </a:ln>
        </p:spPr>
        <p:txBody>
          <a:bodyPr anchor="ctr" anchorCtr="1"/>
          <a:lstStyle/>
          <a:p>
            <a:pPr algn="ctr"/>
            <a:endParaRPr lang="ja-JP" altLang="ja-JP" sz="2000">
              <a:ea typeface="HGP創英角ｺﾞｼｯｸUB" pitchFamily="50" charset="-128"/>
            </a:endParaRPr>
          </a:p>
        </p:txBody>
      </p:sp>
      <p:sp>
        <p:nvSpPr>
          <p:cNvPr id="8209" name="Rectangle 21"/>
          <p:cNvSpPr>
            <a:spLocks noGrp="1" noChangeArrowheads="1"/>
          </p:cNvSpPr>
          <p:nvPr>
            <p:ph type="title"/>
          </p:nvPr>
        </p:nvSpPr>
        <p:spPr>
          <a:xfrm>
            <a:off x="500034" y="116632"/>
            <a:ext cx="7686700" cy="785818"/>
          </a:xfrm>
        </p:spPr>
        <p:txBody>
          <a:bodyPr/>
          <a:lstStyle/>
          <a:p>
            <a:pPr algn="ctr" eaLnBrk="1" hangingPunct="1"/>
            <a:r>
              <a:rPr lang="ja-JP" altLang="en-US" dirty="0" smtClean="0"/>
              <a:t>ユビキタスネット社会</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7222"/>
                                        </p:tgtEl>
                                        <p:attrNameLst>
                                          <p:attrName>style.visibility</p:attrName>
                                        </p:attrNameLst>
                                      </p:cBhvr>
                                      <p:to>
                                        <p:strVal val="visible"/>
                                      </p:to>
                                    </p:set>
                                    <p:animEffect transition="in" filter="fade">
                                      <p:cBhvr>
                                        <p:cTn id="7" dur="2000"/>
                                        <p:tgtEl>
                                          <p:spTgt spid="1372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7223"/>
                                        </p:tgtEl>
                                        <p:attrNameLst>
                                          <p:attrName>style.visibility</p:attrName>
                                        </p:attrNameLst>
                                      </p:cBhvr>
                                      <p:to>
                                        <p:strVal val="visible"/>
                                      </p:to>
                                    </p:set>
                                    <p:animEffect transition="in" filter="fade">
                                      <p:cBhvr>
                                        <p:cTn id="10" dur="2000"/>
                                        <p:tgtEl>
                                          <p:spTgt spid="1372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7224"/>
                                        </p:tgtEl>
                                        <p:attrNameLst>
                                          <p:attrName>style.visibility</p:attrName>
                                        </p:attrNameLst>
                                      </p:cBhvr>
                                      <p:to>
                                        <p:strVal val="visible"/>
                                      </p:to>
                                    </p:set>
                                    <p:animEffect transition="in" filter="fade">
                                      <p:cBhvr>
                                        <p:cTn id="13" dur="2000"/>
                                        <p:tgtEl>
                                          <p:spTgt spid="137224"/>
                                        </p:tgtEl>
                                      </p:cBhvr>
                                    </p:animEffect>
                                  </p:childTnLst>
                                </p:cTn>
                              </p:par>
                            </p:childTnLst>
                          </p:cTn>
                        </p:par>
                        <p:par>
                          <p:cTn id="14" fill="hold">
                            <p:stCondLst>
                              <p:cond delay="2000"/>
                            </p:stCondLst>
                            <p:childTnLst>
                              <p:par>
                                <p:cTn id="15" presetID="10" presetClass="entr" presetSubtype="0" fill="hold" grpId="0" nodeType="afterEffect">
                                  <p:stCondLst>
                                    <p:cond delay="1000"/>
                                  </p:stCondLst>
                                  <p:childTnLst>
                                    <p:set>
                                      <p:cBhvr>
                                        <p:cTn id="16" dur="1" fill="hold">
                                          <p:stCondLst>
                                            <p:cond delay="0"/>
                                          </p:stCondLst>
                                        </p:cTn>
                                        <p:tgtEl>
                                          <p:spTgt spid="137225"/>
                                        </p:tgtEl>
                                        <p:attrNameLst>
                                          <p:attrName>style.visibility</p:attrName>
                                        </p:attrNameLst>
                                      </p:cBhvr>
                                      <p:to>
                                        <p:strVal val="visible"/>
                                      </p:to>
                                    </p:set>
                                    <p:animEffect transition="in" filter="fade">
                                      <p:cBhvr>
                                        <p:cTn id="17" dur="2000"/>
                                        <p:tgtEl>
                                          <p:spTgt spid="137225"/>
                                        </p:tgtEl>
                                      </p:cBhvr>
                                    </p:animEffect>
                                  </p:childTnLst>
                                </p:cTn>
                              </p:par>
                            </p:childTnLst>
                          </p:cTn>
                        </p:par>
                        <p:par>
                          <p:cTn id="18" fill="hold">
                            <p:stCondLst>
                              <p:cond delay="5000"/>
                            </p:stCondLst>
                            <p:childTnLst>
                              <p:par>
                                <p:cTn id="19" presetID="10" presetClass="entr" presetSubtype="0" fill="hold" grpId="0" nodeType="afterEffect">
                                  <p:stCondLst>
                                    <p:cond delay="1000"/>
                                  </p:stCondLst>
                                  <p:childTnLst>
                                    <p:set>
                                      <p:cBhvr>
                                        <p:cTn id="20" dur="1" fill="hold">
                                          <p:stCondLst>
                                            <p:cond delay="0"/>
                                          </p:stCondLst>
                                        </p:cTn>
                                        <p:tgtEl>
                                          <p:spTgt spid="137235"/>
                                        </p:tgtEl>
                                        <p:attrNameLst>
                                          <p:attrName>style.visibility</p:attrName>
                                        </p:attrNameLst>
                                      </p:cBhvr>
                                      <p:to>
                                        <p:strVal val="visible"/>
                                      </p:to>
                                    </p:set>
                                    <p:animEffect transition="in" filter="fade">
                                      <p:cBhvr>
                                        <p:cTn id="21" dur="2000"/>
                                        <p:tgtEl>
                                          <p:spTgt spid="13723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7228"/>
                                        </p:tgtEl>
                                        <p:attrNameLst>
                                          <p:attrName>style.visibility</p:attrName>
                                        </p:attrNameLst>
                                      </p:cBhvr>
                                      <p:to>
                                        <p:strVal val="visible"/>
                                      </p:to>
                                    </p:set>
                                    <p:animEffect transition="in" filter="fade">
                                      <p:cBhvr>
                                        <p:cTn id="26" dur="2000"/>
                                        <p:tgtEl>
                                          <p:spTgt spid="137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5" grpId="0" animBg="1"/>
      <p:bldP spid="137222" grpId="0" animBg="1"/>
      <p:bldP spid="137223" grpId="0" animBg="1"/>
      <p:bldP spid="137224" grpId="0" animBg="1"/>
      <p:bldP spid="137228" grpId="0" animBg="1"/>
      <p:bldP spid="1372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2"/>
          <p:cNvSpPr>
            <a:spLocks noGrp="1"/>
          </p:cNvSpPr>
          <p:nvPr>
            <p:ph type="dt" sz="quarter" idx="10"/>
          </p:nvPr>
        </p:nvSpPr>
        <p:spPr/>
        <p:txBody>
          <a:bodyPr/>
          <a:lstStyle/>
          <a:p>
            <a:r>
              <a:rPr lang="en-US" altLang="ja-JP" smtClean="0">
                <a:ea typeface="ＭＳ Ｐゴシック" charset="-128"/>
              </a:rPr>
              <a:t>2010.07.02</a:t>
            </a:r>
            <a:endParaRPr lang="en-US" altLang="ja-JP">
              <a:ea typeface="ＭＳ Ｐゴシック" charset="-128"/>
            </a:endParaRPr>
          </a:p>
        </p:txBody>
      </p:sp>
      <p:sp>
        <p:nvSpPr>
          <p:cNvPr id="9219" name="フッター プレースホルダ 3"/>
          <p:cNvSpPr>
            <a:spLocks noGrp="1"/>
          </p:cNvSpPr>
          <p:nvPr>
            <p:ph type="ftr" sz="quarter" idx="11"/>
          </p:nvPr>
        </p:nvSpPr>
        <p:spPr/>
        <p:txBody>
          <a:bodyPr/>
          <a:lstStyle/>
          <a:p>
            <a:r>
              <a:rPr lang="en-US" altLang="ja-JP" smtClean="0">
                <a:ea typeface="ＭＳ Ｐゴシック" charset="-128"/>
              </a:rPr>
              <a:t>Y. Nagasaka - nagasaka@cc.it-hiroshima.ac.jp : OSC Workshop 2010</a:t>
            </a:r>
            <a:endParaRPr lang="en-US" altLang="ja-JP">
              <a:ea typeface="ＭＳ Ｐゴシック" charset="-128"/>
            </a:endParaRPr>
          </a:p>
        </p:txBody>
      </p:sp>
      <p:sp>
        <p:nvSpPr>
          <p:cNvPr id="9220" name="スライド番号プレースホルダ 4"/>
          <p:cNvSpPr>
            <a:spLocks noGrp="1"/>
          </p:cNvSpPr>
          <p:nvPr>
            <p:ph type="sldNum" sz="quarter" idx="12"/>
          </p:nvPr>
        </p:nvSpPr>
        <p:spPr/>
        <p:txBody>
          <a:bodyPr/>
          <a:lstStyle/>
          <a:p>
            <a:fld id="{7C9E2D47-36EB-477D-BFD2-6A0AC771DE61}" type="slidenum">
              <a:rPr lang="en-US" altLang="ja-JP">
                <a:ea typeface="ＭＳ Ｐゴシック" charset="-128"/>
              </a:rPr>
              <a:pPr/>
              <a:t>9</a:t>
            </a:fld>
            <a:endParaRPr lang="en-US" altLang="ja-JP">
              <a:ea typeface="ＭＳ Ｐゴシック" charset="-128"/>
            </a:endParaRPr>
          </a:p>
        </p:txBody>
      </p:sp>
      <p:sp>
        <p:nvSpPr>
          <p:cNvPr id="350234" name="Text Box 26"/>
          <p:cNvSpPr txBox="1">
            <a:spLocks noChangeArrowheads="1"/>
          </p:cNvSpPr>
          <p:nvPr/>
        </p:nvSpPr>
        <p:spPr bwMode="auto">
          <a:xfrm>
            <a:off x="250825" y="902990"/>
            <a:ext cx="641350" cy="366712"/>
          </a:xfrm>
          <a:prstGeom prst="rect">
            <a:avLst/>
          </a:prstGeom>
          <a:noFill/>
          <a:ln w="9525">
            <a:noFill/>
            <a:miter lim="800000"/>
            <a:headEnd/>
            <a:tailEnd/>
          </a:ln>
        </p:spPr>
        <p:txBody>
          <a:bodyPr wrap="none">
            <a:spAutoFit/>
          </a:bodyPr>
          <a:lstStyle/>
          <a:p>
            <a:r>
              <a:rPr lang="ja-JP" altLang="en-US">
                <a:ea typeface="HGP創英角ｺﾞｼｯｸUB" pitchFamily="50" charset="-128"/>
              </a:rPr>
              <a:t>学校</a:t>
            </a:r>
          </a:p>
        </p:txBody>
      </p:sp>
      <p:sp>
        <p:nvSpPr>
          <p:cNvPr id="350235" name="Text Box 27"/>
          <p:cNvSpPr txBox="1">
            <a:spLocks noChangeArrowheads="1"/>
          </p:cNvSpPr>
          <p:nvPr/>
        </p:nvSpPr>
        <p:spPr bwMode="auto">
          <a:xfrm>
            <a:off x="331788" y="6097290"/>
            <a:ext cx="641350" cy="366712"/>
          </a:xfrm>
          <a:prstGeom prst="rect">
            <a:avLst/>
          </a:prstGeom>
          <a:noFill/>
          <a:ln w="9525">
            <a:noFill/>
            <a:miter lim="800000"/>
            <a:headEnd/>
            <a:tailEnd/>
          </a:ln>
        </p:spPr>
        <p:txBody>
          <a:bodyPr wrap="none">
            <a:spAutoFit/>
          </a:bodyPr>
          <a:lstStyle/>
          <a:p>
            <a:r>
              <a:rPr lang="ja-JP" altLang="en-US">
                <a:ea typeface="HGP創英角ｺﾞｼｯｸUB" pitchFamily="50" charset="-128"/>
              </a:rPr>
              <a:t>仕事</a:t>
            </a:r>
          </a:p>
        </p:txBody>
      </p:sp>
      <p:sp>
        <p:nvSpPr>
          <p:cNvPr id="350236" name="Text Box 28"/>
          <p:cNvSpPr txBox="1">
            <a:spLocks noChangeArrowheads="1"/>
          </p:cNvSpPr>
          <p:nvPr/>
        </p:nvSpPr>
        <p:spPr bwMode="auto">
          <a:xfrm>
            <a:off x="8459788" y="6162377"/>
            <a:ext cx="412750" cy="366713"/>
          </a:xfrm>
          <a:prstGeom prst="rect">
            <a:avLst/>
          </a:prstGeom>
          <a:noFill/>
          <a:ln w="9525">
            <a:noFill/>
            <a:miter lim="800000"/>
            <a:headEnd/>
            <a:tailEnd/>
          </a:ln>
        </p:spPr>
        <p:txBody>
          <a:bodyPr wrap="none">
            <a:spAutoFit/>
          </a:bodyPr>
          <a:lstStyle/>
          <a:p>
            <a:r>
              <a:rPr lang="ja-JP" altLang="en-US">
                <a:ea typeface="HGP創英角ｺﾞｼｯｸUB" pitchFamily="50" charset="-128"/>
              </a:rPr>
              <a:t>家</a:t>
            </a:r>
          </a:p>
        </p:txBody>
      </p:sp>
      <p:sp>
        <p:nvSpPr>
          <p:cNvPr id="350237" name="Text Box 29"/>
          <p:cNvSpPr txBox="1">
            <a:spLocks noChangeArrowheads="1"/>
          </p:cNvSpPr>
          <p:nvPr/>
        </p:nvSpPr>
        <p:spPr bwMode="auto">
          <a:xfrm>
            <a:off x="8175625" y="902990"/>
            <a:ext cx="641350" cy="366712"/>
          </a:xfrm>
          <a:prstGeom prst="rect">
            <a:avLst/>
          </a:prstGeom>
          <a:noFill/>
          <a:ln w="9525">
            <a:noFill/>
            <a:miter lim="800000"/>
            <a:headEnd/>
            <a:tailEnd/>
          </a:ln>
        </p:spPr>
        <p:txBody>
          <a:bodyPr wrap="none">
            <a:spAutoFit/>
          </a:bodyPr>
          <a:lstStyle/>
          <a:p>
            <a:r>
              <a:rPr lang="ja-JP" altLang="en-US">
                <a:ea typeface="HGP創英角ｺﾞｼｯｸUB" pitchFamily="50" charset="-128"/>
              </a:rPr>
              <a:t>余暇</a:t>
            </a:r>
          </a:p>
        </p:txBody>
      </p:sp>
      <p:sp>
        <p:nvSpPr>
          <p:cNvPr id="350238" name="Line 30"/>
          <p:cNvSpPr>
            <a:spLocks noChangeShapeType="1"/>
          </p:cNvSpPr>
          <p:nvPr/>
        </p:nvSpPr>
        <p:spPr bwMode="auto">
          <a:xfrm>
            <a:off x="6443663" y="1833265"/>
            <a:ext cx="865187" cy="539750"/>
          </a:xfrm>
          <a:prstGeom prst="line">
            <a:avLst/>
          </a:prstGeom>
          <a:noFill/>
          <a:ln w="28575" cap="rnd">
            <a:solidFill>
              <a:schemeClr val="tx1"/>
            </a:solidFill>
            <a:prstDash val="sysDot"/>
            <a:round/>
            <a:headEnd/>
            <a:tailEnd/>
          </a:ln>
        </p:spPr>
        <p:txBody>
          <a:bodyPr/>
          <a:lstStyle/>
          <a:p>
            <a:endParaRPr lang="ja-JP" altLang="en-US"/>
          </a:p>
        </p:txBody>
      </p:sp>
      <p:sp>
        <p:nvSpPr>
          <p:cNvPr id="350240" name="Line 32"/>
          <p:cNvSpPr>
            <a:spLocks noChangeShapeType="1"/>
          </p:cNvSpPr>
          <p:nvPr/>
        </p:nvSpPr>
        <p:spPr bwMode="auto">
          <a:xfrm flipV="1">
            <a:off x="5060950" y="2769890"/>
            <a:ext cx="2247900" cy="655637"/>
          </a:xfrm>
          <a:prstGeom prst="line">
            <a:avLst/>
          </a:prstGeom>
          <a:noFill/>
          <a:ln w="28575" cap="rnd">
            <a:solidFill>
              <a:schemeClr val="tx1"/>
            </a:solidFill>
            <a:prstDash val="sysDot"/>
            <a:round/>
            <a:headEnd/>
            <a:tailEnd/>
          </a:ln>
        </p:spPr>
        <p:txBody>
          <a:bodyPr/>
          <a:lstStyle/>
          <a:p>
            <a:endParaRPr lang="ja-JP" altLang="en-US"/>
          </a:p>
        </p:txBody>
      </p:sp>
      <p:sp>
        <p:nvSpPr>
          <p:cNvPr id="350241" name="Line 33"/>
          <p:cNvSpPr>
            <a:spLocks noChangeShapeType="1"/>
          </p:cNvSpPr>
          <p:nvPr/>
        </p:nvSpPr>
        <p:spPr bwMode="auto">
          <a:xfrm>
            <a:off x="5060950" y="4181177"/>
            <a:ext cx="1927225" cy="752475"/>
          </a:xfrm>
          <a:prstGeom prst="line">
            <a:avLst/>
          </a:prstGeom>
          <a:noFill/>
          <a:ln w="28575" cap="rnd">
            <a:solidFill>
              <a:schemeClr val="tx1"/>
            </a:solidFill>
            <a:prstDash val="sysDot"/>
            <a:round/>
            <a:headEnd/>
            <a:tailEnd/>
          </a:ln>
        </p:spPr>
        <p:txBody>
          <a:bodyPr/>
          <a:lstStyle/>
          <a:p>
            <a:endParaRPr lang="ja-JP" altLang="en-US"/>
          </a:p>
        </p:txBody>
      </p:sp>
      <p:sp>
        <p:nvSpPr>
          <p:cNvPr id="350243" name="Line 35"/>
          <p:cNvSpPr>
            <a:spLocks noChangeShapeType="1"/>
          </p:cNvSpPr>
          <p:nvPr/>
        </p:nvSpPr>
        <p:spPr bwMode="auto">
          <a:xfrm flipH="1" flipV="1">
            <a:off x="6184900" y="6048077"/>
            <a:ext cx="1266825" cy="322263"/>
          </a:xfrm>
          <a:prstGeom prst="line">
            <a:avLst/>
          </a:prstGeom>
          <a:noFill/>
          <a:ln w="28575" cap="rnd">
            <a:solidFill>
              <a:schemeClr val="tx1"/>
            </a:solidFill>
            <a:prstDash val="sysDot"/>
            <a:round/>
            <a:headEnd/>
            <a:tailEnd/>
          </a:ln>
        </p:spPr>
        <p:txBody>
          <a:bodyPr/>
          <a:lstStyle/>
          <a:p>
            <a:endParaRPr lang="ja-JP" altLang="en-US"/>
          </a:p>
        </p:txBody>
      </p:sp>
      <p:sp>
        <p:nvSpPr>
          <p:cNvPr id="350244" name="Line 36"/>
          <p:cNvSpPr>
            <a:spLocks noChangeShapeType="1"/>
          </p:cNvSpPr>
          <p:nvPr/>
        </p:nvSpPr>
        <p:spPr bwMode="auto">
          <a:xfrm flipV="1">
            <a:off x="1568450" y="3787477"/>
            <a:ext cx="2571750" cy="769938"/>
          </a:xfrm>
          <a:prstGeom prst="line">
            <a:avLst/>
          </a:prstGeom>
          <a:noFill/>
          <a:ln w="28575" cap="rnd">
            <a:solidFill>
              <a:schemeClr val="tx1"/>
            </a:solidFill>
            <a:prstDash val="sysDot"/>
            <a:round/>
            <a:headEnd/>
            <a:tailEnd/>
          </a:ln>
        </p:spPr>
        <p:txBody>
          <a:bodyPr/>
          <a:lstStyle/>
          <a:p>
            <a:endParaRPr lang="ja-JP" altLang="en-US"/>
          </a:p>
        </p:txBody>
      </p:sp>
      <p:sp>
        <p:nvSpPr>
          <p:cNvPr id="350248" name="Line 40"/>
          <p:cNvSpPr>
            <a:spLocks noChangeShapeType="1"/>
          </p:cNvSpPr>
          <p:nvPr/>
        </p:nvSpPr>
        <p:spPr bwMode="auto">
          <a:xfrm>
            <a:off x="1044575" y="2911177"/>
            <a:ext cx="3095625" cy="514350"/>
          </a:xfrm>
          <a:prstGeom prst="line">
            <a:avLst/>
          </a:prstGeom>
          <a:noFill/>
          <a:ln w="28575" cap="rnd">
            <a:solidFill>
              <a:schemeClr val="tx1"/>
            </a:solidFill>
            <a:prstDash val="sysDot"/>
            <a:round/>
            <a:headEnd/>
            <a:tailEnd/>
          </a:ln>
        </p:spPr>
        <p:txBody>
          <a:bodyPr/>
          <a:lstStyle/>
          <a:p>
            <a:endParaRPr lang="ja-JP" altLang="en-US"/>
          </a:p>
        </p:txBody>
      </p:sp>
      <p:pic>
        <p:nvPicPr>
          <p:cNvPr id="350215" name="Picture 7"/>
          <p:cNvPicPr>
            <a:picLocks noChangeAspect="1" noChangeArrowheads="1"/>
          </p:cNvPicPr>
          <p:nvPr/>
        </p:nvPicPr>
        <p:blipFill>
          <a:blip r:embed="rId3" cstate="print"/>
          <a:srcRect/>
          <a:stretch>
            <a:fillRect/>
          </a:stretch>
        </p:blipFill>
        <p:spPr bwMode="auto">
          <a:xfrm>
            <a:off x="423863" y="2373015"/>
            <a:ext cx="1308100" cy="1308100"/>
          </a:xfrm>
          <a:prstGeom prst="rect">
            <a:avLst/>
          </a:prstGeom>
          <a:noFill/>
          <a:ln w="9525">
            <a:noFill/>
            <a:miter lim="800000"/>
            <a:headEnd/>
            <a:tailEnd/>
          </a:ln>
        </p:spPr>
      </p:pic>
      <p:pic>
        <p:nvPicPr>
          <p:cNvPr id="350216" name="Picture 8"/>
          <p:cNvPicPr>
            <a:picLocks noChangeAspect="1" noChangeArrowheads="1"/>
          </p:cNvPicPr>
          <p:nvPr/>
        </p:nvPicPr>
        <p:blipFill>
          <a:blip r:embed="rId4" cstate="print"/>
          <a:srcRect/>
          <a:stretch>
            <a:fillRect/>
          </a:stretch>
        </p:blipFill>
        <p:spPr bwMode="auto">
          <a:xfrm>
            <a:off x="4787900" y="837902"/>
            <a:ext cx="1828800" cy="1828800"/>
          </a:xfrm>
          <a:prstGeom prst="rect">
            <a:avLst/>
          </a:prstGeom>
          <a:noFill/>
          <a:ln w="9525">
            <a:noFill/>
            <a:miter lim="800000"/>
            <a:headEnd/>
            <a:tailEnd/>
          </a:ln>
        </p:spPr>
      </p:pic>
      <p:pic>
        <p:nvPicPr>
          <p:cNvPr id="350217" name="Picture 9"/>
          <p:cNvPicPr>
            <a:picLocks noChangeAspect="1" noChangeArrowheads="1"/>
          </p:cNvPicPr>
          <p:nvPr/>
        </p:nvPicPr>
        <p:blipFill>
          <a:blip r:embed="rId5" cstate="print"/>
          <a:srcRect/>
          <a:stretch>
            <a:fillRect/>
          </a:stretch>
        </p:blipFill>
        <p:spPr bwMode="auto">
          <a:xfrm>
            <a:off x="1568450" y="1006177"/>
            <a:ext cx="1366838" cy="1366838"/>
          </a:xfrm>
          <a:prstGeom prst="rect">
            <a:avLst/>
          </a:prstGeom>
          <a:noFill/>
          <a:ln w="9525">
            <a:noFill/>
            <a:miter lim="800000"/>
            <a:headEnd/>
            <a:tailEnd/>
          </a:ln>
        </p:spPr>
      </p:pic>
      <p:pic>
        <p:nvPicPr>
          <p:cNvPr id="350219" name="Picture 11"/>
          <p:cNvPicPr>
            <a:picLocks noChangeAspect="1" noChangeArrowheads="1"/>
          </p:cNvPicPr>
          <p:nvPr/>
        </p:nvPicPr>
        <p:blipFill>
          <a:blip r:embed="rId6" cstate="print"/>
          <a:srcRect/>
          <a:stretch>
            <a:fillRect/>
          </a:stretch>
        </p:blipFill>
        <p:spPr bwMode="auto">
          <a:xfrm>
            <a:off x="5060950" y="5336877"/>
            <a:ext cx="1260475" cy="1260475"/>
          </a:xfrm>
          <a:prstGeom prst="rect">
            <a:avLst/>
          </a:prstGeom>
          <a:noFill/>
          <a:ln w="9525">
            <a:noFill/>
            <a:miter lim="800000"/>
            <a:headEnd/>
            <a:tailEnd/>
          </a:ln>
        </p:spPr>
      </p:pic>
      <p:pic>
        <p:nvPicPr>
          <p:cNvPr id="350220" name="Picture 12"/>
          <p:cNvPicPr>
            <a:picLocks noChangeAspect="1" noChangeArrowheads="1"/>
          </p:cNvPicPr>
          <p:nvPr/>
        </p:nvPicPr>
        <p:blipFill>
          <a:blip r:embed="rId7" cstate="print"/>
          <a:srcRect/>
          <a:stretch>
            <a:fillRect/>
          </a:stretch>
        </p:blipFill>
        <p:spPr bwMode="auto">
          <a:xfrm>
            <a:off x="7164388" y="4398665"/>
            <a:ext cx="1471612" cy="1471612"/>
          </a:xfrm>
          <a:prstGeom prst="rect">
            <a:avLst/>
          </a:prstGeom>
          <a:noFill/>
          <a:ln w="9525">
            <a:noFill/>
            <a:miter lim="800000"/>
            <a:headEnd/>
            <a:tailEnd/>
          </a:ln>
        </p:spPr>
      </p:pic>
      <p:pic>
        <p:nvPicPr>
          <p:cNvPr id="350224" name="Picture 16"/>
          <p:cNvPicPr>
            <a:picLocks noChangeAspect="1" noChangeArrowheads="1"/>
          </p:cNvPicPr>
          <p:nvPr/>
        </p:nvPicPr>
        <p:blipFill>
          <a:blip r:embed="rId8" cstate="print"/>
          <a:srcRect/>
          <a:stretch>
            <a:fillRect/>
          </a:stretch>
        </p:blipFill>
        <p:spPr bwMode="auto">
          <a:xfrm>
            <a:off x="1806575" y="4933652"/>
            <a:ext cx="1612900" cy="1612900"/>
          </a:xfrm>
          <a:prstGeom prst="rect">
            <a:avLst/>
          </a:prstGeom>
          <a:noFill/>
          <a:ln w="9525">
            <a:noFill/>
            <a:miter lim="800000"/>
            <a:headEnd/>
            <a:tailEnd/>
          </a:ln>
        </p:spPr>
      </p:pic>
      <p:pic>
        <p:nvPicPr>
          <p:cNvPr id="350225" name="Picture 17"/>
          <p:cNvPicPr>
            <a:picLocks noChangeAspect="1" noChangeArrowheads="1"/>
          </p:cNvPicPr>
          <p:nvPr/>
        </p:nvPicPr>
        <p:blipFill>
          <a:blip r:embed="rId9" cstate="print"/>
          <a:srcRect/>
          <a:stretch>
            <a:fillRect/>
          </a:stretch>
        </p:blipFill>
        <p:spPr bwMode="auto">
          <a:xfrm>
            <a:off x="6988175" y="1596727"/>
            <a:ext cx="1828800" cy="1828800"/>
          </a:xfrm>
          <a:prstGeom prst="rect">
            <a:avLst/>
          </a:prstGeom>
          <a:noFill/>
          <a:ln w="9525">
            <a:noFill/>
            <a:miter lim="800000"/>
            <a:headEnd/>
            <a:tailEnd/>
          </a:ln>
        </p:spPr>
      </p:pic>
      <p:sp>
        <p:nvSpPr>
          <p:cNvPr id="350229" name="AutoShape 21"/>
          <p:cNvSpPr>
            <a:spLocks noChangeArrowheads="1"/>
          </p:cNvSpPr>
          <p:nvPr/>
        </p:nvSpPr>
        <p:spPr bwMode="auto">
          <a:xfrm>
            <a:off x="161925" y="3908127"/>
            <a:ext cx="4365625" cy="2638425"/>
          </a:xfrm>
          <a:prstGeom prst="roundRect">
            <a:avLst>
              <a:gd name="adj" fmla="val 7065"/>
            </a:avLst>
          </a:prstGeom>
          <a:noFill/>
          <a:ln w="38100">
            <a:solidFill>
              <a:srgbClr val="9933FF"/>
            </a:solidFill>
            <a:round/>
            <a:headEnd/>
            <a:tailEnd/>
          </a:ln>
        </p:spPr>
        <p:txBody>
          <a:bodyPr wrap="none" anchor="ctr"/>
          <a:lstStyle/>
          <a:p>
            <a:endParaRPr lang="ja-JP" altLang="en-US"/>
          </a:p>
        </p:txBody>
      </p:sp>
      <p:sp>
        <p:nvSpPr>
          <p:cNvPr id="350230" name="AutoShape 22"/>
          <p:cNvSpPr>
            <a:spLocks noChangeArrowheads="1"/>
          </p:cNvSpPr>
          <p:nvPr/>
        </p:nvSpPr>
        <p:spPr bwMode="auto">
          <a:xfrm>
            <a:off x="179512" y="909439"/>
            <a:ext cx="4365625" cy="2886075"/>
          </a:xfrm>
          <a:prstGeom prst="roundRect">
            <a:avLst>
              <a:gd name="adj" fmla="val 7065"/>
            </a:avLst>
          </a:prstGeom>
          <a:noFill/>
          <a:ln w="38100">
            <a:solidFill>
              <a:srgbClr val="9933FF"/>
            </a:solidFill>
            <a:round/>
            <a:headEnd/>
            <a:tailEnd/>
          </a:ln>
        </p:spPr>
        <p:txBody>
          <a:bodyPr wrap="none" anchor="ctr"/>
          <a:lstStyle/>
          <a:p>
            <a:endParaRPr lang="ja-JP" altLang="en-US"/>
          </a:p>
        </p:txBody>
      </p:sp>
      <p:sp>
        <p:nvSpPr>
          <p:cNvPr id="350231" name="AutoShape 23"/>
          <p:cNvSpPr>
            <a:spLocks noChangeArrowheads="1"/>
          </p:cNvSpPr>
          <p:nvPr/>
        </p:nvSpPr>
        <p:spPr bwMode="auto">
          <a:xfrm>
            <a:off x="4598988" y="898227"/>
            <a:ext cx="4365625" cy="2886075"/>
          </a:xfrm>
          <a:prstGeom prst="roundRect">
            <a:avLst>
              <a:gd name="adj" fmla="val 7065"/>
            </a:avLst>
          </a:prstGeom>
          <a:noFill/>
          <a:ln w="38100">
            <a:solidFill>
              <a:srgbClr val="9933FF"/>
            </a:solidFill>
            <a:round/>
            <a:headEnd/>
            <a:tailEnd/>
          </a:ln>
        </p:spPr>
        <p:txBody>
          <a:bodyPr wrap="none" anchor="ctr"/>
          <a:lstStyle/>
          <a:p>
            <a:endParaRPr lang="ja-JP" altLang="en-US"/>
          </a:p>
        </p:txBody>
      </p:sp>
      <p:sp>
        <p:nvSpPr>
          <p:cNvPr id="350232" name="AutoShape 24"/>
          <p:cNvSpPr>
            <a:spLocks noChangeArrowheads="1"/>
          </p:cNvSpPr>
          <p:nvPr/>
        </p:nvSpPr>
        <p:spPr bwMode="auto">
          <a:xfrm>
            <a:off x="4576763" y="3908127"/>
            <a:ext cx="4365625" cy="2638425"/>
          </a:xfrm>
          <a:prstGeom prst="roundRect">
            <a:avLst>
              <a:gd name="adj" fmla="val 7065"/>
            </a:avLst>
          </a:prstGeom>
          <a:noFill/>
          <a:ln w="38100">
            <a:solidFill>
              <a:srgbClr val="9933FF"/>
            </a:solidFill>
            <a:round/>
            <a:headEnd/>
            <a:tailEnd/>
          </a:ln>
        </p:spPr>
        <p:txBody>
          <a:bodyPr wrap="none" anchor="ctr"/>
          <a:lstStyle/>
          <a:p>
            <a:endParaRPr lang="ja-JP" altLang="en-US"/>
          </a:p>
        </p:txBody>
      </p:sp>
      <p:sp>
        <p:nvSpPr>
          <p:cNvPr id="350250" name="Line 42"/>
          <p:cNvSpPr>
            <a:spLocks noChangeShapeType="1"/>
          </p:cNvSpPr>
          <p:nvPr/>
        </p:nvSpPr>
        <p:spPr bwMode="auto">
          <a:xfrm flipH="1">
            <a:off x="1044575" y="1596727"/>
            <a:ext cx="523875" cy="776288"/>
          </a:xfrm>
          <a:prstGeom prst="line">
            <a:avLst/>
          </a:prstGeom>
          <a:noFill/>
          <a:ln w="28575" cap="rnd">
            <a:solidFill>
              <a:schemeClr val="tx1"/>
            </a:solidFill>
            <a:prstDash val="sysDot"/>
            <a:round/>
            <a:headEnd/>
            <a:tailEnd/>
          </a:ln>
        </p:spPr>
        <p:txBody>
          <a:bodyPr/>
          <a:lstStyle/>
          <a:p>
            <a:endParaRPr lang="ja-JP" altLang="en-US"/>
          </a:p>
        </p:txBody>
      </p:sp>
      <p:sp>
        <p:nvSpPr>
          <p:cNvPr id="350251" name="Line 43"/>
          <p:cNvSpPr>
            <a:spLocks noChangeShapeType="1"/>
          </p:cNvSpPr>
          <p:nvPr/>
        </p:nvSpPr>
        <p:spPr bwMode="auto">
          <a:xfrm>
            <a:off x="1301750" y="5481340"/>
            <a:ext cx="438150" cy="306387"/>
          </a:xfrm>
          <a:prstGeom prst="line">
            <a:avLst/>
          </a:prstGeom>
          <a:noFill/>
          <a:ln w="28575" cap="rnd">
            <a:solidFill>
              <a:schemeClr val="tx1"/>
            </a:solidFill>
            <a:prstDash val="sysDot"/>
            <a:round/>
            <a:headEnd/>
            <a:tailEnd/>
          </a:ln>
        </p:spPr>
        <p:txBody>
          <a:bodyPr/>
          <a:lstStyle/>
          <a:p>
            <a:endParaRPr lang="ja-JP" altLang="en-US"/>
          </a:p>
        </p:txBody>
      </p:sp>
      <p:sp>
        <p:nvSpPr>
          <p:cNvPr id="350252" name="Line 44"/>
          <p:cNvSpPr>
            <a:spLocks noChangeShapeType="1"/>
          </p:cNvSpPr>
          <p:nvPr/>
        </p:nvSpPr>
        <p:spPr bwMode="auto">
          <a:xfrm flipH="1">
            <a:off x="7451725" y="5870277"/>
            <a:ext cx="144463" cy="481013"/>
          </a:xfrm>
          <a:prstGeom prst="line">
            <a:avLst/>
          </a:prstGeom>
          <a:noFill/>
          <a:ln w="28575" cap="rnd">
            <a:solidFill>
              <a:schemeClr val="tx1"/>
            </a:solidFill>
            <a:prstDash val="sysDot"/>
            <a:round/>
            <a:headEnd/>
            <a:tailEnd/>
          </a:ln>
        </p:spPr>
        <p:txBody>
          <a:bodyPr/>
          <a:lstStyle/>
          <a:p>
            <a:endParaRPr lang="ja-JP" altLang="en-US"/>
          </a:p>
        </p:txBody>
      </p:sp>
      <p:sp>
        <p:nvSpPr>
          <p:cNvPr id="350253" name="Line 45"/>
          <p:cNvSpPr>
            <a:spLocks noChangeShapeType="1"/>
          </p:cNvSpPr>
          <p:nvPr/>
        </p:nvSpPr>
        <p:spPr bwMode="auto">
          <a:xfrm>
            <a:off x="4975225" y="4508202"/>
            <a:ext cx="533400" cy="930275"/>
          </a:xfrm>
          <a:prstGeom prst="line">
            <a:avLst/>
          </a:prstGeom>
          <a:noFill/>
          <a:ln w="28575" cap="rnd">
            <a:solidFill>
              <a:schemeClr val="tx1"/>
            </a:solidFill>
            <a:prstDash val="sysDot"/>
            <a:round/>
            <a:headEnd/>
            <a:tailEnd/>
          </a:ln>
        </p:spPr>
        <p:txBody>
          <a:bodyPr/>
          <a:lstStyle/>
          <a:p>
            <a:endParaRPr lang="ja-JP" altLang="en-US"/>
          </a:p>
        </p:txBody>
      </p:sp>
      <p:sp>
        <p:nvSpPr>
          <p:cNvPr id="350254" name="Line 46"/>
          <p:cNvSpPr>
            <a:spLocks noChangeShapeType="1"/>
          </p:cNvSpPr>
          <p:nvPr/>
        </p:nvSpPr>
        <p:spPr bwMode="auto">
          <a:xfrm flipV="1">
            <a:off x="5060950" y="2193627"/>
            <a:ext cx="447675" cy="827088"/>
          </a:xfrm>
          <a:prstGeom prst="line">
            <a:avLst/>
          </a:prstGeom>
          <a:noFill/>
          <a:ln w="28575" cap="rnd">
            <a:solidFill>
              <a:schemeClr val="tx1"/>
            </a:solidFill>
            <a:prstDash val="sysDot"/>
            <a:round/>
            <a:headEnd/>
            <a:tailEnd/>
          </a:ln>
        </p:spPr>
        <p:txBody>
          <a:bodyPr/>
          <a:lstStyle/>
          <a:p>
            <a:endParaRPr lang="ja-JP" altLang="en-US"/>
          </a:p>
        </p:txBody>
      </p:sp>
      <p:sp>
        <p:nvSpPr>
          <p:cNvPr id="350255" name="Line 47"/>
          <p:cNvSpPr>
            <a:spLocks noChangeShapeType="1"/>
          </p:cNvSpPr>
          <p:nvPr/>
        </p:nvSpPr>
        <p:spPr bwMode="auto">
          <a:xfrm flipV="1">
            <a:off x="3132138" y="4487565"/>
            <a:ext cx="728662" cy="863600"/>
          </a:xfrm>
          <a:prstGeom prst="line">
            <a:avLst/>
          </a:prstGeom>
          <a:noFill/>
          <a:ln w="28575" cap="rnd">
            <a:solidFill>
              <a:schemeClr val="tx1"/>
            </a:solidFill>
            <a:prstDash val="sysDot"/>
            <a:round/>
            <a:headEnd/>
            <a:tailEnd/>
          </a:ln>
        </p:spPr>
        <p:txBody>
          <a:bodyPr/>
          <a:lstStyle/>
          <a:p>
            <a:endParaRPr lang="ja-JP" altLang="en-US"/>
          </a:p>
        </p:txBody>
      </p:sp>
      <p:sp>
        <p:nvSpPr>
          <p:cNvPr id="350256" name="Line 48"/>
          <p:cNvSpPr>
            <a:spLocks noChangeShapeType="1"/>
          </p:cNvSpPr>
          <p:nvPr/>
        </p:nvSpPr>
        <p:spPr bwMode="auto">
          <a:xfrm>
            <a:off x="2798763" y="1833265"/>
            <a:ext cx="1062037" cy="1187450"/>
          </a:xfrm>
          <a:prstGeom prst="line">
            <a:avLst/>
          </a:prstGeom>
          <a:noFill/>
          <a:ln w="28575" cap="rnd">
            <a:solidFill>
              <a:schemeClr val="tx1"/>
            </a:solidFill>
            <a:prstDash val="sysDot"/>
            <a:round/>
            <a:headEnd/>
            <a:tailEnd/>
          </a:ln>
        </p:spPr>
        <p:txBody>
          <a:bodyPr/>
          <a:lstStyle/>
          <a:p>
            <a:endParaRPr lang="ja-JP" altLang="en-US"/>
          </a:p>
        </p:txBody>
      </p:sp>
      <p:sp>
        <p:nvSpPr>
          <p:cNvPr id="350257" name="AutoShape 49"/>
          <p:cNvSpPr>
            <a:spLocks noChangeArrowheads="1"/>
          </p:cNvSpPr>
          <p:nvPr/>
        </p:nvSpPr>
        <p:spPr bwMode="auto">
          <a:xfrm>
            <a:off x="2916238" y="1006177"/>
            <a:ext cx="1444625" cy="590550"/>
          </a:xfrm>
          <a:prstGeom prst="roundRect">
            <a:avLst>
              <a:gd name="adj" fmla="val 16667"/>
            </a:avLst>
          </a:prstGeom>
          <a:solidFill>
            <a:srgbClr val="CCECFF"/>
          </a:solidFill>
          <a:ln w="9525">
            <a:solidFill>
              <a:schemeClr val="tx1"/>
            </a:solidFill>
            <a:round/>
            <a:headEnd/>
            <a:tailEnd/>
          </a:ln>
        </p:spPr>
        <p:txBody>
          <a:bodyPr anchor="ctr"/>
          <a:lstStyle/>
          <a:p>
            <a:r>
              <a:rPr lang="ja-JP" altLang="en-US" sz="1600">
                <a:ea typeface="HGP創英角ｺﾞｼｯｸUB" pitchFamily="50" charset="-128"/>
              </a:rPr>
              <a:t>バスに乗ったかどうか確認</a:t>
            </a:r>
          </a:p>
        </p:txBody>
      </p:sp>
      <p:sp>
        <p:nvSpPr>
          <p:cNvPr id="350260" name="AutoShape 52"/>
          <p:cNvSpPr>
            <a:spLocks noChangeArrowheads="1"/>
          </p:cNvSpPr>
          <p:nvPr/>
        </p:nvSpPr>
        <p:spPr bwMode="auto">
          <a:xfrm>
            <a:off x="2916238" y="1676102"/>
            <a:ext cx="1444625" cy="590550"/>
          </a:xfrm>
          <a:prstGeom prst="roundRect">
            <a:avLst>
              <a:gd name="adj" fmla="val 16667"/>
            </a:avLst>
          </a:prstGeom>
          <a:solidFill>
            <a:srgbClr val="CCECFF"/>
          </a:solidFill>
          <a:ln w="9525">
            <a:solidFill>
              <a:schemeClr val="tx1"/>
            </a:solidFill>
            <a:round/>
            <a:headEnd/>
            <a:tailEnd/>
          </a:ln>
        </p:spPr>
        <p:txBody>
          <a:bodyPr anchor="ctr"/>
          <a:lstStyle/>
          <a:p>
            <a:r>
              <a:rPr lang="ja-JP" altLang="en-US" sz="1600">
                <a:ea typeface="HGP創英角ｺﾞｼｯｸUB" pitchFamily="50" charset="-128"/>
              </a:rPr>
              <a:t>バスの運行状況の確認</a:t>
            </a:r>
          </a:p>
        </p:txBody>
      </p:sp>
      <p:sp>
        <p:nvSpPr>
          <p:cNvPr id="350261" name="AutoShape 53"/>
          <p:cNvSpPr>
            <a:spLocks noChangeArrowheads="1"/>
          </p:cNvSpPr>
          <p:nvPr/>
        </p:nvSpPr>
        <p:spPr bwMode="auto">
          <a:xfrm>
            <a:off x="1914525" y="3090565"/>
            <a:ext cx="1444625" cy="590550"/>
          </a:xfrm>
          <a:prstGeom prst="roundRect">
            <a:avLst>
              <a:gd name="adj" fmla="val 16667"/>
            </a:avLst>
          </a:prstGeom>
          <a:solidFill>
            <a:srgbClr val="CCECFF"/>
          </a:solidFill>
          <a:ln w="9525">
            <a:solidFill>
              <a:schemeClr val="tx1"/>
            </a:solidFill>
            <a:round/>
            <a:headEnd/>
            <a:tailEnd/>
          </a:ln>
        </p:spPr>
        <p:txBody>
          <a:bodyPr anchor="ctr"/>
          <a:lstStyle/>
          <a:p>
            <a:r>
              <a:rPr lang="ja-JP" altLang="en-US" sz="1600">
                <a:ea typeface="HGP創英角ｺﾞｼｯｸUB" pitchFamily="50" charset="-128"/>
              </a:rPr>
              <a:t>子供の状況の確認</a:t>
            </a:r>
          </a:p>
        </p:txBody>
      </p:sp>
      <p:sp>
        <p:nvSpPr>
          <p:cNvPr id="350262" name="AutoShape 54"/>
          <p:cNvSpPr>
            <a:spLocks noChangeArrowheads="1"/>
          </p:cNvSpPr>
          <p:nvPr/>
        </p:nvSpPr>
        <p:spPr bwMode="auto">
          <a:xfrm>
            <a:off x="250825" y="1790402"/>
            <a:ext cx="1270000" cy="374650"/>
          </a:xfrm>
          <a:prstGeom prst="roundRect">
            <a:avLst>
              <a:gd name="adj" fmla="val 16667"/>
            </a:avLst>
          </a:prstGeom>
          <a:solidFill>
            <a:srgbClr val="CCECFF"/>
          </a:solidFill>
          <a:ln w="9525">
            <a:solidFill>
              <a:schemeClr val="tx1"/>
            </a:solidFill>
            <a:round/>
            <a:headEnd/>
            <a:tailEnd/>
          </a:ln>
        </p:spPr>
        <p:txBody>
          <a:bodyPr anchor="ctr"/>
          <a:lstStyle/>
          <a:p>
            <a:pPr algn="ctr"/>
            <a:r>
              <a:rPr lang="ja-JP" altLang="en-US" sz="1600">
                <a:ea typeface="HGP創英角ｺﾞｼｯｸUB" pitchFamily="50" charset="-128"/>
              </a:rPr>
              <a:t>子供の確認</a:t>
            </a:r>
          </a:p>
        </p:txBody>
      </p:sp>
      <p:sp>
        <p:nvSpPr>
          <p:cNvPr id="350263" name="AutoShape 55"/>
          <p:cNvSpPr>
            <a:spLocks noChangeArrowheads="1"/>
          </p:cNvSpPr>
          <p:nvPr/>
        </p:nvSpPr>
        <p:spPr bwMode="auto">
          <a:xfrm>
            <a:off x="2203450" y="4231977"/>
            <a:ext cx="1425575" cy="649288"/>
          </a:xfrm>
          <a:prstGeom prst="roundRect">
            <a:avLst>
              <a:gd name="adj" fmla="val 16667"/>
            </a:avLst>
          </a:prstGeom>
          <a:solidFill>
            <a:srgbClr val="CCECFF"/>
          </a:solidFill>
          <a:ln w="9525">
            <a:solidFill>
              <a:schemeClr val="tx1"/>
            </a:solidFill>
            <a:round/>
            <a:headEnd/>
            <a:tailEnd/>
          </a:ln>
        </p:spPr>
        <p:txBody>
          <a:bodyPr anchor="ctr"/>
          <a:lstStyle/>
          <a:p>
            <a:pPr algn="ctr"/>
            <a:r>
              <a:rPr lang="ja-JP" altLang="en-US" sz="1600">
                <a:ea typeface="HGP創英角ｺﾞｼｯｸUB" pitchFamily="50" charset="-128"/>
              </a:rPr>
              <a:t>仕事の確認・連絡・報告</a:t>
            </a:r>
          </a:p>
        </p:txBody>
      </p:sp>
      <p:pic>
        <p:nvPicPr>
          <p:cNvPr id="350223" name="Picture 15"/>
          <p:cNvPicPr>
            <a:picLocks noChangeAspect="1" noChangeArrowheads="1"/>
          </p:cNvPicPr>
          <p:nvPr/>
        </p:nvPicPr>
        <p:blipFill>
          <a:blip r:embed="rId10" cstate="print"/>
          <a:srcRect/>
          <a:stretch>
            <a:fillRect/>
          </a:stretch>
        </p:blipFill>
        <p:spPr bwMode="auto">
          <a:xfrm>
            <a:off x="531813" y="4055765"/>
            <a:ext cx="1382712" cy="1382712"/>
          </a:xfrm>
          <a:prstGeom prst="rect">
            <a:avLst/>
          </a:prstGeom>
          <a:noFill/>
          <a:ln w="9525">
            <a:noFill/>
            <a:miter lim="800000"/>
            <a:headEnd/>
            <a:tailEnd/>
          </a:ln>
        </p:spPr>
      </p:pic>
      <p:sp>
        <p:nvSpPr>
          <p:cNvPr id="350265" name="AutoShape 57"/>
          <p:cNvSpPr>
            <a:spLocks noChangeArrowheads="1"/>
          </p:cNvSpPr>
          <p:nvPr/>
        </p:nvSpPr>
        <p:spPr bwMode="auto">
          <a:xfrm>
            <a:off x="242888" y="5609927"/>
            <a:ext cx="1671637" cy="519113"/>
          </a:xfrm>
          <a:prstGeom prst="roundRect">
            <a:avLst>
              <a:gd name="adj" fmla="val 16667"/>
            </a:avLst>
          </a:prstGeom>
          <a:solidFill>
            <a:srgbClr val="CCECFF"/>
          </a:solidFill>
          <a:ln w="9525">
            <a:solidFill>
              <a:schemeClr val="tx1"/>
            </a:solidFill>
            <a:round/>
            <a:headEnd/>
            <a:tailEnd/>
          </a:ln>
        </p:spPr>
        <p:txBody>
          <a:bodyPr wrap="none" anchor="ctr"/>
          <a:lstStyle/>
          <a:p>
            <a:r>
              <a:rPr lang="ja-JP" altLang="en-US" sz="1600">
                <a:ea typeface="HGP創英角ｺﾞｼｯｸUB" pitchFamily="50" charset="-128"/>
              </a:rPr>
              <a:t>コミュニケーション</a:t>
            </a:r>
          </a:p>
        </p:txBody>
      </p:sp>
      <p:sp>
        <p:nvSpPr>
          <p:cNvPr id="350266" name="AutoShape 58"/>
          <p:cNvSpPr>
            <a:spLocks noChangeArrowheads="1"/>
          </p:cNvSpPr>
          <p:nvPr/>
        </p:nvSpPr>
        <p:spPr bwMode="auto">
          <a:xfrm>
            <a:off x="6586538" y="1006177"/>
            <a:ext cx="1444625" cy="590550"/>
          </a:xfrm>
          <a:prstGeom prst="roundRect">
            <a:avLst>
              <a:gd name="adj" fmla="val 16667"/>
            </a:avLst>
          </a:prstGeom>
          <a:solidFill>
            <a:srgbClr val="CCECFF"/>
          </a:solidFill>
          <a:ln w="9525">
            <a:solidFill>
              <a:schemeClr val="tx1"/>
            </a:solidFill>
            <a:round/>
            <a:headEnd/>
            <a:tailEnd/>
          </a:ln>
        </p:spPr>
        <p:txBody>
          <a:bodyPr anchor="ctr"/>
          <a:lstStyle/>
          <a:p>
            <a:r>
              <a:rPr lang="ja-JP" altLang="en-US" sz="1600">
                <a:ea typeface="HGP創英角ｺﾞｼｯｸUB" pitchFamily="50" charset="-128"/>
              </a:rPr>
              <a:t>自転車や自動車の安全</a:t>
            </a:r>
          </a:p>
        </p:txBody>
      </p:sp>
      <p:sp>
        <p:nvSpPr>
          <p:cNvPr id="350267" name="AutoShape 59"/>
          <p:cNvSpPr>
            <a:spLocks noChangeArrowheads="1"/>
          </p:cNvSpPr>
          <p:nvPr/>
        </p:nvSpPr>
        <p:spPr bwMode="auto">
          <a:xfrm>
            <a:off x="5543550" y="3090565"/>
            <a:ext cx="1620838" cy="590550"/>
          </a:xfrm>
          <a:prstGeom prst="roundRect">
            <a:avLst>
              <a:gd name="adj" fmla="val 16667"/>
            </a:avLst>
          </a:prstGeom>
          <a:solidFill>
            <a:srgbClr val="CCECFF"/>
          </a:solidFill>
          <a:ln w="9525">
            <a:solidFill>
              <a:schemeClr val="tx1"/>
            </a:solidFill>
            <a:round/>
            <a:headEnd/>
            <a:tailEnd/>
          </a:ln>
        </p:spPr>
        <p:txBody>
          <a:bodyPr anchor="ctr"/>
          <a:lstStyle/>
          <a:p>
            <a:r>
              <a:rPr lang="ja-JP" altLang="en-US" sz="1600">
                <a:ea typeface="HGP創英角ｺﾞｼｯｸUB" pitchFamily="50" charset="-128"/>
              </a:rPr>
              <a:t>道路状況・目的地の確認</a:t>
            </a:r>
          </a:p>
        </p:txBody>
      </p:sp>
      <p:sp>
        <p:nvSpPr>
          <p:cNvPr id="350268" name="AutoShape 60"/>
          <p:cNvSpPr>
            <a:spLocks noChangeArrowheads="1"/>
          </p:cNvSpPr>
          <p:nvPr/>
        </p:nvSpPr>
        <p:spPr bwMode="auto">
          <a:xfrm>
            <a:off x="5435600" y="4008140"/>
            <a:ext cx="1655763" cy="649287"/>
          </a:xfrm>
          <a:prstGeom prst="roundRect">
            <a:avLst>
              <a:gd name="adj" fmla="val 16667"/>
            </a:avLst>
          </a:prstGeom>
          <a:solidFill>
            <a:srgbClr val="CCECFF"/>
          </a:solidFill>
          <a:ln w="9525">
            <a:solidFill>
              <a:schemeClr val="tx1"/>
            </a:solidFill>
            <a:round/>
            <a:headEnd/>
            <a:tailEnd/>
          </a:ln>
        </p:spPr>
        <p:txBody>
          <a:bodyPr lIns="18000" rIns="18000" anchor="ctr"/>
          <a:lstStyle/>
          <a:p>
            <a:r>
              <a:rPr lang="ja-JP" altLang="en-US" sz="1600">
                <a:ea typeface="HGP創英角ｺﾞｼｯｸUB" pitchFamily="50" charset="-128"/>
              </a:rPr>
              <a:t>ドアの開閉・施錠の自動化</a:t>
            </a:r>
          </a:p>
        </p:txBody>
      </p:sp>
      <p:sp>
        <p:nvSpPr>
          <p:cNvPr id="350269" name="AutoShape 61"/>
          <p:cNvSpPr>
            <a:spLocks noChangeArrowheads="1"/>
          </p:cNvSpPr>
          <p:nvPr/>
        </p:nvSpPr>
        <p:spPr bwMode="auto">
          <a:xfrm>
            <a:off x="4679950" y="4701877"/>
            <a:ext cx="1187450" cy="649288"/>
          </a:xfrm>
          <a:prstGeom prst="roundRect">
            <a:avLst>
              <a:gd name="adj" fmla="val 16667"/>
            </a:avLst>
          </a:prstGeom>
          <a:solidFill>
            <a:srgbClr val="CCECFF"/>
          </a:solidFill>
          <a:ln w="9525">
            <a:solidFill>
              <a:schemeClr val="tx1"/>
            </a:solidFill>
            <a:round/>
            <a:headEnd/>
            <a:tailEnd/>
          </a:ln>
        </p:spPr>
        <p:txBody>
          <a:bodyPr lIns="18000" rIns="18000" anchor="ctr"/>
          <a:lstStyle/>
          <a:p>
            <a:r>
              <a:rPr lang="ja-JP" altLang="en-US" sz="1600">
                <a:ea typeface="HGP創英角ｺﾞｼｯｸUB" pitchFamily="50" charset="-128"/>
              </a:rPr>
              <a:t>家電製品の</a:t>
            </a:r>
          </a:p>
          <a:p>
            <a:r>
              <a:rPr lang="ja-JP" altLang="en-US" sz="1600">
                <a:ea typeface="HGP創英角ｺﾞｼｯｸUB" pitchFamily="50" charset="-128"/>
              </a:rPr>
              <a:t>コントロール</a:t>
            </a:r>
          </a:p>
        </p:txBody>
      </p:sp>
      <p:sp>
        <p:nvSpPr>
          <p:cNvPr id="9260" name="Rectangle 65"/>
          <p:cNvSpPr>
            <a:spLocks noGrp="1" noChangeArrowheads="1"/>
          </p:cNvSpPr>
          <p:nvPr>
            <p:ph type="title"/>
          </p:nvPr>
        </p:nvSpPr>
        <p:spPr>
          <a:xfrm>
            <a:off x="467544" y="122902"/>
            <a:ext cx="7686700" cy="785818"/>
          </a:xfrm>
        </p:spPr>
        <p:txBody>
          <a:bodyPr/>
          <a:lstStyle/>
          <a:p>
            <a:pPr algn="ctr" eaLnBrk="1" hangingPunct="1"/>
            <a:r>
              <a:rPr lang="ja-JP" altLang="en-US" dirty="0" smtClean="0"/>
              <a:t>ユビキタスネット社会の例</a:t>
            </a:r>
          </a:p>
        </p:txBody>
      </p:sp>
      <p:pic>
        <p:nvPicPr>
          <p:cNvPr id="9261" name="Picture 13"/>
          <p:cNvPicPr>
            <a:picLocks noChangeAspect="1" noChangeArrowheads="1"/>
          </p:cNvPicPr>
          <p:nvPr/>
        </p:nvPicPr>
        <p:blipFill>
          <a:blip r:embed="rId11" cstate="print"/>
          <a:srcRect/>
          <a:stretch>
            <a:fillRect/>
          </a:stretch>
        </p:blipFill>
        <p:spPr bwMode="auto">
          <a:xfrm>
            <a:off x="3808413" y="2804815"/>
            <a:ext cx="1555750" cy="1555750"/>
          </a:xfrm>
          <a:prstGeom prst="rect">
            <a:avLst/>
          </a:prstGeom>
          <a:noFill/>
          <a:ln w="28575">
            <a:noFill/>
            <a:miter lim="800000"/>
            <a:headEnd/>
            <a:tailEnd/>
          </a:ln>
        </p:spPr>
      </p:pic>
      <p:sp>
        <p:nvSpPr>
          <p:cNvPr id="9262" name="AutoShape 25"/>
          <p:cNvSpPr>
            <a:spLocks noChangeArrowheads="1"/>
          </p:cNvSpPr>
          <p:nvPr/>
        </p:nvSpPr>
        <p:spPr bwMode="auto">
          <a:xfrm>
            <a:off x="3808413" y="2804815"/>
            <a:ext cx="1555750" cy="1555750"/>
          </a:xfrm>
          <a:prstGeom prst="roundRect">
            <a:avLst>
              <a:gd name="adj" fmla="val 6431"/>
            </a:avLst>
          </a:prstGeom>
          <a:noFill/>
          <a:ln w="28575">
            <a:solidFill>
              <a:srgbClr val="FF7C80"/>
            </a:solidFill>
            <a:round/>
            <a:headEnd/>
            <a:tailEnd/>
          </a:ln>
        </p:spPr>
        <p:txBody>
          <a:bodyPr wrap="none" anchor="ctr"/>
          <a:lstStyle/>
          <a:p>
            <a:pPr algn="ctr"/>
            <a:endParaRPr lang="ja-JP" altLang="ja-JP">
              <a:solidFill>
                <a:srgbClr val="3333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0256"/>
                                        </p:tgtEl>
                                        <p:attrNameLst>
                                          <p:attrName>style.visibility</p:attrName>
                                        </p:attrNameLst>
                                      </p:cBhvr>
                                      <p:to>
                                        <p:strVal val="visible"/>
                                      </p:to>
                                    </p:set>
                                    <p:animEffect transition="in" filter="fade">
                                      <p:cBhvr>
                                        <p:cTn id="7" dur="2000"/>
                                        <p:tgtEl>
                                          <p:spTgt spid="3502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0248"/>
                                        </p:tgtEl>
                                        <p:attrNameLst>
                                          <p:attrName>style.visibility</p:attrName>
                                        </p:attrNameLst>
                                      </p:cBhvr>
                                      <p:to>
                                        <p:strVal val="visible"/>
                                      </p:to>
                                    </p:set>
                                    <p:animEffect transition="in" filter="fade">
                                      <p:cBhvr>
                                        <p:cTn id="10" dur="2000"/>
                                        <p:tgtEl>
                                          <p:spTgt spid="35024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0261"/>
                                        </p:tgtEl>
                                        <p:attrNameLst>
                                          <p:attrName>style.visibility</p:attrName>
                                        </p:attrNameLst>
                                      </p:cBhvr>
                                      <p:to>
                                        <p:strVal val="visible"/>
                                      </p:to>
                                    </p:set>
                                    <p:animEffect transition="in" filter="fade">
                                      <p:cBhvr>
                                        <p:cTn id="13" dur="2000"/>
                                        <p:tgtEl>
                                          <p:spTgt spid="3502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0257"/>
                                        </p:tgtEl>
                                        <p:attrNameLst>
                                          <p:attrName>style.visibility</p:attrName>
                                        </p:attrNameLst>
                                      </p:cBhvr>
                                      <p:to>
                                        <p:strVal val="visible"/>
                                      </p:to>
                                    </p:set>
                                    <p:animEffect transition="in" filter="fade">
                                      <p:cBhvr>
                                        <p:cTn id="16" dur="2000"/>
                                        <p:tgtEl>
                                          <p:spTgt spid="35025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0260"/>
                                        </p:tgtEl>
                                        <p:attrNameLst>
                                          <p:attrName>style.visibility</p:attrName>
                                        </p:attrNameLst>
                                      </p:cBhvr>
                                      <p:to>
                                        <p:strVal val="visible"/>
                                      </p:to>
                                    </p:set>
                                    <p:animEffect transition="in" filter="fade">
                                      <p:cBhvr>
                                        <p:cTn id="19" dur="2000"/>
                                        <p:tgtEl>
                                          <p:spTgt spid="350260"/>
                                        </p:tgtEl>
                                      </p:cBhvr>
                                    </p:animEffect>
                                  </p:childTnLst>
                                </p:cTn>
                              </p:par>
                              <p:par>
                                <p:cTn id="20" presetID="10" presetClass="entr" presetSubtype="0" fill="hold" nodeType="withEffect">
                                  <p:stCondLst>
                                    <p:cond delay="0"/>
                                  </p:stCondLst>
                                  <p:childTnLst>
                                    <p:set>
                                      <p:cBhvr>
                                        <p:cTn id="21" dur="1" fill="hold">
                                          <p:stCondLst>
                                            <p:cond delay="0"/>
                                          </p:stCondLst>
                                        </p:cTn>
                                        <p:tgtEl>
                                          <p:spTgt spid="350217"/>
                                        </p:tgtEl>
                                        <p:attrNameLst>
                                          <p:attrName>style.visibility</p:attrName>
                                        </p:attrNameLst>
                                      </p:cBhvr>
                                      <p:to>
                                        <p:strVal val="visible"/>
                                      </p:to>
                                    </p:set>
                                    <p:animEffect transition="in" filter="fade">
                                      <p:cBhvr>
                                        <p:cTn id="22" dur="2000"/>
                                        <p:tgtEl>
                                          <p:spTgt spid="3502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50250"/>
                                        </p:tgtEl>
                                        <p:attrNameLst>
                                          <p:attrName>style.visibility</p:attrName>
                                        </p:attrNameLst>
                                      </p:cBhvr>
                                      <p:to>
                                        <p:strVal val="visible"/>
                                      </p:to>
                                    </p:set>
                                    <p:animEffect transition="in" filter="fade">
                                      <p:cBhvr>
                                        <p:cTn id="25" dur="2000"/>
                                        <p:tgtEl>
                                          <p:spTgt spid="35025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0262"/>
                                        </p:tgtEl>
                                        <p:attrNameLst>
                                          <p:attrName>style.visibility</p:attrName>
                                        </p:attrNameLst>
                                      </p:cBhvr>
                                      <p:to>
                                        <p:strVal val="visible"/>
                                      </p:to>
                                    </p:set>
                                    <p:animEffect transition="in" filter="fade">
                                      <p:cBhvr>
                                        <p:cTn id="28" dur="2000"/>
                                        <p:tgtEl>
                                          <p:spTgt spid="350262"/>
                                        </p:tgtEl>
                                      </p:cBhvr>
                                    </p:animEffect>
                                  </p:childTnLst>
                                </p:cTn>
                              </p:par>
                              <p:par>
                                <p:cTn id="29" presetID="10" presetClass="entr" presetSubtype="0" fill="hold" nodeType="withEffect">
                                  <p:stCondLst>
                                    <p:cond delay="0"/>
                                  </p:stCondLst>
                                  <p:childTnLst>
                                    <p:set>
                                      <p:cBhvr>
                                        <p:cTn id="30" dur="1" fill="hold">
                                          <p:stCondLst>
                                            <p:cond delay="0"/>
                                          </p:stCondLst>
                                        </p:cTn>
                                        <p:tgtEl>
                                          <p:spTgt spid="350215"/>
                                        </p:tgtEl>
                                        <p:attrNameLst>
                                          <p:attrName>style.visibility</p:attrName>
                                        </p:attrNameLst>
                                      </p:cBhvr>
                                      <p:to>
                                        <p:strVal val="visible"/>
                                      </p:to>
                                    </p:set>
                                    <p:animEffect transition="in" filter="fade">
                                      <p:cBhvr>
                                        <p:cTn id="31" dur="2000"/>
                                        <p:tgtEl>
                                          <p:spTgt spid="3502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0234"/>
                                        </p:tgtEl>
                                        <p:attrNameLst>
                                          <p:attrName>style.visibility</p:attrName>
                                        </p:attrNameLst>
                                      </p:cBhvr>
                                      <p:to>
                                        <p:strVal val="visible"/>
                                      </p:to>
                                    </p:set>
                                    <p:animEffect transition="in" filter="fade">
                                      <p:cBhvr>
                                        <p:cTn id="34" dur="2000"/>
                                        <p:tgtEl>
                                          <p:spTgt spid="35023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50230"/>
                                        </p:tgtEl>
                                        <p:attrNameLst>
                                          <p:attrName>style.visibility</p:attrName>
                                        </p:attrNameLst>
                                      </p:cBhvr>
                                      <p:to>
                                        <p:strVal val="visible"/>
                                      </p:to>
                                    </p:set>
                                    <p:animEffect transition="in" filter="fade">
                                      <p:cBhvr>
                                        <p:cTn id="37" dur="2000"/>
                                        <p:tgtEl>
                                          <p:spTgt spid="3502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50237"/>
                                        </p:tgtEl>
                                        <p:attrNameLst>
                                          <p:attrName>style.visibility</p:attrName>
                                        </p:attrNameLst>
                                      </p:cBhvr>
                                      <p:to>
                                        <p:strVal val="visible"/>
                                      </p:to>
                                    </p:set>
                                    <p:animEffect transition="in" filter="fade">
                                      <p:cBhvr>
                                        <p:cTn id="42" dur="2000"/>
                                        <p:tgtEl>
                                          <p:spTgt spid="35023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0231"/>
                                        </p:tgtEl>
                                        <p:attrNameLst>
                                          <p:attrName>style.visibility</p:attrName>
                                        </p:attrNameLst>
                                      </p:cBhvr>
                                      <p:to>
                                        <p:strVal val="visible"/>
                                      </p:to>
                                    </p:set>
                                    <p:animEffect transition="in" filter="fade">
                                      <p:cBhvr>
                                        <p:cTn id="45" dur="2000"/>
                                        <p:tgtEl>
                                          <p:spTgt spid="350231"/>
                                        </p:tgtEl>
                                      </p:cBhvr>
                                    </p:animEffect>
                                  </p:childTnLst>
                                </p:cTn>
                              </p:par>
                              <p:par>
                                <p:cTn id="46" presetID="10" presetClass="entr" presetSubtype="0" fill="hold" nodeType="withEffect">
                                  <p:stCondLst>
                                    <p:cond delay="0"/>
                                  </p:stCondLst>
                                  <p:childTnLst>
                                    <p:set>
                                      <p:cBhvr>
                                        <p:cTn id="47" dur="1" fill="hold">
                                          <p:stCondLst>
                                            <p:cond delay="0"/>
                                          </p:stCondLst>
                                        </p:cTn>
                                        <p:tgtEl>
                                          <p:spTgt spid="350225"/>
                                        </p:tgtEl>
                                        <p:attrNameLst>
                                          <p:attrName>style.visibility</p:attrName>
                                        </p:attrNameLst>
                                      </p:cBhvr>
                                      <p:to>
                                        <p:strVal val="visible"/>
                                      </p:to>
                                    </p:set>
                                    <p:animEffect transition="in" filter="fade">
                                      <p:cBhvr>
                                        <p:cTn id="48" dur="2000"/>
                                        <p:tgtEl>
                                          <p:spTgt spid="350225"/>
                                        </p:tgtEl>
                                      </p:cBhvr>
                                    </p:animEffect>
                                  </p:childTnLst>
                                </p:cTn>
                              </p:par>
                              <p:par>
                                <p:cTn id="49" presetID="10" presetClass="entr" presetSubtype="0" fill="hold" nodeType="withEffect">
                                  <p:stCondLst>
                                    <p:cond delay="0"/>
                                  </p:stCondLst>
                                  <p:childTnLst>
                                    <p:set>
                                      <p:cBhvr>
                                        <p:cTn id="50" dur="1" fill="hold">
                                          <p:stCondLst>
                                            <p:cond delay="0"/>
                                          </p:stCondLst>
                                        </p:cTn>
                                        <p:tgtEl>
                                          <p:spTgt spid="350216"/>
                                        </p:tgtEl>
                                        <p:attrNameLst>
                                          <p:attrName>style.visibility</p:attrName>
                                        </p:attrNameLst>
                                      </p:cBhvr>
                                      <p:to>
                                        <p:strVal val="visible"/>
                                      </p:to>
                                    </p:set>
                                    <p:animEffect transition="in" filter="fade">
                                      <p:cBhvr>
                                        <p:cTn id="51" dur="2000"/>
                                        <p:tgtEl>
                                          <p:spTgt spid="35021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50254"/>
                                        </p:tgtEl>
                                        <p:attrNameLst>
                                          <p:attrName>style.visibility</p:attrName>
                                        </p:attrNameLst>
                                      </p:cBhvr>
                                      <p:to>
                                        <p:strVal val="visible"/>
                                      </p:to>
                                    </p:set>
                                    <p:animEffect transition="in" filter="fade">
                                      <p:cBhvr>
                                        <p:cTn id="54" dur="2000"/>
                                        <p:tgtEl>
                                          <p:spTgt spid="35025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50238"/>
                                        </p:tgtEl>
                                        <p:attrNameLst>
                                          <p:attrName>style.visibility</p:attrName>
                                        </p:attrNameLst>
                                      </p:cBhvr>
                                      <p:to>
                                        <p:strVal val="visible"/>
                                      </p:to>
                                    </p:set>
                                    <p:animEffect transition="in" filter="fade">
                                      <p:cBhvr>
                                        <p:cTn id="57" dur="2000"/>
                                        <p:tgtEl>
                                          <p:spTgt spid="35023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50240"/>
                                        </p:tgtEl>
                                        <p:attrNameLst>
                                          <p:attrName>style.visibility</p:attrName>
                                        </p:attrNameLst>
                                      </p:cBhvr>
                                      <p:to>
                                        <p:strVal val="visible"/>
                                      </p:to>
                                    </p:set>
                                    <p:animEffect transition="in" filter="fade">
                                      <p:cBhvr>
                                        <p:cTn id="60" dur="2000"/>
                                        <p:tgtEl>
                                          <p:spTgt spid="35024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50267"/>
                                        </p:tgtEl>
                                        <p:attrNameLst>
                                          <p:attrName>style.visibility</p:attrName>
                                        </p:attrNameLst>
                                      </p:cBhvr>
                                      <p:to>
                                        <p:strVal val="visible"/>
                                      </p:to>
                                    </p:set>
                                    <p:animEffect transition="in" filter="fade">
                                      <p:cBhvr>
                                        <p:cTn id="63" dur="2000"/>
                                        <p:tgtEl>
                                          <p:spTgt spid="350267"/>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50266"/>
                                        </p:tgtEl>
                                        <p:attrNameLst>
                                          <p:attrName>style.visibility</p:attrName>
                                        </p:attrNameLst>
                                      </p:cBhvr>
                                      <p:to>
                                        <p:strVal val="visible"/>
                                      </p:to>
                                    </p:set>
                                    <p:animEffect transition="in" filter="fade">
                                      <p:cBhvr>
                                        <p:cTn id="66" dur="2000"/>
                                        <p:tgtEl>
                                          <p:spTgt spid="35026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50224"/>
                                        </p:tgtEl>
                                        <p:attrNameLst>
                                          <p:attrName>style.visibility</p:attrName>
                                        </p:attrNameLst>
                                      </p:cBhvr>
                                      <p:to>
                                        <p:strVal val="visible"/>
                                      </p:to>
                                    </p:set>
                                    <p:animEffect transition="in" filter="fade">
                                      <p:cBhvr>
                                        <p:cTn id="71" dur="2000"/>
                                        <p:tgtEl>
                                          <p:spTgt spid="35022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50244"/>
                                        </p:tgtEl>
                                        <p:attrNameLst>
                                          <p:attrName>style.visibility</p:attrName>
                                        </p:attrNameLst>
                                      </p:cBhvr>
                                      <p:to>
                                        <p:strVal val="visible"/>
                                      </p:to>
                                    </p:set>
                                    <p:animEffect transition="in" filter="fade">
                                      <p:cBhvr>
                                        <p:cTn id="74" dur="2000"/>
                                        <p:tgtEl>
                                          <p:spTgt spid="35024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50255"/>
                                        </p:tgtEl>
                                        <p:attrNameLst>
                                          <p:attrName>style.visibility</p:attrName>
                                        </p:attrNameLst>
                                      </p:cBhvr>
                                      <p:to>
                                        <p:strVal val="visible"/>
                                      </p:to>
                                    </p:set>
                                    <p:animEffect transition="in" filter="fade">
                                      <p:cBhvr>
                                        <p:cTn id="77" dur="2000"/>
                                        <p:tgtEl>
                                          <p:spTgt spid="350255"/>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50251"/>
                                        </p:tgtEl>
                                        <p:attrNameLst>
                                          <p:attrName>style.visibility</p:attrName>
                                        </p:attrNameLst>
                                      </p:cBhvr>
                                      <p:to>
                                        <p:strVal val="visible"/>
                                      </p:to>
                                    </p:set>
                                    <p:animEffect transition="in" filter="fade">
                                      <p:cBhvr>
                                        <p:cTn id="80" dur="2000"/>
                                        <p:tgtEl>
                                          <p:spTgt spid="350251"/>
                                        </p:tgtEl>
                                      </p:cBhvr>
                                    </p:animEffect>
                                  </p:childTnLst>
                                </p:cTn>
                              </p:par>
                              <p:par>
                                <p:cTn id="81" presetID="10" presetClass="entr" presetSubtype="0" fill="hold" nodeType="withEffect">
                                  <p:stCondLst>
                                    <p:cond delay="0"/>
                                  </p:stCondLst>
                                  <p:childTnLst>
                                    <p:set>
                                      <p:cBhvr>
                                        <p:cTn id="82" dur="1" fill="hold">
                                          <p:stCondLst>
                                            <p:cond delay="0"/>
                                          </p:stCondLst>
                                        </p:cTn>
                                        <p:tgtEl>
                                          <p:spTgt spid="350223"/>
                                        </p:tgtEl>
                                        <p:attrNameLst>
                                          <p:attrName>style.visibility</p:attrName>
                                        </p:attrNameLst>
                                      </p:cBhvr>
                                      <p:to>
                                        <p:strVal val="visible"/>
                                      </p:to>
                                    </p:set>
                                    <p:animEffect transition="in" filter="fade">
                                      <p:cBhvr>
                                        <p:cTn id="83" dur="2000"/>
                                        <p:tgtEl>
                                          <p:spTgt spid="350223"/>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50265"/>
                                        </p:tgtEl>
                                        <p:attrNameLst>
                                          <p:attrName>style.visibility</p:attrName>
                                        </p:attrNameLst>
                                      </p:cBhvr>
                                      <p:to>
                                        <p:strVal val="visible"/>
                                      </p:to>
                                    </p:set>
                                    <p:animEffect transition="in" filter="fade">
                                      <p:cBhvr>
                                        <p:cTn id="86" dur="2000"/>
                                        <p:tgtEl>
                                          <p:spTgt spid="350265"/>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50263"/>
                                        </p:tgtEl>
                                        <p:attrNameLst>
                                          <p:attrName>style.visibility</p:attrName>
                                        </p:attrNameLst>
                                      </p:cBhvr>
                                      <p:to>
                                        <p:strVal val="visible"/>
                                      </p:to>
                                    </p:set>
                                    <p:animEffect transition="in" filter="fade">
                                      <p:cBhvr>
                                        <p:cTn id="89" dur="2000"/>
                                        <p:tgtEl>
                                          <p:spTgt spid="35026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350235"/>
                                        </p:tgtEl>
                                        <p:attrNameLst>
                                          <p:attrName>style.visibility</p:attrName>
                                        </p:attrNameLst>
                                      </p:cBhvr>
                                      <p:to>
                                        <p:strVal val="visible"/>
                                      </p:to>
                                    </p:set>
                                    <p:animEffect transition="in" filter="fade">
                                      <p:cBhvr>
                                        <p:cTn id="92" dur="2000"/>
                                        <p:tgtEl>
                                          <p:spTgt spid="350235"/>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350229"/>
                                        </p:tgtEl>
                                        <p:attrNameLst>
                                          <p:attrName>style.visibility</p:attrName>
                                        </p:attrNameLst>
                                      </p:cBhvr>
                                      <p:to>
                                        <p:strVal val="visible"/>
                                      </p:to>
                                    </p:set>
                                    <p:animEffect transition="in" filter="fade">
                                      <p:cBhvr>
                                        <p:cTn id="95" dur="2000"/>
                                        <p:tgtEl>
                                          <p:spTgt spid="350229"/>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350219"/>
                                        </p:tgtEl>
                                        <p:attrNameLst>
                                          <p:attrName>style.visibility</p:attrName>
                                        </p:attrNameLst>
                                      </p:cBhvr>
                                      <p:to>
                                        <p:strVal val="visible"/>
                                      </p:to>
                                    </p:set>
                                    <p:animEffect transition="in" filter="fade">
                                      <p:cBhvr>
                                        <p:cTn id="100" dur="2000"/>
                                        <p:tgtEl>
                                          <p:spTgt spid="350219"/>
                                        </p:tgtEl>
                                      </p:cBhvr>
                                    </p:animEffect>
                                  </p:childTnLst>
                                </p:cTn>
                              </p:par>
                              <p:par>
                                <p:cTn id="101" presetID="10" presetClass="entr" presetSubtype="0" fill="hold" nodeType="withEffect">
                                  <p:stCondLst>
                                    <p:cond delay="0"/>
                                  </p:stCondLst>
                                  <p:childTnLst>
                                    <p:set>
                                      <p:cBhvr>
                                        <p:cTn id="102" dur="1" fill="hold">
                                          <p:stCondLst>
                                            <p:cond delay="0"/>
                                          </p:stCondLst>
                                        </p:cTn>
                                        <p:tgtEl>
                                          <p:spTgt spid="350220"/>
                                        </p:tgtEl>
                                        <p:attrNameLst>
                                          <p:attrName>style.visibility</p:attrName>
                                        </p:attrNameLst>
                                      </p:cBhvr>
                                      <p:to>
                                        <p:strVal val="visible"/>
                                      </p:to>
                                    </p:set>
                                    <p:animEffect transition="in" filter="fade">
                                      <p:cBhvr>
                                        <p:cTn id="103" dur="2000"/>
                                        <p:tgtEl>
                                          <p:spTgt spid="350220"/>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50252"/>
                                        </p:tgtEl>
                                        <p:attrNameLst>
                                          <p:attrName>style.visibility</p:attrName>
                                        </p:attrNameLst>
                                      </p:cBhvr>
                                      <p:to>
                                        <p:strVal val="visible"/>
                                      </p:to>
                                    </p:set>
                                    <p:animEffect transition="in" filter="fade">
                                      <p:cBhvr>
                                        <p:cTn id="106" dur="2000"/>
                                        <p:tgtEl>
                                          <p:spTgt spid="350252"/>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50243"/>
                                        </p:tgtEl>
                                        <p:attrNameLst>
                                          <p:attrName>style.visibility</p:attrName>
                                        </p:attrNameLst>
                                      </p:cBhvr>
                                      <p:to>
                                        <p:strVal val="visible"/>
                                      </p:to>
                                    </p:set>
                                    <p:animEffect transition="in" filter="fade">
                                      <p:cBhvr>
                                        <p:cTn id="109" dur="2000"/>
                                        <p:tgtEl>
                                          <p:spTgt spid="35024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50241"/>
                                        </p:tgtEl>
                                        <p:attrNameLst>
                                          <p:attrName>style.visibility</p:attrName>
                                        </p:attrNameLst>
                                      </p:cBhvr>
                                      <p:to>
                                        <p:strVal val="visible"/>
                                      </p:to>
                                    </p:set>
                                    <p:animEffect transition="in" filter="fade">
                                      <p:cBhvr>
                                        <p:cTn id="112" dur="2000"/>
                                        <p:tgtEl>
                                          <p:spTgt spid="350241"/>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350269"/>
                                        </p:tgtEl>
                                        <p:attrNameLst>
                                          <p:attrName>style.visibility</p:attrName>
                                        </p:attrNameLst>
                                      </p:cBhvr>
                                      <p:to>
                                        <p:strVal val="visible"/>
                                      </p:to>
                                    </p:set>
                                    <p:animEffect transition="in" filter="fade">
                                      <p:cBhvr>
                                        <p:cTn id="115" dur="2000"/>
                                        <p:tgtEl>
                                          <p:spTgt spid="350269"/>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350253"/>
                                        </p:tgtEl>
                                        <p:attrNameLst>
                                          <p:attrName>style.visibility</p:attrName>
                                        </p:attrNameLst>
                                      </p:cBhvr>
                                      <p:to>
                                        <p:strVal val="visible"/>
                                      </p:to>
                                    </p:set>
                                    <p:animEffect transition="in" filter="fade">
                                      <p:cBhvr>
                                        <p:cTn id="118" dur="2000"/>
                                        <p:tgtEl>
                                          <p:spTgt spid="350253"/>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350268"/>
                                        </p:tgtEl>
                                        <p:attrNameLst>
                                          <p:attrName>style.visibility</p:attrName>
                                        </p:attrNameLst>
                                      </p:cBhvr>
                                      <p:to>
                                        <p:strVal val="visible"/>
                                      </p:to>
                                    </p:set>
                                    <p:animEffect transition="in" filter="fade">
                                      <p:cBhvr>
                                        <p:cTn id="121" dur="2000"/>
                                        <p:tgtEl>
                                          <p:spTgt spid="350268"/>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350232"/>
                                        </p:tgtEl>
                                        <p:attrNameLst>
                                          <p:attrName>style.visibility</p:attrName>
                                        </p:attrNameLst>
                                      </p:cBhvr>
                                      <p:to>
                                        <p:strVal val="visible"/>
                                      </p:to>
                                    </p:set>
                                    <p:animEffect transition="in" filter="fade">
                                      <p:cBhvr>
                                        <p:cTn id="124" dur="2000"/>
                                        <p:tgtEl>
                                          <p:spTgt spid="350232"/>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350236"/>
                                        </p:tgtEl>
                                        <p:attrNameLst>
                                          <p:attrName>style.visibility</p:attrName>
                                        </p:attrNameLst>
                                      </p:cBhvr>
                                      <p:to>
                                        <p:strVal val="visible"/>
                                      </p:to>
                                    </p:set>
                                    <p:animEffect transition="in" filter="fade">
                                      <p:cBhvr>
                                        <p:cTn id="127" dur="2000"/>
                                        <p:tgtEl>
                                          <p:spTgt spid="350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34" grpId="0"/>
      <p:bldP spid="350235" grpId="0"/>
      <p:bldP spid="350236" grpId="0"/>
      <p:bldP spid="350237" grpId="0"/>
      <p:bldP spid="350238" grpId="0" animBg="1"/>
      <p:bldP spid="350240" grpId="0" animBg="1"/>
      <p:bldP spid="350241" grpId="0" animBg="1"/>
      <p:bldP spid="350243" grpId="0" animBg="1"/>
      <p:bldP spid="350244" grpId="0" animBg="1"/>
      <p:bldP spid="350248" grpId="0" animBg="1"/>
      <p:bldP spid="350229" grpId="0" animBg="1"/>
      <p:bldP spid="350230" grpId="0" animBg="1"/>
      <p:bldP spid="350231" grpId="0" animBg="1"/>
      <p:bldP spid="350232" grpId="0" animBg="1"/>
      <p:bldP spid="350250" grpId="0" animBg="1"/>
      <p:bldP spid="350251" grpId="0" animBg="1"/>
      <p:bldP spid="350252" grpId="0" animBg="1"/>
      <p:bldP spid="350253" grpId="0" animBg="1"/>
      <p:bldP spid="350254" grpId="0" animBg="1"/>
      <p:bldP spid="350255" grpId="0" animBg="1"/>
      <p:bldP spid="350256" grpId="0" animBg="1"/>
      <p:bldP spid="350257" grpId="0" animBg="1"/>
      <p:bldP spid="350260" grpId="0" animBg="1"/>
      <p:bldP spid="350261" grpId="0" animBg="1"/>
      <p:bldP spid="350262" grpId="0" animBg="1"/>
      <p:bldP spid="350263" grpId="0" animBg="1"/>
      <p:bldP spid="350265" grpId="0" animBg="1"/>
      <p:bldP spid="350266" grpId="0" animBg="1"/>
      <p:bldP spid="350267" grpId="0" animBg="1"/>
      <p:bldP spid="350268" grpId="0" animBg="1"/>
      <p:bldP spid="350269"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295</TotalTime>
  <Words>942</Words>
  <Application>Microsoft Office PowerPoint</Application>
  <PresentationFormat>画面に合わせる (4:3)</PresentationFormat>
  <Paragraphs>230</Paragraphs>
  <Slides>15</Slides>
  <Notes>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雪藤</vt:lpstr>
      <vt:lpstr>Worksheet</vt:lpstr>
      <vt:lpstr>ＤＡＱミドルウェアの 他分野への応用</vt:lpstr>
      <vt:lpstr>目次</vt:lpstr>
      <vt:lpstr>ｅ-Ｊａｐａｎ戦略 （２００１年）</vt:lpstr>
      <vt:lpstr>ｅ-Ｊａｐａｎ戦略の現在</vt:lpstr>
      <vt:lpstr>インターネットの成長</vt:lpstr>
      <vt:lpstr>ｅ-Ｊａｐａｎ から ｕ-Ｊａｐａｎ</vt:lpstr>
      <vt:lpstr>ユビキタス （Ｕｂｉｑｕｉｔｏｕｓ）</vt:lpstr>
      <vt:lpstr>ユビキタスネット社会</vt:lpstr>
      <vt:lpstr>ユビキタスネット社会の例</vt:lpstr>
      <vt:lpstr>ユビキタス技術研究センター</vt:lpstr>
      <vt:lpstr>アドホックネットワーク</vt:lpstr>
      <vt:lpstr>センサーネットワーク</vt:lpstr>
      <vt:lpstr>ミドルウェアの必要性</vt:lpstr>
      <vt:lpstr>ＤＡＱミドルウェアの応用</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ＤＡＱミドルウェアの 他分野への応用</dc:title>
  <dc:creator>nagasaka</dc:creator>
  <cp:lastModifiedBy>nagasaka</cp:lastModifiedBy>
  <cp:revision>17</cp:revision>
  <dcterms:created xsi:type="dcterms:W3CDTF">2010-07-01T17:51:29Z</dcterms:created>
  <dcterms:modified xsi:type="dcterms:W3CDTF">2010-07-02T06:18:43Z</dcterms:modified>
</cp:coreProperties>
</file>