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76" r:id="rId4"/>
    <p:sldId id="274" r:id="rId5"/>
    <p:sldId id="260" r:id="rId6"/>
    <p:sldId id="261" r:id="rId7"/>
    <p:sldId id="262" r:id="rId8"/>
    <p:sldId id="263" r:id="rId9"/>
    <p:sldId id="275" r:id="rId10"/>
    <p:sldId id="265" r:id="rId11"/>
    <p:sldId id="257" r:id="rId12"/>
    <p:sldId id="258" r:id="rId13"/>
    <p:sldId id="268" r:id="rId14"/>
    <p:sldId id="264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  <a:srgbClr val="4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89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381F-FD02-714C-8596-493985EDCA86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24934"/>
            <a:ext cx="7772400" cy="9821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>
                <a:solidFill>
                  <a:srgbClr val="400080"/>
                </a:solidFill>
              </a:rPr>
              <a:t>ダイナミックレンジの大きな</a:t>
            </a:r>
            <a:r>
              <a:rPr lang="en-US" altLang="ja-JP" sz="3600" dirty="0" smtClean="0">
                <a:solidFill>
                  <a:srgbClr val="400080"/>
                </a:solidFill>
              </a:rPr>
              <a:t/>
            </a:r>
            <a:br>
              <a:rPr lang="en-US" altLang="ja-JP" sz="3600" dirty="0" smtClean="0">
                <a:solidFill>
                  <a:srgbClr val="400080"/>
                </a:solidFill>
              </a:rPr>
            </a:br>
            <a:r>
              <a:rPr lang="ja-JP" altLang="en-US" sz="3600" dirty="0" smtClean="0">
                <a:solidFill>
                  <a:srgbClr val="400080"/>
                </a:solidFill>
              </a:rPr>
              <a:t>電荷有感型前置増幅器の開発</a:t>
            </a:r>
            <a:endParaRPr lang="ja-JP" altLang="en-US" sz="3600" dirty="0">
              <a:solidFill>
                <a:srgbClr val="40008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9733" y="2048933"/>
            <a:ext cx="7501467" cy="3081867"/>
          </a:xfrm>
        </p:spPr>
        <p:txBody>
          <a:bodyPr wrap="none">
            <a:normAutofit/>
          </a:bodyPr>
          <a:lstStyle/>
          <a:p>
            <a:pPr algn="l"/>
            <a:r>
              <a:rPr lang="en-US" altLang="ja-JP" sz="2400" u="sng" dirty="0" smtClean="0">
                <a:solidFill>
                  <a:schemeClr val="tx1"/>
                </a:solidFill>
              </a:rPr>
              <a:t>M. </a:t>
            </a:r>
            <a:r>
              <a:rPr lang="en-US" altLang="ja-JP" sz="2400" u="sng" dirty="0" err="1" smtClean="0">
                <a:solidFill>
                  <a:schemeClr val="tx1"/>
                </a:solidFill>
              </a:rPr>
              <a:t>Kurokawa</a:t>
            </a:r>
            <a:r>
              <a:rPr lang="en-US" altLang="ja-JP" sz="2400" u="sng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u="sng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Baba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T.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Gunji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Hamagaki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S.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Hayashi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b)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,T</a:t>
            </a:r>
            <a:r>
              <a:rPr lang="en-US" altLang="ja-JP" sz="2400" dirty="0" smtClean="0">
                <a:solidFill>
                  <a:schemeClr val="tx1"/>
                </a:solidFill>
              </a:rPr>
              <a:t>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Motobayashi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Murakami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A.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Taketani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M.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Tanaka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c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Y.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Togano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K.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Yoneda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altLang="ja-JP" sz="24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a) RIKEN,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Nishina</a:t>
            </a:r>
            <a:r>
              <a:rPr lang="en-US" altLang="ja-JP" sz="2400" dirty="0" smtClean="0">
                <a:solidFill>
                  <a:schemeClr val="tx1"/>
                </a:solidFill>
              </a:rPr>
              <a:t> Center</a:t>
            </a:r>
          </a:p>
          <a:p>
            <a:pPr algn="l"/>
            <a:r>
              <a:rPr lang="en-US" altLang="ja-JP" sz="24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dirty="0" smtClean="0">
                <a:solidFill>
                  <a:schemeClr val="tx1"/>
                </a:solidFill>
              </a:rPr>
              <a:t>) CNS, the Univ. of Tokyo</a:t>
            </a:r>
          </a:p>
          <a:p>
            <a:pPr algn="l"/>
            <a:r>
              <a:rPr lang="en-US" altLang="ja-JP" sz="2400" dirty="0" err="1" smtClean="0">
                <a:solidFill>
                  <a:schemeClr val="tx1"/>
                </a:solidFill>
              </a:rPr>
              <a:t>c</a:t>
            </a:r>
            <a:r>
              <a:rPr lang="en-US" altLang="ja-JP" sz="2400" dirty="0" smtClean="0">
                <a:solidFill>
                  <a:schemeClr val="tx1"/>
                </a:solidFill>
              </a:rPr>
              <a:t>) KEK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705"/>
            <a:ext cx="8229600" cy="842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Output pulse shapes from the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r>
              <a:rPr lang="en-US" altLang="ja-JP" sz="3200" dirty="0" smtClean="0">
                <a:latin typeface="Arial Narrow"/>
                <a:cs typeface="Arial Narrow"/>
              </a:rPr>
              <a:t> -- II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pic>
        <p:nvPicPr>
          <p:cNvPr id="5" name="図 4" descr="Mes16pC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635644"/>
            <a:ext cx="2550423" cy="2160000"/>
          </a:xfrm>
          <a:prstGeom prst="rect">
            <a:avLst/>
          </a:prstGeom>
        </p:spPr>
      </p:pic>
      <p:pic>
        <p:nvPicPr>
          <p:cNvPr id="8" name="図 7" descr="Mes16p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33" y="2972613"/>
            <a:ext cx="2548599" cy="2160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648997" y="1183135"/>
            <a:ext cx="229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Qin = 16 pF (FET is </a:t>
            </a:r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On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)</a:t>
            </a:r>
            <a:endParaRPr lang="ja-JP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17812" y="4327558"/>
            <a:ext cx="3067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Saturation suppression is working.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Shape shows plateau,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 but not due to the saturation.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1363132" y="4329147"/>
            <a:ext cx="27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>
            <a:off x="1820335" y="4327558"/>
            <a:ext cx="2709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270000" y="396794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</a:t>
            </a:r>
            <a:r>
              <a:rPr kumimoji="1" lang="en-US" altLang="ja-JP" sz="1200" dirty="0" smtClean="0"/>
              <a:t>ff / on/ off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/>
        </p:nvSpPr>
        <p:spPr>
          <a:xfrm>
            <a:off x="1505066" y="3262517"/>
            <a:ext cx="440267" cy="488996"/>
          </a:xfrm>
          <a:prstGeom prst="ellipse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5188065" y="3539516"/>
            <a:ext cx="440267" cy="705426"/>
          </a:xfrm>
          <a:prstGeom prst="ellipse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cxnSp>
        <p:nvCxnSpPr>
          <p:cNvPr id="15" name="直線矢印コネクタ 14"/>
          <p:cNvCxnSpPr>
            <a:endCxn id="12" idx="7"/>
          </p:cNvCxnSpPr>
          <p:nvPr/>
        </p:nvCxnSpPr>
        <p:spPr>
          <a:xfrm rot="10800000" flipV="1">
            <a:off x="1880857" y="2313819"/>
            <a:ext cx="2060392" cy="1020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6200000" flipH="1">
            <a:off x="4584485" y="2301332"/>
            <a:ext cx="948698" cy="804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619504" y="1921799"/>
            <a:ext cx="368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Arial Narrow"/>
                <a:cs typeface="Arial Narrow"/>
              </a:rPr>
              <a:t>Z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in</a:t>
            </a:r>
            <a:r>
              <a:rPr kumimoji="1" lang="en-US" altLang="ja-JP" dirty="0" smtClean="0">
                <a:latin typeface="Arial Narrow"/>
                <a:cs typeface="Arial Narrow"/>
              </a:rPr>
              <a:t> </a:t>
            </a:r>
            <a:r>
              <a:rPr kumimoji="1"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kumimoji="1" lang="en-US" altLang="ja-JP" dirty="0" smtClean="0">
                <a:latin typeface="Arial Narrow"/>
                <a:cs typeface="Arial Narrow"/>
                <a:sym typeface="Wingdings"/>
              </a:rPr>
              <a:t> 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source-drain resistance of the FET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9117" y="5540865"/>
            <a:ext cx="804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Anyway, the effect of the bumps will be </a:t>
            </a:r>
            <a:r>
              <a:rPr lang="en-US" altLang="ja-JP" sz="2400" dirty="0" smtClean="0">
                <a:latin typeface="Arial Narrow"/>
                <a:cs typeface="Arial Narrow"/>
              </a:rPr>
              <a:t>filtered by subsequent analysis</a:t>
            </a:r>
          </a:p>
          <a:p>
            <a:r>
              <a:rPr lang="en-US" altLang="ja-JP" sz="2400" dirty="0" smtClean="0">
                <a:latin typeface="Arial Narrow"/>
                <a:cs typeface="Arial Narrow"/>
              </a:rPr>
              <a:t>with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t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>
                <a:latin typeface="Arial Narrow"/>
                <a:cs typeface="Arial Narrow"/>
              </a:rPr>
              <a:t>~ 1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latin typeface="Arial Narrow"/>
                <a:cs typeface="Arial Narrow"/>
              </a:rPr>
              <a:t>s</a:t>
            </a:r>
            <a:r>
              <a:rPr lang="en-US" altLang="ja-JP" dirty="0" smtClean="0">
                <a:latin typeface="Arial Narrow"/>
                <a:cs typeface="Arial Narrow"/>
              </a:rPr>
              <a:t>.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70000" y="1921799"/>
            <a:ext cx="15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Ch = 560 pF</a:t>
            </a:r>
          </a:p>
          <a:p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Cl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  =   56 pF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952199" y="2291131"/>
            <a:ext cx="15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Ch = 4.7 </a:t>
            </a:r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nF</a:t>
            </a:r>
            <a:endParaRPr lang="en-US" altLang="ja-JP" dirty="0" smtClean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  <a:p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Cl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  = 470 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Result I: Dynamic range for a single channel CSA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pic>
        <p:nvPicPr>
          <p:cNvPr id="4" name="図 3" descr="LG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90" y="1908316"/>
            <a:ext cx="5677310" cy="3600000"/>
          </a:xfrm>
          <a:prstGeom prst="rect">
            <a:avLst/>
          </a:prstGeom>
        </p:spPr>
      </p:pic>
      <p:sp>
        <p:nvSpPr>
          <p:cNvPr id="98" name="テキスト ボックス 97"/>
          <p:cNvSpPr txBox="1"/>
          <p:nvPr/>
        </p:nvSpPr>
        <p:spPr>
          <a:xfrm>
            <a:off x="7213605" y="4143401"/>
            <a:ext cx="797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</a:t>
            </a:r>
            <a:r>
              <a:rPr kumimoji="1" lang="en-US" altLang="ja-JP" dirty="0" smtClean="0"/>
              <a:t>-H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213605" y="448046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</a:t>
            </a:r>
            <a:r>
              <a:rPr kumimoji="1" lang="en-US" altLang="ja-JP" dirty="0" smtClean="0"/>
              <a:t>-L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983267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-3</a:t>
            </a:r>
            <a:endParaRPr kumimoji="1" lang="ja-JP" altLang="en-US" sz="12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710946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-2</a:t>
            </a:r>
            <a:endParaRPr kumimoji="1"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456011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-1</a:t>
            </a:r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207952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939487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682162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786939" y="477903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786939" y="404723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786939" y="335676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786939" y="2624637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3</a:t>
            </a:r>
            <a:endParaRPr kumimoji="1" lang="ja-JP" altLang="en-US" sz="1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786939" y="1958572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4</a:t>
            </a:r>
            <a:endParaRPr kumimoji="1" lang="ja-JP" altLang="en-US" sz="1200" dirty="0"/>
          </a:p>
        </p:txBody>
      </p:sp>
      <p:cxnSp>
        <p:nvCxnSpPr>
          <p:cNvPr id="112" name="直線コネクタ 111"/>
          <p:cNvCxnSpPr/>
          <p:nvPr/>
        </p:nvCxnSpPr>
        <p:spPr>
          <a:xfrm rot="5400000">
            <a:off x="3206576" y="3632970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5427440" y="3598158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>
            <a:off x="4744813" y="4849799"/>
            <a:ext cx="2194674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4051133" y="4409703"/>
            <a:ext cx="6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5.2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fc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6216092" y="4409703"/>
            <a:ext cx="74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5.6 pc</a:t>
            </a:r>
            <a:endParaRPr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993798" y="5444866"/>
            <a:ext cx="521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Definition of lower limit </a:t>
            </a:r>
            <a:r>
              <a:rPr lang="en-US" altLang="ja-JP" dirty="0" smtClean="0">
                <a:latin typeface="Arial Narrow"/>
                <a:cs typeface="Arial Narrow"/>
              </a:rPr>
              <a:t>= 4</a:t>
            </a:r>
            <a:r>
              <a:rPr lang="en-US" altLang="ja-JP" dirty="0" smtClean="0">
                <a:latin typeface="Symbol" charset="2"/>
                <a:cs typeface="Symbol" charset="2"/>
              </a:rPr>
              <a:t>s. </a:t>
            </a:r>
            <a:r>
              <a:rPr lang="en-US" altLang="ja-JP" dirty="0" smtClean="0">
                <a:latin typeface="Arial Narrow"/>
                <a:cs typeface="Arial Narrow"/>
              </a:rPr>
              <a:t>4.4 </a:t>
            </a:r>
            <a:r>
              <a:rPr lang="en-US" altLang="ja-JP" dirty="0" err="1" smtClean="0">
                <a:latin typeface="Arial Narrow"/>
                <a:cs typeface="Arial Narrow"/>
              </a:rPr>
              <a:t>fC</a:t>
            </a:r>
            <a:r>
              <a:rPr lang="en-US" altLang="ja-JP" dirty="0" smtClean="0">
                <a:latin typeface="Arial Narrow"/>
                <a:cs typeface="Arial Narrow"/>
              </a:rPr>
              <a:t> corresponds to 100 </a:t>
            </a:r>
            <a:r>
              <a:rPr lang="en-US" altLang="ja-JP" dirty="0" err="1" smtClean="0">
                <a:latin typeface="Arial Narrow"/>
                <a:cs typeface="Arial Narrow"/>
              </a:rPr>
              <a:t>keV</a:t>
            </a:r>
            <a:r>
              <a:rPr lang="en-US" altLang="ja-JP" dirty="0" smtClean="0">
                <a:latin typeface="Arial Narrow"/>
                <a:cs typeface="Arial Narrow"/>
              </a:rPr>
              <a:t>.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993798" y="5814198"/>
            <a:ext cx="295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Dynamic range ~ 10^3</a:t>
            </a:r>
            <a:endParaRPr kumimoji="1" lang="ja-JP" altLang="en-US" sz="2400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pic>
        <p:nvPicPr>
          <p:cNvPr id="62" name="図 61" descr="MesCir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" y="1251387"/>
            <a:ext cx="4075563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 descr="D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93" y="2951304"/>
            <a:ext cx="5682353" cy="360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154" y="0"/>
            <a:ext cx="8229600" cy="8466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Result II: Dynamic range for dual channel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246376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-3</a:t>
            </a:r>
            <a:endParaRPr kumimoji="1" lang="ja-JP" altLang="en-US" sz="12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90986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-2</a:t>
            </a:r>
            <a:endParaRPr kumimoji="1" lang="ja-JP" altLang="en-US" sz="1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702637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-1</a:t>
            </a:r>
            <a:endParaRPr kumimoji="1" lang="ja-JP" altLang="en-US" sz="12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430319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41517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827320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50048" y="582151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050048" y="508914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050048" y="435861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50048" y="3631853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3</a:t>
            </a:r>
            <a:endParaRPr kumimoji="1" lang="ja-JP" altLang="en-US" sz="12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050048" y="2967944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4</a:t>
            </a:r>
            <a:endParaRPr kumimoji="1" lang="ja-JP" altLang="en-US" sz="12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646073" y="4929076"/>
            <a:ext cx="10123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ADC-H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646073" y="5239139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ADC-H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646912" y="5523801"/>
            <a:ext cx="7617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ADC-L</a:t>
            </a:r>
            <a:endParaRPr kumimoji="1" lang="ja-JP" altLang="en-US" dirty="0"/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2488205" y="4560279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3388690" y="5608471"/>
            <a:ext cx="6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5.8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fc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 rot="5400000">
            <a:off x="5350985" y="4560279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6827320" y="5576205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56 </a:t>
            </a:r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p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997436" y="611121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Definition of lower limit </a:t>
            </a:r>
            <a:r>
              <a:rPr lang="en-US" altLang="ja-JP" dirty="0" smtClean="0"/>
              <a:t>= 4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endParaRPr kumimoji="1" lang="ja-JP" altLang="en-US" dirty="0"/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4033622" y="5819928"/>
            <a:ext cx="2854011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4033622" y="1973786"/>
            <a:ext cx="357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Dynamic range ~ 10^4</a:t>
            </a:r>
          </a:p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10 times wider 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than that is obtained </a:t>
            </a:r>
          </a:p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for the single channel usage</a:t>
            </a:r>
            <a:endParaRPr kumimoji="1" lang="ja-JP" alt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 rot="5400000">
            <a:off x="4603279" y="4560279"/>
            <a:ext cx="3074885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6138338" y="3244943"/>
            <a:ext cx="749295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8" name="図 117" descr="MesCi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18" y="846667"/>
            <a:ext cx="4075563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20101221_104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00" y="1907232"/>
            <a:ext cx="4800000" cy="360000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Example of the modification using FIB@RIKEN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45" y="1445567"/>
            <a:ext cx="280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Disconnection of traces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7" y="2987232"/>
            <a:ext cx="1776552" cy="25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78867" y="1445567"/>
            <a:ext cx="179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/>
                <a:cs typeface="Arial Narrow"/>
              </a:rPr>
              <a:t>p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assivating</a:t>
            </a:r>
            <a:r>
              <a:rPr kumimoji="1" lang="en-US" altLang="ja-JP" dirty="0" smtClean="0">
                <a:latin typeface="Arial Narrow"/>
                <a:cs typeface="Arial Narrow"/>
              </a:rPr>
              <a:t> coating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6200000" flipH="1">
            <a:off x="4628550" y="2147816"/>
            <a:ext cx="1605634" cy="93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63733" y="1260901"/>
            <a:ext cx="14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Insulation layer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5459082" y="2199418"/>
            <a:ext cx="1934236" cy="795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425267" y="1537900"/>
            <a:ext cx="145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Metal (Al) layer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6490817" y="2240550"/>
            <a:ext cx="1775768" cy="1109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上カーブ矢印 20"/>
          <p:cNvSpPr/>
          <p:nvPr/>
        </p:nvSpPr>
        <p:spPr>
          <a:xfrm>
            <a:off x="1468926" y="5545663"/>
            <a:ext cx="4961466" cy="102903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28298" y="6009733"/>
            <a:ext cx="24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enlarged</a:t>
            </a:r>
            <a:r>
              <a:rPr kumimoji="1" lang="en-US" altLang="ja-JP" dirty="0" smtClean="0"/>
              <a:t> and tilted view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5945" y="2040466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Limited area was irradiated with</a:t>
            </a:r>
          </a:p>
          <a:p>
            <a:r>
              <a:rPr lang="en-US" altLang="ja-JP" sz="2400" dirty="0" err="1" smtClean="0">
                <a:latin typeface="Arial Narrow"/>
                <a:cs typeface="Arial Narrow"/>
              </a:rPr>
              <a:t>Ga</a:t>
            </a:r>
            <a:r>
              <a:rPr lang="en-US" altLang="ja-JP" sz="2400" dirty="0" smtClean="0">
                <a:latin typeface="Arial Narrow"/>
                <a:cs typeface="Arial Narrow"/>
              </a:rPr>
              <a:t> beam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0" y="4770735"/>
            <a:ext cx="1853091" cy="46166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Arial Narrow Bold Italic"/>
                <a:cs typeface="Arial Narrow Bold Italic"/>
              </a:rPr>
              <a:t>RIKENDGCSP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  <a:latin typeface="Arial Narrow Bold Italic"/>
              <a:cs typeface="Arial Narrow Bold Italic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006600" y="3649140"/>
            <a:ext cx="372533" cy="397932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006600" y="4457473"/>
            <a:ext cx="372533" cy="397932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834467" y="5147730"/>
            <a:ext cx="762000" cy="397933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Summary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324273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romanUcPeriod"/>
            </a:pPr>
            <a:r>
              <a:rPr lang="en-US" altLang="ja-JP" sz="2400" dirty="0" smtClean="0">
                <a:latin typeface="Arial Narrow"/>
                <a:cs typeface="Arial Narrow"/>
              </a:rPr>
              <a:t>First prototype of RIKENDGCSP (Riken Dual Gain Charge Sensitive </a:t>
            </a:r>
            <a:r>
              <a:rPr lang="en-US" altLang="ja-JP" sz="2400" dirty="0" smtClean="0">
                <a:latin typeface="Arial Narrow"/>
                <a:cs typeface="Arial Narrow"/>
              </a:rPr>
              <a:t>Preamplifier</a:t>
            </a:r>
            <a:r>
              <a:rPr lang="en-US" altLang="ja-JP" sz="2400" dirty="0" smtClean="0">
                <a:latin typeface="Arial Narrow"/>
                <a:cs typeface="Arial Narrow"/>
              </a:rPr>
              <a:t>) is working well. Dynamic range can be extended as much as the gain ratio</a:t>
            </a:r>
            <a:r>
              <a:rPr lang="en-US" altLang="ja-JP" sz="2400" dirty="0" smtClean="0">
                <a:latin typeface="Arial Narrow"/>
                <a:cs typeface="Arial Narrow"/>
              </a:rPr>
              <a:t>.</a:t>
            </a:r>
          </a:p>
          <a:p>
            <a:pPr marL="514350" indent="-514350">
              <a:buAutoNum type="romanUcPeriod"/>
            </a:pPr>
            <a:endParaRPr lang="en-US" altLang="ja-JP" sz="2400" dirty="0" smtClean="0">
              <a:latin typeface="Arial Narrow"/>
              <a:cs typeface="Arial Narrow"/>
            </a:endParaRPr>
          </a:p>
          <a:p>
            <a:pPr marL="514350" indent="-514350">
              <a:buAutoNum type="romanUcPeriod"/>
            </a:pPr>
            <a:endParaRPr lang="en-US" altLang="ja-JP" sz="2400" dirty="0" smtClean="0">
              <a:latin typeface="Arial Narrow"/>
              <a:cs typeface="Arial Narrow"/>
            </a:endParaRPr>
          </a:p>
          <a:p>
            <a:pPr marL="514350" indent="-514350">
              <a:buNone/>
            </a:pPr>
            <a:endParaRPr lang="en-US" altLang="ja-JP" sz="2400" dirty="0" smtClean="0">
              <a:latin typeface="Arial Narrow"/>
              <a:cs typeface="Arial Narrow"/>
            </a:endParaRPr>
          </a:p>
          <a:p>
            <a:pPr marL="514350" indent="-514350">
              <a:buAutoNum type="romanUcPeriod"/>
            </a:pPr>
            <a:endParaRPr lang="en-US" altLang="ja-JP" sz="2400" dirty="0" smtClean="0">
              <a:latin typeface="Arial Narrow"/>
              <a:cs typeface="Arial Narrow"/>
            </a:endParaRPr>
          </a:p>
          <a:p>
            <a:pPr marL="514350" indent="-514350">
              <a:buAutoNum type="romanUcPeriod"/>
            </a:pPr>
            <a:r>
              <a:rPr lang="en-US" altLang="ja-JP" sz="2400" dirty="0" smtClean="0">
                <a:latin typeface="Arial Narrow"/>
                <a:cs typeface="Arial Narrow"/>
              </a:rPr>
              <a:t>Second prototype is now under fabrication</a:t>
            </a:r>
            <a:endParaRPr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4" name="二等辺三角形 3"/>
          <p:cNvSpPr/>
          <p:nvPr/>
        </p:nvSpPr>
        <p:spPr>
          <a:xfrm rot="5400000">
            <a:off x="5481331" y="2954075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rot="5400000">
            <a:off x="5235722" y="2708541"/>
            <a:ext cx="220134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16200000" flipV="1">
            <a:off x="5690396" y="2708541"/>
            <a:ext cx="220134" cy="1588"/>
          </a:xfrm>
          <a:prstGeom prst="line">
            <a:avLst/>
          </a:prstGeom>
          <a:ln>
            <a:solidFill>
              <a:srgbClr val="FF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347378" y="2599268"/>
            <a:ext cx="452291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47378" y="2495286"/>
            <a:ext cx="452291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5466029" y="2390247"/>
            <a:ext cx="201612" cy="846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0800000">
            <a:off x="5156203" y="2819402"/>
            <a:ext cx="1887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4834867" y="3140738"/>
            <a:ext cx="6426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99669" y="2819402"/>
            <a:ext cx="9714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6452601" y="3139533"/>
            <a:ext cx="6370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462086" y="3273410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6" name="直線コネクタ 15"/>
          <p:cNvCxnSpPr>
            <a:endCxn id="4" idx="3"/>
          </p:cNvCxnSpPr>
          <p:nvPr/>
        </p:nvCxnSpPr>
        <p:spPr>
          <a:xfrm flipV="1">
            <a:off x="4360333" y="3458076"/>
            <a:ext cx="1084998" cy="4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4" idx="0"/>
          </p:cNvCxnSpPr>
          <p:nvPr/>
        </p:nvCxnSpPr>
        <p:spPr>
          <a:xfrm>
            <a:off x="6453331" y="3458076"/>
            <a:ext cx="88726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771938" y="2495286"/>
            <a:ext cx="2114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電流量：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エミッターフォロアー</a:t>
            </a:r>
            <a:endParaRPr kumimoji="1" lang="en-US" altLang="ja-JP" dirty="0" smtClean="0"/>
          </a:p>
          <a:p>
            <a:r>
              <a:rPr lang="ja-JP" altLang="en-US" dirty="0" smtClean="0"/>
              <a:t>の電流量で決まる</a:t>
            </a:r>
            <a:endParaRPr kumimoji="1" lang="ja-JP" altLang="en-US" dirty="0"/>
          </a:p>
        </p:txBody>
      </p:sp>
      <p:sp>
        <p:nvSpPr>
          <p:cNvPr id="20" name="二等辺三角形 19"/>
          <p:cNvSpPr/>
          <p:nvPr/>
        </p:nvSpPr>
        <p:spPr>
          <a:xfrm rot="5400000">
            <a:off x="3625541" y="4770486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図形グループ 30"/>
          <p:cNvGrpSpPr/>
          <p:nvPr/>
        </p:nvGrpSpPr>
        <p:grpSpPr>
          <a:xfrm rot="5400000">
            <a:off x="2920748" y="5664290"/>
            <a:ext cx="456262" cy="525727"/>
            <a:chOff x="3489206" y="4578086"/>
            <a:chExt cx="456262" cy="525727"/>
          </a:xfrm>
        </p:grpSpPr>
        <p:cxnSp>
          <p:nvCxnSpPr>
            <p:cNvPr id="21" name="直線コネクタ 20"/>
            <p:cNvCxnSpPr/>
            <p:nvPr/>
          </p:nvCxnSpPr>
          <p:spPr>
            <a:xfrm rot="5400000">
              <a:off x="3379933" y="4992952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6200000" flipV="1">
              <a:off x="3834607" y="4992952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491589" y="4883679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491589" y="4779697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 flipH="1" flipV="1">
              <a:off x="3610240" y="4674658"/>
              <a:ext cx="201612" cy="8467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3606297" y="5116261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33" name="直線コネクタ 32"/>
          <p:cNvCxnSpPr>
            <a:endCxn id="20" idx="3"/>
          </p:cNvCxnSpPr>
          <p:nvPr/>
        </p:nvCxnSpPr>
        <p:spPr>
          <a:xfrm flipV="1">
            <a:off x="2235200" y="5274487"/>
            <a:ext cx="1354341" cy="25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0" idx="0"/>
          </p:cNvCxnSpPr>
          <p:nvPr/>
        </p:nvCxnSpPr>
        <p:spPr>
          <a:xfrm>
            <a:off x="4597541" y="5274487"/>
            <a:ext cx="1438290" cy="25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5400000" flipH="1" flipV="1">
            <a:off x="2685380" y="5500769"/>
            <a:ext cx="4012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411743" y="5927153"/>
            <a:ext cx="14989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 flipH="1" flipV="1">
            <a:off x="4596363" y="5614437"/>
            <a:ext cx="6286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2700553" y="6341542"/>
            <a:ext cx="37251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630724" y="6530182"/>
            <a:ext cx="5137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200" dirty="0" smtClean="0">
                <a:latin typeface="Arial Narrow"/>
                <a:cs typeface="Arial Narrow"/>
              </a:rPr>
              <a:t>大きなダイナミックレンジが必要となる原子核実験</a:t>
            </a:r>
            <a:r>
              <a:rPr lang="en-US" altLang="ja-JP" sz="3200" dirty="0" smtClean="0">
                <a:latin typeface="Arial Narrow"/>
                <a:cs typeface="Arial Narrow"/>
              </a:rPr>
              <a:t/>
            </a:r>
            <a:br>
              <a:rPr lang="en-US" altLang="ja-JP" sz="3200" dirty="0" smtClean="0">
                <a:latin typeface="Arial Narrow"/>
                <a:cs typeface="Arial Narrow"/>
              </a:rPr>
            </a:br>
            <a:r>
              <a:rPr lang="ja-JP" altLang="en-US" sz="3200" dirty="0" smtClean="0">
                <a:latin typeface="Arial Narrow"/>
                <a:cs typeface="Arial Narrow"/>
              </a:rPr>
              <a:t>（中間エネルギー領域）</a:t>
            </a:r>
            <a:r>
              <a:rPr lang="en-US" altLang="ja-JP" sz="3200" dirty="0" smtClean="0">
                <a:latin typeface="Arial Narrow"/>
                <a:cs typeface="Arial Narrow"/>
              </a:rPr>
              <a:t>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465574"/>
            <a:ext cx="610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Coulomb breakup exp.</a:t>
            </a:r>
            <a:r>
              <a:rPr kumimoji="1" lang="ja-JP" altLang="en-US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（陽子捕獲反応の逆反応）</a:t>
            </a:r>
            <a:r>
              <a:rPr kumimoji="1" lang="en-US" altLang="ja-JP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 </a:t>
            </a:r>
            <a:endParaRPr kumimoji="1" lang="ja-JP" altLang="en-US" sz="2400" dirty="0">
              <a:solidFill>
                <a:srgbClr val="400080"/>
              </a:solidFill>
              <a:latin typeface="Arial Narrow"/>
              <a:cs typeface="Arial Narrow"/>
            </a:endParaRPr>
          </a:p>
        </p:txBody>
      </p:sp>
      <p:sp>
        <p:nvSpPr>
          <p:cNvPr id="9" name="右矢印 8"/>
          <p:cNvSpPr/>
          <p:nvPr/>
        </p:nvSpPr>
        <p:spPr>
          <a:xfrm rot="19913727">
            <a:off x="1016879" y="3644486"/>
            <a:ext cx="810042" cy="227176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277976" y="2420318"/>
            <a:ext cx="1436849" cy="1238663"/>
          </a:xfrm>
          <a:prstGeom prst="parallelogram">
            <a:avLst>
              <a:gd name="adj" fmla="val 29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7860000">
              <a:srgbClr val="000000">
                <a:alpha val="43000"/>
              </a:srgbClr>
            </a:outerShdw>
          </a:effectLst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ja-JP" altLang="en-US" sz="2400">
              <a:ea typeface="Osaka" charset="-128"/>
              <a:cs typeface="Osaka" charset="-12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5400000">
            <a:off x="1840315" y="3369960"/>
            <a:ext cx="247733" cy="24773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723083" y="2577215"/>
            <a:ext cx="297279" cy="297279"/>
          </a:xfrm>
          <a:prstGeom prst="ellipse">
            <a:avLst/>
          </a:prstGeom>
          <a:solidFill>
            <a:srgbClr val="FF6FC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930338" y="2329483"/>
            <a:ext cx="99093" cy="99093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988954" y="3122227"/>
            <a:ext cx="842291" cy="346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988954" y="2775401"/>
            <a:ext cx="644105" cy="693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633059" y="2824948"/>
            <a:ext cx="198186" cy="29727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988954" y="3072680"/>
            <a:ext cx="792744" cy="3963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05778" y="1951893"/>
            <a:ext cx="82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400080"/>
                </a:solidFill>
                <a:ea typeface="ヒラギノ丸ゴ Pro W4"/>
                <a:cs typeface="ヒラギノ丸ゴ Pro W4"/>
              </a:rPr>
              <a:t>proton</a:t>
            </a:r>
            <a:endParaRPr lang="en-US" altLang="ja-JP" sz="1800" dirty="0">
              <a:solidFill>
                <a:srgbClr val="400080"/>
              </a:solidFill>
              <a:ea typeface="ヒラギノ丸ゴ Pro W4"/>
              <a:cs typeface="ヒラギノ丸ゴ Pro W4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20362" y="2449220"/>
            <a:ext cx="1496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  <a:ea typeface="ヒラギノ丸ゴ Pro W4"/>
                <a:cs typeface="ヒラギノ丸ゴ Pro W4"/>
              </a:rPr>
              <a:t>heavy particle</a:t>
            </a:r>
            <a:endParaRPr lang="en-US" altLang="ja-JP" sz="1800" dirty="0" smtClean="0">
              <a:solidFill>
                <a:srgbClr val="FF00FF"/>
              </a:solidFill>
              <a:ea typeface="ヒラギノ丸ゴ Pro W4"/>
              <a:cs typeface="ヒラギノ丸ゴ Pro W4"/>
            </a:endParaRPr>
          </a:p>
          <a:p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(</a:t>
            </a:r>
            <a:r>
              <a:rPr lang="en-US" altLang="ja-JP" sz="1800" dirty="0" err="1">
                <a:solidFill>
                  <a:srgbClr val="FF00FF"/>
                </a:solidFill>
                <a:cs typeface="Arial Narrow"/>
              </a:rPr>
              <a:t>z</a:t>
            </a:r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 </a:t>
            </a:r>
            <a:r>
              <a:rPr lang="en-US" altLang="ja-JP" sz="1800" dirty="0" smtClean="0">
                <a:solidFill>
                  <a:srgbClr val="FF00FF"/>
                </a:solidFill>
                <a:cs typeface="Arial Narrow"/>
              </a:rPr>
              <a:t>&lt; 50</a:t>
            </a:r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)</a:t>
            </a:r>
            <a:endParaRPr lang="en-US" altLang="ja-JP" sz="1800" dirty="0">
              <a:solidFill>
                <a:srgbClr val="FF00FF"/>
              </a:solidFill>
              <a:ea typeface="Osaka" charset="-128"/>
              <a:cs typeface="Arial Narrow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020362" y="3095551"/>
            <a:ext cx="50408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/>
            <a:r>
              <a:rPr lang="en-US" altLang="ja-JP" dirty="0" smtClean="0">
                <a:latin typeface="Arial Narrow"/>
                <a:ea typeface="ヒラギノ丸ゴ Pro W4"/>
                <a:cs typeface="Arial Narrow"/>
                <a:sym typeface="Wingdings"/>
              </a:rPr>
              <a:t>Dynamic range of the </a:t>
            </a:r>
            <a:r>
              <a:rPr lang="en-US" altLang="ja-JP" dirty="0" smtClean="0">
                <a:latin typeface="Arial Narrow Bold"/>
                <a:ea typeface="ヒラギノ丸ゴ Pro W4"/>
                <a:cs typeface="Arial Narrow Bold"/>
                <a:sym typeface="Wingdings"/>
              </a:rPr>
              <a:t>electronics</a:t>
            </a:r>
            <a:r>
              <a:rPr lang="en-US" altLang="ja-JP" dirty="0" smtClean="0">
                <a:latin typeface="Arial Narrow"/>
                <a:ea typeface="ヒラギノ丸ゴ Pro W4"/>
                <a:cs typeface="Arial Narrow"/>
                <a:sym typeface="Wingdings"/>
              </a:rPr>
              <a:t> ~ 10^4</a:t>
            </a:r>
          </a:p>
          <a:p>
            <a:pPr marL="971550" lvl="1" indent="-514350">
              <a:buFont typeface="Arial"/>
              <a:buChar char="•"/>
            </a:pPr>
            <a:r>
              <a:rPr lang="en-US" altLang="ja-JP" dirty="0" smtClean="0">
                <a:latin typeface="Arial Narrow"/>
                <a:ea typeface="ヒラギノ丸ゴ Pro W4"/>
                <a:cs typeface="Arial Narrow"/>
                <a:sym typeface="Wingdings"/>
              </a:rPr>
              <a:t>coincident measurement</a:t>
            </a:r>
            <a:r>
              <a:rPr lang="en-US" altLang="ja-JP" dirty="0" smtClean="0">
                <a:latin typeface="Arial Narrow"/>
                <a:ea typeface="ヒラギノ丸ゴ Pro W4"/>
                <a:cs typeface="Arial Narrow"/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from proton (</a:t>
            </a:r>
            <a:r>
              <a:rPr lang="en-US" altLang="ja-JP" dirty="0" err="1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z</a:t>
            </a:r>
            <a:r>
              <a:rPr lang="en-US" altLang="ja-JP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 = 1) </a:t>
            </a:r>
            <a:br>
              <a:rPr lang="en-US" altLang="ja-JP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</a:br>
            <a:r>
              <a:rPr lang="en-US" altLang="ja-JP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to heavy ions (</a:t>
            </a:r>
            <a:r>
              <a:rPr lang="en-US" altLang="ja-JP" dirty="0" err="1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z</a:t>
            </a:r>
            <a:r>
              <a:rPr lang="en-US" altLang="ja-JP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 ~ 50) </a:t>
            </a:r>
            <a:r>
              <a:rPr lang="ja-JP" altLang="en-US" dirty="0" smtClean="0">
                <a:latin typeface="Arial Narrow"/>
                <a:ea typeface="ヒラギノ丸ゴ Pro W4"/>
                <a:cs typeface="Arial Narrow"/>
                <a:sym typeface="Wingdings"/>
              </a:rPr>
              <a:t></a:t>
            </a:r>
            <a:r>
              <a:rPr lang="en-US" altLang="ja-JP" dirty="0" smtClean="0">
                <a:latin typeface="Arial Narrow"/>
                <a:ea typeface="ヒラギノ丸ゴ Pro W4"/>
                <a:cs typeface="Arial Narrow"/>
                <a:sym typeface="Wingdings"/>
              </a:rPr>
              <a:t> 2500</a:t>
            </a:r>
          </a:p>
          <a:p>
            <a:pPr marL="971550" lvl="1" indent="-514350">
              <a:buFont typeface="Arial"/>
              <a:buChar char="•"/>
            </a:pPr>
            <a:r>
              <a:rPr lang="en-US" altLang="ja-JP" dirty="0" smtClean="0">
                <a:latin typeface="Arial Narrow"/>
                <a:ea typeface="ヒラギノ丸ゴ Pro W4"/>
                <a:cs typeface="Arial Narrow"/>
                <a:sym typeface="Wingdings"/>
              </a:rPr>
              <a:t>Pileup of beam events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80792" y="2725855"/>
            <a:ext cx="941384" cy="39637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2633059" y="2379029"/>
            <a:ext cx="346826" cy="39637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623990" y="2725855"/>
            <a:ext cx="198186" cy="9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880792" y="2379029"/>
            <a:ext cx="99093" cy="9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19869788">
            <a:off x="143534" y="2747836"/>
            <a:ext cx="1801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proton rich particle up to </a:t>
            </a:r>
            <a:r>
              <a:rPr lang="en-US" altLang="ja-JP" baseline="30000" dirty="0" smtClean="0">
                <a:latin typeface="Arial Narrow"/>
                <a:cs typeface="Arial Narrow"/>
              </a:rPr>
              <a:t>100</a:t>
            </a:r>
            <a:r>
              <a:rPr lang="en-US" altLang="ja-JP" baseline="-25000" dirty="0" smtClean="0">
                <a:solidFill>
                  <a:srgbClr val="FF00FF"/>
                </a:solidFill>
                <a:latin typeface="Arial Narrow"/>
                <a:cs typeface="Arial Narrow"/>
              </a:rPr>
              <a:t>50</a:t>
            </a:r>
            <a:r>
              <a:rPr lang="en-US" altLang="ja-JP" dirty="0" smtClean="0">
                <a:latin typeface="Arial Narrow"/>
                <a:cs typeface="Arial Narrow"/>
              </a:rPr>
              <a:t>Sn </a:t>
            </a:r>
            <a:endParaRPr lang="en-US" altLang="ja-JP" dirty="0">
              <a:latin typeface="Arial Narrow"/>
              <a:cs typeface="Arial Narrow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81703" y="3801348"/>
            <a:ext cx="421782" cy="422541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 rot="16200000">
            <a:off x="2063273" y="2577215"/>
            <a:ext cx="1436849" cy="1238663"/>
          </a:xfrm>
          <a:prstGeom prst="parallelogram">
            <a:avLst>
              <a:gd name="adj" fmla="val 29000"/>
            </a:avLst>
          </a:prstGeom>
          <a:solidFill>
            <a:srgbClr val="66FF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7860000">
              <a:srgbClr val="000000">
                <a:alpha val="43000"/>
              </a:srgbClr>
            </a:outerShdw>
          </a:effectLst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ja-JP" altLang="en-US" sz="2400">
              <a:ea typeface="Osaka" charset="-128"/>
              <a:cs typeface="Osaka" charset="-128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6417900" y="2016457"/>
            <a:ext cx="2643347" cy="923330"/>
            <a:chOff x="6432177" y="3914971"/>
            <a:chExt cx="2643347" cy="923330"/>
          </a:xfrm>
        </p:grpSpPr>
        <p:sp>
          <p:nvSpPr>
            <p:cNvPr id="28" name="角丸四角形 27"/>
            <p:cNvSpPr/>
            <p:nvPr/>
          </p:nvSpPr>
          <p:spPr>
            <a:xfrm>
              <a:off x="6432177" y="3914971"/>
              <a:ext cx="2643347" cy="9233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32177" y="3914971"/>
              <a:ext cx="26433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Narrow"/>
                  <a:cs typeface="Arial Narrow"/>
                </a:rPr>
                <a:t>Definition of dynamic range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upper limit / 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lower limit (= 4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)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of detection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57200" y="4295880"/>
            <a:ext cx="3355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Nuclear decay spectroscopy</a:t>
            </a:r>
            <a:r>
              <a:rPr kumimoji="1" lang="en-US" altLang="ja-JP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 </a:t>
            </a:r>
            <a:endParaRPr kumimoji="1" lang="ja-JP" altLang="en-US" sz="2400" dirty="0">
              <a:solidFill>
                <a:srgbClr val="400080"/>
              </a:solidFill>
              <a:latin typeface="Arial Narrow"/>
              <a:cs typeface="Arial Narrow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723083" y="5139267"/>
            <a:ext cx="297279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005778" y="5139267"/>
            <a:ext cx="297279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418654" y="5139267"/>
            <a:ext cx="297279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070588" y="5139267"/>
            <a:ext cx="297279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739454" y="5139267"/>
            <a:ext cx="297279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1202267" y="5731933"/>
            <a:ext cx="19304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54845" y="5637854"/>
            <a:ext cx="297279" cy="297279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77069" y="4769935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Implantation &gt; </a:t>
            </a:r>
            <a:r>
              <a:rPr kumimoji="1" lang="en-US" altLang="ja-JP" dirty="0" err="1" smtClean="0">
                <a:solidFill>
                  <a:srgbClr val="FF00FF"/>
                </a:solidFill>
                <a:latin typeface="Arial Narrow"/>
                <a:cs typeface="Arial Narrow"/>
              </a:rPr>
              <a:t>GeV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43" name="直線矢印コネクタ 42"/>
          <p:cNvCxnSpPr>
            <a:stCxn id="39" idx="3"/>
          </p:cNvCxnSpPr>
          <p:nvPr/>
        </p:nvCxnSpPr>
        <p:spPr>
          <a:xfrm>
            <a:off x="3132667" y="5833533"/>
            <a:ext cx="3064933" cy="516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299200" y="6214533"/>
            <a:ext cx="254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b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>
                <a:latin typeface="Arial Narrow"/>
                <a:cs typeface="Arial Narrow"/>
              </a:rPr>
              <a:t>decay &gt; a few tens of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keV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3200" dirty="0" smtClean="0">
                <a:latin typeface="Arial Narrow"/>
                <a:cs typeface="Arial Narrow"/>
              </a:rPr>
              <a:t>これまでに開発が行われた回路の例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2100"/>
            <a:ext cx="3136900" cy="37338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2116667" y="3615267"/>
            <a:ext cx="482600" cy="474133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786467" y="4241800"/>
            <a:ext cx="482600" cy="474133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16200000" flipV="1">
            <a:off x="3056467" y="2895600"/>
            <a:ext cx="516467" cy="29633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166533" y="3302001"/>
            <a:ext cx="207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このレベルに応じて</a:t>
            </a:r>
            <a:endParaRPr kumimoji="1" lang="en-US" altLang="ja-JP" dirty="0" smtClean="0"/>
          </a:p>
          <a:p>
            <a:r>
              <a:rPr lang="ja-JP" altLang="en-US" dirty="0" smtClean="0"/>
              <a:t>瞬時に切り替える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200" y="1562100"/>
            <a:ext cx="371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3366FF"/>
                </a:solidFill>
                <a:latin typeface="Arial Narrow"/>
                <a:cs typeface="Arial Narrow"/>
              </a:rPr>
              <a:t>I.</a:t>
            </a:r>
            <a:endParaRPr kumimoji="1" lang="ja-JP" altLang="en-US" sz="32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44746" y="1562100"/>
            <a:ext cx="465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3366FF"/>
                </a:solidFill>
                <a:latin typeface="Arial Narrow"/>
                <a:cs typeface="Arial Narrow"/>
              </a:rPr>
              <a:t>II.</a:t>
            </a:r>
            <a:endParaRPr kumimoji="1" lang="ja-JP" altLang="en-US" sz="32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056" y="5295900"/>
            <a:ext cx="3097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M.A.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Baturisky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altLang="ja-JP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et al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.,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Instr.and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Meth</a:t>
            </a:r>
            <a:r>
              <a:rPr lang="en-US" altLang="ja-JP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</a:t>
            </a:r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</a:t>
            </a:r>
            <a:r>
              <a:rPr lang="en-US" altLang="ja-JP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A 496 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(2003) 162 – 171.</a:t>
            </a:r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V.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Bonvicini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altLang="ja-JP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et al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.,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en-US" altLang="ja-JP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Instr.and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Meth</a:t>
            </a:r>
            <a:r>
              <a:rPr lang="en-US" altLang="ja-JP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</a:t>
            </a:r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</a:t>
            </a:r>
            <a:r>
              <a:rPr lang="en-US" altLang="ja-JP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A 572 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(2007) 340 – 344. </a:t>
            </a:r>
            <a:r>
              <a:rPr lang="ja-JP" altLang="en-US" sz="1200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altLang="ja-JP" sz="1200" dirty="0" smtClean="0">
                <a:latin typeface="Arial Narrow"/>
                <a:cs typeface="Arial Narrow"/>
                <a:sym typeface="Wingdings"/>
              </a:rPr>
              <a:t> 10000 MIP </a:t>
            </a:r>
            <a:r>
              <a:rPr lang="ja-JP" altLang="en-US" sz="1200" dirty="0" smtClean="0">
                <a:latin typeface="Arial Narrow"/>
                <a:cs typeface="Arial Narrow"/>
                <a:sym typeface="Wingdings"/>
              </a:rPr>
              <a:t>実現</a:t>
            </a:r>
            <a:r>
              <a:rPr lang="en-US" altLang="ja-JP" sz="1200" dirty="0" smtClean="0">
                <a:latin typeface="Arial Narrow"/>
                <a:cs typeface="Arial Narrow"/>
                <a:sym typeface="Wingdings"/>
              </a:rPr>
              <a:t/>
            </a:r>
            <a:br>
              <a:rPr lang="en-US" altLang="ja-JP" sz="1200" dirty="0" smtClean="0">
                <a:latin typeface="Arial Narrow"/>
                <a:cs typeface="Arial Narrow"/>
                <a:sym typeface="Wingdings"/>
              </a:rPr>
            </a:br>
            <a:r>
              <a:rPr lang="en-US" altLang="ja-JP" sz="1200" dirty="0" smtClean="0">
                <a:latin typeface="Arial Narrow"/>
                <a:cs typeface="Arial Narrow"/>
                <a:sym typeface="Wingdings"/>
              </a:rPr>
              <a:t>　　　　　　　　　　　　　　　　　　　S/N = 5 for 1 MIP</a:t>
            </a:r>
            <a:endParaRPr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  <a:p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33" y="1562100"/>
            <a:ext cx="3416300" cy="28194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710138" y="4381500"/>
            <a:ext cx="284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D. Braga,  </a:t>
            </a:r>
            <a:r>
              <a:rPr lang="en-US" altLang="ja-JP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et al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., IEEE NSS-MIC 2009       </a:t>
            </a:r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 Conf. Rec., 1924 – 1928.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83337" y="5003512"/>
            <a:ext cx="11529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3366FF"/>
                </a:solidFill>
                <a:latin typeface="Arial Narrow"/>
                <a:cs typeface="Arial Narrow"/>
              </a:rPr>
              <a:t>III.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TOT</a:t>
            </a:r>
            <a:endParaRPr kumimoji="1" lang="ja-JP" altLang="en-US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Architectures of the present ASIC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2032000"/>
            <a:ext cx="81164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err="1" smtClean="0">
                <a:latin typeface="Arial Narrow"/>
                <a:cs typeface="Arial Narrow"/>
              </a:rPr>
              <a:t>Cf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 = 1.8 pF</a:t>
            </a:r>
          </a:p>
          <a:p>
            <a:pPr>
              <a:buFont typeface="Arial"/>
              <a:buChar char="•"/>
            </a:pPr>
            <a:r>
              <a:rPr lang="en-US" altLang="ja-JP" sz="2400" dirty="0" err="1" smtClean="0">
                <a:latin typeface="Arial Narrow"/>
                <a:cs typeface="Arial Narrow"/>
              </a:rPr>
              <a:t>Rf</a:t>
            </a:r>
            <a:r>
              <a:rPr lang="en-US" altLang="ja-JP" sz="2400" dirty="0" smtClean="0">
                <a:latin typeface="Arial Narrow"/>
                <a:cs typeface="Arial Narrow"/>
              </a:rPr>
              <a:t> = 50 M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W </a:t>
            </a:r>
            <a:r>
              <a:rPr lang="en-US" altLang="ja-JP" sz="2400" dirty="0" smtClean="0">
                <a:latin typeface="Arial Narrow"/>
                <a:cs typeface="Arial Narrow"/>
              </a:rPr>
              <a:t>equivalent: </a:t>
            </a:r>
            <a:r>
              <a:rPr lang="en-US" altLang="ja-JP" sz="2400" dirty="0" err="1" smtClean="0">
                <a:latin typeface="Arial Narrow"/>
                <a:cs typeface="Arial Narrow"/>
              </a:rPr>
              <a:t>Krummenacher</a:t>
            </a:r>
            <a:r>
              <a:rPr lang="en-US" altLang="ja-JP" sz="2400" dirty="0" smtClean="0">
                <a:latin typeface="Arial Narrow"/>
                <a:cs typeface="Arial Narrow"/>
              </a:rPr>
              <a:t> feed back circuit is used</a:t>
            </a:r>
            <a:br>
              <a:rPr lang="en-US" altLang="ja-JP" sz="2400" dirty="0" smtClean="0">
                <a:latin typeface="Arial Narrow"/>
                <a:cs typeface="Arial Narrow"/>
              </a:rPr>
            </a:br>
            <a:r>
              <a:rPr lang="en-US" altLang="ja-JP" sz="2400" dirty="0" smtClean="0">
                <a:latin typeface="Arial Narrow"/>
                <a:cs typeface="Arial Narrow"/>
              </a:rPr>
              <a:t>                                       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F.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Krummenacher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Instru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Meth., </a:t>
            </a:r>
            <a:r>
              <a:rPr lang="en-US" altLang="ja-JP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A305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(1991) 527.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latin typeface="Arial Narrow"/>
                <a:cs typeface="Arial Narrow"/>
              </a:rPr>
              <a:t>Power consumption 10 </a:t>
            </a:r>
            <a:r>
              <a:rPr kumimoji="1" lang="en-US" altLang="ja-JP" sz="2400" dirty="0" err="1" smtClean="0">
                <a:latin typeface="Arial Narrow"/>
                <a:cs typeface="Arial Narrow"/>
              </a:rPr>
              <a:t>mW/ch</a:t>
            </a:r>
            <a:endParaRPr lang="en-US" altLang="ja-JP" sz="2400" dirty="0" smtClean="0">
              <a:latin typeface="Arial Narrow"/>
              <a:cs typeface="Arial Narrow"/>
            </a:endParaRPr>
          </a:p>
          <a:p>
            <a:pPr marL="400050" indent="-400050">
              <a:buFont typeface="+mj-lt"/>
              <a:buAutoNum type="romanUcPeriod"/>
            </a:pPr>
            <a:r>
              <a:rPr kumimoji="1"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Capacitive division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altLang="ja-JP" sz="24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Openloop</a:t>
            </a: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 gain</a:t>
            </a:r>
          </a:p>
          <a:p>
            <a:pPr marL="400050" indent="-400050">
              <a:buFont typeface="+mj-lt"/>
              <a:buAutoNum type="romanUcPeriod"/>
            </a:pP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S</a:t>
            </a:r>
            <a:r>
              <a:rPr kumimoji="1"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aturation 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 I: dual channel system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251711"/>
            <a:ext cx="823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Input charge is divided in proportion to the capacitance ratio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latin typeface="Arial Narrow"/>
                <a:cs typeface="Arial Narrow"/>
              </a:rPr>
              <a:t> </a:t>
            </a:r>
            <a:r>
              <a:rPr lang="en-US" altLang="ja-JP" sz="2400" dirty="0" smtClean="0">
                <a:latin typeface="Arial Narrow"/>
                <a:cs typeface="Arial Narrow"/>
              </a:rPr>
              <a:t>between coupling capacitances 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Ch and </a:t>
            </a:r>
            <a:r>
              <a:rPr lang="en-US" altLang="ja-JP" sz="2400" dirty="0" err="1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Cl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 (Ch &gt; </a:t>
            </a:r>
            <a:r>
              <a:rPr lang="en-US" altLang="ja-JP" sz="2400" dirty="0" err="1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Cl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Ref. ) N.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Uematsu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and S. Nishimura, “Development of silicon strip detector with wide-dynamic-range readout system from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        20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keV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to 4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GeV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”, RIKEN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Accel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.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Prog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. Rep. </a:t>
            </a:r>
            <a:r>
              <a:rPr lang="en-US" altLang="ja-JP" sz="1400" u="sng" dirty="0" smtClean="0">
                <a:solidFill>
                  <a:srgbClr val="595959"/>
                </a:solidFill>
                <a:latin typeface="Arial Narrow"/>
                <a:cs typeface="Arial Narrow"/>
              </a:rPr>
              <a:t>41,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(2008) 151.</a:t>
            </a:r>
          </a:p>
        </p:txBody>
      </p:sp>
      <p:sp>
        <p:nvSpPr>
          <p:cNvPr id="5" name="二等辺三角形 4"/>
          <p:cNvSpPr/>
          <p:nvPr/>
        </p:nvSpPr>
        <p:spPr>
          <a:xfrm rot="5400000">
            <a:off x="2613856" y="3016794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二等辺三角形 5"/>
          <p:cNvSpPr/>
          <p:nvPr/>
        </p:nvSpPr>
        <p:spPr>
          <a:xfrm rot="5400000">
            <a:off x="2613856" y="4229196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1652890" y="3376860"/>
            <a:ext cx="127000" cy="287867"/>
            <a:chOff x="1921934" y="2637599"/>
            <a:chExt cx="127000" cy="287867"/>
          </a:xfrm>
        </p:grpSpPr>
        <p:cxnSp>
          <p:nvCxnSpPr>
            <p:cNvPr id="8" name="直線コネクタ 7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1652890" y="4589263"/>
            <a:ext cx="127000" cy="287867"/>
            <a:chOff x="1921934" y="2637599"/>
            <a:chExt cx="127000" cy="287867"/>
          </a:xfrm>
        </p:grpSpPr>
        <p:cxnSp>
          <p:nvCxnSpPr>
            <p:cNvPr id="12" name="直線コネクタ 11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コネクタ 16"/>
          <p:cNvCxnSpPr>
            <a:stCxn id="5" idx="3"/>
          </p:cNvCxnSpPr>
          <p:nvPr/>
        </p:nvCxnSpPr>
        <p:spPr>
          <a:xfrm rot="10800000" flipV="1">
            <a:off x="1779890" y="3520795"/>
            <a:ext cx="797966" cy="12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 flipV="1">
            <a:off x="1779890" y="4723061"/>
            <a:ext cx="797966" cy="12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0800000">
            <a:off x="928991" y="3533262"/>
            <a:ext cx="7238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10800000">
            <a:off x="928991" y="4735528"/>
            <a:ext cx="7238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6200000" flipH="1">
            <a:off x="321624" y="4128160"/>
            <a:ext cx="121473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10800000">
            <a:off x="277057" y="4127367"/>
            <a:ext cx="6519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577856" y="3350185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77856" y="4538395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7057" y="3719517"/>
            <a:ext cx="47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Qin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8377" y="3619462"/>
            <a:ext cx="42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Ch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38378" y="4265196"/>
            <a:ext cx="3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3189" y="2980853"/>
            <a:ext cx="232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Qh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 =</a:t>
            </a:r>
            <a:r>
              <a:rPr kumimoji="1" lang="en-US" altLang="ja-JP" dirty="0" smtClean="0">
                <a:latin typeface="Arial Narrow"/>
                <a:cs typeface="Arial Narrow"/>
              </a:rPr>
              <a:t> Qin × 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Ch</a:t>
            </a:r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 </a:t>
            </a:r>
            <a:r>
              <a:rPr kumimoji="1" lang="en-US" altLang="ja-JP" dirty="0" smtClean="0">
                <a:latin typeface="Arial Narrow"/>
                <a:cs typeface="Arial Narrow"/>
              </a:rPr>
              <a:t>/ (Ch +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7057" y="4907727"/>
            <a:ext cx="21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Ql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 =</a:t>
            </a:r>
            <a:r>
              <a:rPr kumimoji="1" lang="en-US" altLang="ja-JP" dirty="0" smtClean="0">
                <a:latin typeface="Arial Narrow"/>
                <a:cs typeface="Arial Narrow"/>
              </a:rPr>
              <a:t> Qin ×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 / (Ch +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>
            <a:off x="5338779" y="5896660"/>
            <a:ext cx="3754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Line 65"/>
          <p:cNvSpPr>
            <a:spLocks noChangeShapeType="1"/>
          </p:cNvSpPr>
          <p:nvPr/>
        </p:nvSpPr>
        <p:spPr bwMode="auto">
          <a:xfrm>
            <a:off x="5338779" y="3350185"/>
            <a:ext cx="0" cy="291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8187550" y="5520998"/>
            <a:ext cx="847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400080"/>
                </a:solidFill>
                <a:latin typeface="Arial Narrow"/>
                <a:cs typeface="Arial Narrow"/>
              </a:rPr>
              <a:t>L</a:t>
            </a:r>
            <a:r>
              <a:rPr lang="en-US" altLang="ja-JP" sz="1800" dirty="0" smtClean="0">
                <a:solidFill>
                  <a:srgbClr val="400080"/>
                </a:solidFill>
                <a:latin typeface="Arial Narrow"/>
                <a:cs typeface="Arial Narrow"/>
              </a:rPr>
              <a:t>og</a:t>
            </a:r>
            <a:r>
              <a:rPr lang="en-US" altLang="ja-JP" sz="1800" dirty="0" smtClean="0">
                <a:latin typeface="Arial Narrow"/>
                <a:cs typeface="Arial Narrow"/>
              </a:rPr>
              <a:t> </a:t>
            </a:r>
            <a:r>
              <a:rPr lang="en-US" altLang="ja-JP" sz="1800" i="1" dirty="0" smtClean="0">
                <a:latin typeface="Arial Narrow"/>
                <a:cs typeface="Arial Narrow"/>
              </a:rPr>
              <a:t>Q</a:t>
            </a:r>
            <a:r>
              <a:rPr lang="en-US" altLang="ja-JP" sz="1800" dirty="0" smtClean="0">
                <a:latin typeface="Arial Narrow"/>
                <a:cs typeface="Arial Narrow"/>
              </a:rPr>
              <a:t>in</a:t>
            </a:r>
            <a:endParaRPr lang="en-US" altLang="ja-JP" sz="1800" dirty="0">
              <a:latin typeface="Arial Narrow"/>
              <a:cs typeface="Arial Narrow"/>
            </a:endParaRPr>
          </a:p>
        </p:txBody>
      </p:sp>
      <p:sp>
        <p:nvSpPr>
          <p:cNvPr id="37" name="Line 67"/>
          <p:cNvSpPr>
            <a:spLocks noChangeShapeType="1"/>
          </p:cNvSpPr>
          <p:nvPr/>
        </p:nvSpPr>
        <p:spPr bwMode="auto">
          <a:xfrm flipV="1">
            <a:off x="5338779" y="4088849"/>
            <a:ext cx="1730888" cy="1807811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Line 68"/>
          <p:cNvSpPr>
            <a:spLocks noChangeShapeType="1"/>
          </p:cNvSpPr>
          <p:nvPr/>
        </p:nvSpPr>
        <p:spPr bwMode="auto">
          <a:xfrm>
            <a:off x="7069667" y="4088849"/>
            <a:ext cx="599762" cy="0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4981060" y="2980853"/>
            <a:ext cx="942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400080"/>
                </a:solidFill>
                <a:latin typeface="Arial Narrow"/>
                <a:cs typeface="Arial Narrow"/>
              </a:rPr>
              <a:t>L</a:t>
            </a:r>
            <a:r>
              <a:rPr lang="en-US" altLang="ja-JP" sz="1800" dirty="0" smtClean="0">
                <a:solidFill>
                  <a:srgbClr val="400080"/>
                </a:solidFill>
                <a:latin typeface="Arial Narrow"/>
                <a:cs typeface="Arial Narrow"/>
              </a:rPr>
              <a:t>og</a:t>
            </a:r>
            <a:r>
              <a:rPr lang="en-US" altLang="ja-JP" sz="1800" dirty="0" smtClean="0">
                <a:latin typeface="Arial Narrow"/>
                <a:cs typeface="Arial Narrow"/>
              </a:rPr>
              <a:t> </a:t>
            </a:r>
            <a:r>
              <a:rPr lang="en-US" altLang="ja-JP" sz="1800" i="1" dirty="0" err="1" smtClean="0">
                <a:latin typeface="Arial Narrow"/>
                <a:cs typeface="Arial Narrow"/>
              </a:rPr>
              <a:t>V</a:t>
            </a:r>
            <a:r>
              <a:rPr lang="en-US" altLang="ja-JP" sz="1800" dirty="0" err="1" smtClean="0">
                <a:latin typeface="Arial Narrow"/>
                <a:cs typeface="Arial Narrow"/>
              </a:rPr>
              <a:t>out</a:t>
            </a:r>
            <a:endParaRPr lang="en-US" altLang="ja-JP" sz="2400" dirty="0">
              <a:latin typeface="Arial Narrow"/>
              <a:ea typeface="Osaka" charset="-128"/>
              <a:cs typeface="Arial Narrow"/>
            </a:endParaRP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 flipV="1">
            <a:off x="5923596" y="4088848"/>
            <a:ext cx="1747422" cy="1807811"/>
          </a:xfrm>
          <a:prstGeom prst="line">
            <a:avLst/>
          </a:prstGeom>
          <a:noFill/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rot="5400000">
            <a:off x="5766363" y="5884812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6322945" y="5878243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6912434" y="5900016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7513785" y="5861309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>
            <a:off x="6661782" y="4832797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6063609" y="4832797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6714190" y="60185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cs typeface="Arial Narrow"/>
              </a:rPr>
              <a:t>4 </a:t>
            </a:r>
            <a:r>
              <a:rPr lang="en-US" altLang="ja-JP" dirty="0" err="1" smtClean="0">
                <a:cs typeface="Arial Narrow"/>
              </a:rPr>
              <a:t>p</a:t>
            </a:r>
            <a:r>
              <a:rPr kumimoji="1" lang="en-US" altLang="ja-JP" dirty="0" err="1" smtClean="0">
                <a:cs typeface="Arial Narrow"/>
              </a:rPr>
              <a:t>C</a:t>
            </a:r>
            <a:endParaRPr kumimoji="1" lang="ja-JP" altLang="en-US" dirty="0">
              <a:cs typeface="Arial Narrow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45916" y="60185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cs typeface="Arial Narrow"/>
              </a:rPr>
              <a:t>40 </a:t>
            </a:r>
            <a:r>
              <a:rPr lang="en-US" altLang="ja-JP" dirty="0" err="1" smtClean="0">
                <a:cs typeface="Arial Narrow"/>
              </a:rPr>
              <a:t>p</a:t>
            </a:r>
            <a:r>
              <a:rPr kumimoji="1" lang="en-US" altLang="ja-JP" dirty="0" err="1" smtClean="0">
                <a:cs typeface="Arial Narrow"/>
              </a:rPr>
              <a:t>C</a:t>
            </a:r>
            <a:endParaRPr kumimoji="1" lang="ja-JP" altLang="en-US" dirty="0">
              <a:cs typeface="Arial Narrow"/>
            </a:endParaRPr>
          </a:p>
        </p:txBody>
      </p:sp>
      <p:cxnSp>
        <p:nvCxnSpPr>
          <p:cNvPr id="50" name="直線コネクタ 49"/>
          <p:cNvCxnSpPr>
            <a:stCxn id="5" idx="0"/>
          </p:cNvCxnSpPr>
          <p:nvPr/>
        </p:nvCxnSpPr>
        <p:spPr>
          <a:xfrm>
            <a:off x="3585856" y="3520795"/>
            <a:ext cx="60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585856" y="4734850"/>
            <a:ext cx="60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445861" y="3151463"/>
            <a:ext cx="10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h</a:t>
            </a:r>
            <a:r>
              <a:rPr kumimoji="1"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igh-gain</a:t>
            </a:r>
          </a:p>
          <a:p>
            <a:r>
              <a:rPr kumimoji="1"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channel</a:t>
            </a:r>
            <a:endParaRPr kumimoji="1" lang="ja-JP" alt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31314" y="4379974"/>
            <a:ext cx="97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l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ow-gain</a:t>
            </a:r>
          </a:p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channel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7068078" y="3928343"/>
            <a:ext cx="5997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714190" y="2973131"/>
            <a:ext cx="2321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Extended as much as the </a:t>
            </a:r>
          </a:p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capacitance ratio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78589" y="6387874"/>
            <a:ext cx="1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Ch = 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10</a:t>
            </a:r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 </a:t>
            </a:r>
            <a:r>
              <a:rPr lang="en-US" altLang="ja-JP" dirty="0" smtClean="0">
                <a:latin typeface="Arial Narrow"/>
                <a:cs typeface="Arial Narrow"/>
              </a:rPr>
              <a:t>× </a:t>
            </a:r>
            <a:r>
              <a:rPr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 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>
            <a:off x="7669429" y="4088849"/>
            <a:ext cx="599762" cy="0"/>
          </a:xfrm>
          <a:prstGeom prst="line">
            <a:avLst/>
          </a:prstGeom>
          <a:noFill/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62960" y="4753925"/>
            <a:ext cx="366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sz="2400" b="1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69221" y="5092393"/>
            <a:ext cx="3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sz="2400" b="1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739351" y="4057107"/>
            <a:ext cx="2047218" cy="6457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39351" y="3988794"/>
            <a:ext cx="20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similar response with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single channel system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rot="16200000" flipH="1">
            <a:off x="6061249" y="4703643"/>
            <a:ext cx="272602" cy="13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 II: </a:t>
            </a:r>
            <a:r>
              <a:rPr lang="en-US" altLang="ja-JP" sz="3200" dirty="0" err="1" smtClean="0">
                <a:latin typeface="Arial Narrow"/>
                <a:cs typeface="Arial Narrow"/>
              </a:rPr>
              <a:t>cascode</a:t>
            </a:r>
            <a:r>
              <a:rPr lang="en-US" altLang="ja-JP" sz="3200" dirty="0" smtClean="0">
                <a:latin typeface="Arial Narrow"/>
                <a:cs typeface="Arial Narrow"/>
              </a:rPr>
              <a:t> current mirror for the achievement of ideal A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4317" y="1958375"/>
            <a:ext cx="442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At rising edge of the pulse, </a:t>
            </a:r>
            <a:r>
              <a:rPr kumimoji="1" lang="en-US" altLang="ja-JP" i="1" dirty="0" err="1" smtClean="0">
                <a:latin typeface="Arial Narrow"/>
                <a:cs typeface="Arial Narrow"/>
              </a:rPr>
              <a:t>Z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in</a:t>
            </a:r>
            <a:r>
              <a:rPr kumimoji="1" lang="en-US" altLang="ja-JP" dirty="0" smtClean="0">
                <a:latin typeface="Arial Narrow"/>
                <a:cs typeface="Arial Narrow"/>
              </a:rPr>
              <a:t> = 1 / (A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Cf</a:t>
            </a:r>
            <a:r>
              <a:rPr kumimoji="1" lang="en-US" altLang="ja-JP" dirty="0" smtClean="0">
                <a:latin typeface="Arial Narrow"/>
                <a:cs typeface="Arial Narrow"/>
              </a:rPr>
              <a:t>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s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                                          A: open loop gain</a:t>
            </a:r>
            <a:endParaRPr kumimoji="1" lang="en-US" altLang="ja-JP" dirty="0" smtClean="0">
              <a:latin typeface="Arial Narrow"/>
              <a:cs typeface="Arial Narrow"/>
            </a:endParaRPr>
          </a:p>
          <a:p>
            <a:r>
              <a:rPr kumimoji="1" lang="en-US" altLang="ja-JP" dirty="0" smtClean="0">
                <a:latin typeface="Arial Narrow"/>
                <a:cs typeface="Arial Narrow"/>
              </a:rPr>
              <a:t>To divide the input </a:t>
            </a:r>
            <a:r>
              <a:rPr lang="en-US" altLang="ja-JP" dirty="0" smtClean="0">
                <a:latin typeface="Arial Narrow"/>
                <a:cs typeface="Arial Narrow"/>
              </a:rPr>
              <a:t>charge in proportion to the capacitance ratio, </a:t>
            </a:r>
            <a:r>
              <a:rPr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input impedance of the CSA has to be negligible small</a:t>
            </a:r>
            <a:r>
              <a:rPr lang="en-US" altLang="ja-JP" dirty="0" smtClean="0">
                <a:solidFill>
                  <a:srgbClr val="3366FF"/>
                </a:solidFill>
                <a:latin typeface="Arial Narrow"/>
                <a:cs typeface="Arial Narrow"/>
              </a:rPr>
              <a:t>. </a:t>
            </a:r>
            <a:r>
              <a:rPr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 </a:t>
            </a:r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  <a:sym typeface="Wingdings"/>
              </a:rPr>
              <a:t>A = ∞ is ideal</a:t>
            </a:r>
          </a:p>
          <a:p>
            <a:r>
              <a:rPr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 ideal current source </a:t>
            </a:r>
          </a:p>
          <a:p>
            <a:pPr>
              <a:buFont typeface="Wingdings" pitchFamily="27" charset="2"/>
              <a:buChar char="à"/>
            </a:pPr>
            <a:r>
              <a:rPr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  <a:sym typeface="Wingdings"/>
              </a:rPr>
              <a:t>Cascode</a:t>
            </a:r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  <a:sym typeface="Wingdings"/>
              </a:rPr>
              <a:t> current mirror </a:t>
            </a:r>
            <a:r>
              <a:rPr lang="en-US" altLang="ja-JP" dirty="0" smtClean="0">
                <a:latin typeface="Arial Narrow"/>
                <a:cs typeface="Arial Narrow"/>
              </a:rPr>
              <a:t>is employed.</a:t>
            </a:r>
            <a:br>
              <a:rPr lang="en-US" altLang="ja-JP" dirty="0" smtClean="0">
                <a:latin typeface="Arial Narrow"/>
                <a:cs typeface="Arial Narrow"/>
              </a:rPr>
            </a:br>
            <a:r>
              <a:rPr lang="en-US" altLang="ja-JP" dirty="0" smtClean="0">
                <a:latin typeface="Arial Narrow"/>
                <a:cs typeface="Arial Narrow"/>
              </a:rPr>
              <a:t>    It has the similar structure with HINP16C to</a:t>
            </a:r>
            <a:br>
              <a:rPr lang="en-US" altLang="ja-JP" dirty="0" smtClean="0">
                <a:latin typeface="Arial Narrow"/>
                <a:cs typeface="Arial Narrow"/>
              </a:rPr>
            </a:br>
            <a:r>
              <a:rPr lang="en-US" altLang="ja-JP" dirty="0" smtClean="0">
                <a:latin typeface="Arial Narrow"/>
                <a:cs typeface="Arial Narrow"/>
              </a:rPr>
              <a:t>    reduce the voltage drop. </a:t>
            </a:r>
            <a:endParaRPr lang="en-US" altLang="ja-JP" dirty="0" smtClean="0">
              <a:ln>
                <a:solidFill>
                  <a:srgbClr val="FF00FF"/>
                </a:solidFill>
              </a:ln>
              <a:latin typeface="Arial Narrow"/>
              <a:cs typeface="Arial Narrow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456267"/>
            <a:ext cx="398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400080"/>
                </a:solidFill>
                <a:latin typeface="Arial Narrow"/>
                <a:cs typeface="Arial Narrow"/>
              </a:rPr>
              <a:t>Equivalent circuit for the dual channel system</a:t>
            </a:r>
            <a:endParaRPr kumimoji="1" lang="ja-JP" altLang="en-US" dirty="0">
              <a:solidFill>
                <a:srgbClr val="400080"/>
              </a:solidFill>
              <a:latin typeface="Arial Narrow"/>
              <a:cs typeface="Arial Narrow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948266" y="2472267"/>
            <a:ext cx="4656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1066799" y="2489200"/>
            <a:ext cx="694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413138" y="2142861"/>
            <a:ext cx="330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414726" y="2835539"/>
            <a:ext cx="330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745720" y="1989667"/>
            <a:ext cx="845079" cy="355600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745720" y="2659327"/>
            <a:ext cx="845079" cy="355600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2590799" y="2144449"/>
            <a:ext cx="330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90799" y="2837127"/>
            <a:ext cx="330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921793" y="1989667"/>
            <a:ext cx="845079" cy="355600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921793" y="2652467"/>
            <a:ext cx="845079" cy="355600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14983" y="1975935"/>
            <a:ext cx="49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Arial Narrow"/>
                <a:cs typeface="Arial Narrow"/>
              </a:rPr>
              <a:t>Z</a:t>
            </a:r>
            <a:r>
              <a:rPr lang="en-US" altLang="ja-JP" sz="1400" dirty="0" err="1" smtClean="0">
                <a:latin typeface="Arial Narrow"/>
                <a:cs typeface="Arial Narrow"/>
              </a:rPr>
              <a:t>Ch</a:t>
            </a:r>
            <a:endParaRPr kumimoji="1" lang="ja-JP" altLang="en-US" sz="1400" dirty="0">
              <a:latin typeface="Arial Narrow"/>
              <a:cs typeface="Arial Narrow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22284" y="2654049"/>
            <a:ext cx="4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Arial Narrow"/>
                <a:cs typeface="Arial Narrow"/>
              </a:rPr>
              <a:t>Z</a:t>
            </a:r>
            <a:r>
              <a:rPr lang="en-US" altLang="ja-JP" sz="1400" dirty="0" err="1" smtClean="0">
                <a:latin typeface="Arial Narrow"/>
                <a:cs typeface="Arial Narrow"/>
              </a:rPr>
              <a:t>C</a:t>
            </a:r>
            <a:r>
              <a:rPr kumimoji="1" lang="en-US" altLang="ja-JP" sz="1400" dirty="0" err="1" smtClean="0">
                <a:latin typeface="Arial Narrow"/>
                <a:cs typeface="Arial Narrow"/>
              </a:rPr>
              <a:t>l</a:t>
            </a:r>
            <a:endParaRPr kumimoji="1" lang="ja-JP" altLang="en-US" sz="1400" dirty="0">
              <a:latin typeface="Arial Narrow"/>
              <a:cs typeface="Arial Narrow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85750" y="1989667"/>
            <a:ext cx="4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Arial Narrow"/>
                <a:cs typeface="Arial Narrow"/>
              </a:rPr>
              <a:t>Z</a:t>
            </a:r>
            <a:r>
              <a:rPr kumimoji="1" lang="en-US" altLang="ja-JP" sz="1400" dirty="0" err="1" smtClean="0">
                <a:latin typeface="Arial Narrow"/>
                <a:cs typeface="Arial Narrow"/>
              </a:rPr>
              <a:t>in</a:t>
            </a:r>
            <a:endParaRPr kumimoji="1" lang="ja-JP" altLang="en-US" sz="1400" dirty="0">
              <a:latin typeface="Arial Narrow"/>
              <a:cs typeface="Arial Narrow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176082" y="2650873"/>
            <a:ext cx="42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 smtClean="0">
                <a:latin typeface="Arial Narrow"/>
                <a:cs typeface="Arial Narrow"/>
              </a:rPr>
              <a:t>Z</a:t>
            </a:r>
            <a:r>
              <a:rPr lang="en-US" altLang="ja-JP" sz="1400" dirty="0" err="1" smtClean="0">
                <a:latin typeface="Arial Narrow"/>
                <a:cs typeface="Arial Narrow"/>
              </a:rPr>
              <a:t>in</a:t>
            </a:r>
            <a:endParaRPr lang="ja-JP" altLang="en-US" sz="1400" dirty="0">
              <a:latin typeface="Arial Narrow"/>
              <a:cs typeface="Arial Narrow"/>
            </a:endParaRPr>
          </a:p>
        </p:txBody>
      </p:sp>
      <p:grpSp>
        <p:nvGrpSpPr>
          <p:cNvPr id="28" name="Group 62"/>
          <p:cNvGrpSpPr>
            <a:grpSpLocks noChangeAspect="1"/>
          </p:cNvGrpSpPr>
          <p:nvPr/>
        </p:nvGrpSpPr>
        <p:grpSpPr bwMode="auto">
          <a:xfrm>
            <a:off x="1754358" y="3837782"/>
            <a:ext cx="180975" cy="360362"/>
            <a:chOff x="864" y="1824"/>
            <a:chExt cx="336" cy="672"/>
          </a:xfrm>
        </p:grpSpPr>
        <p:sp>
          <p:nvSpPr>
            <p:cNvPr id="29" name="Line 63"/>
            <p:cNvSpPr>
              <a:spLocks noChangeShapeType="1"/>
            </p:cNvSpPr>
            <p:nvPr/>
          </p:nvSpPr>
          <p:spPr bwMode="auto">
            <a:xfrm>
              <a:off x="1200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64"/>
            <p:cNvSpPr>
              <a:spLocks noChangeShapeType="1"/>
            </p:cNvSpPr>
            <p:nvPr/>
          </p:nvSpPr>
          <p:spPr bwMode="auto">
            <a:xfrm>
              <a:off x="864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 flipH="1">
              <a:off x="864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>
              <a:off x="864" y="182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>
              <a:off x="864" y="23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5" name="Group 69"/>
          <p:cNvGrpSpPr>
            <a:grpSpLocks noChangeAspect="1"/>
          </p:cNvGrpSpPr>
          <p:nvPr/>
        </p:nvGrpSpPr>
        <p:grpSpPr bwMode="auto">
          <a:xfrm>
            <a:off x="1748008" y="4314032"/>
            <a:ext cx="180975" cy="360362"/>
            <a:chOff x="864" y="1824"/>
            <a:chExt cx="336" cy="672"/>
          </a:xfrm>
        </p:grpSpPr>
        <p:sp>
          <p:nvSpPr>
            <p:cNvPr id="36" name="Line 70"/>
            <p:cNvSpPr>
              <a:spLocks noChangeShapeType="1"/>
            </p:cNvSpPr>
            <p:nvPr/>
          </p:nvSpPr>
          <p:spPr bwMode="auto">
            <a:xfrm>
              <a:off x="1200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>
              <a:off x="864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 flipH="1">
              <a:off x="864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74"/>
            <p:cNvSpPr>
              <a:spLocks noChangeShapeType="1"/>
            </p:cNvSpPr>
            <p:nvPr/>
          </p:nvSpPr>
          <p:spPr bwMode="auto">
            <a:xfrm>
              <a:off x="864" y="182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75"/>
            <p:cNvSpPr>
              <a:spLocks noChangeShapeType="1"/>
            </p:cNvSpPr>
            <p:nvPr/>
          </p:nvSpPr>
          <p:spPr bwMode="auto">
            <a:xfrm>
              <a:off x="864" y="23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2" name="Group 76"/>
          <p:cNvGrpSpPr>
            <a:grpSpLocks noChangeAspect="1"/>
          </p:cNvGrpSpPr>
          <p:nvPr/>
        </p:nvGrpSpPr>
        <p:grpSpPr bwMode="auto">
          <a:xfrm>
            <a:off x="1748008" y="4756944"/>
            <a:ext cx="180975" cy="360363"/>
            <a:chOff x="864" y="1824"/>
            <a:chExt cx="336" cy="672"/>
          </a:xfrm>
        </p:grpSpPr>
        <p:sp>
          <p:nvSpPr>
            <p:cNvPr id="43" name="Line 77"/>
            <p:cNvSpPr>
              <a:spLocks noChangeShapeType="1"/>
            </p:cNvSpPr>
            <p:nvPr/>
          </p:nvSpPr>
          <p:spPr bwMode="auto">
            <a:xfrm>
              <a:off x="1200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78"/>
            <p:cNvSpPr>
              <a:spLocks noChangeShapeType="1"/>
            </p:cNvSpPr>
            <p:nvPr/>
          </p:nvSpPr>
          <p:spPr bwMode="auto">
            <a:xfrm>
              <a:off x="864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79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 flipH="1">
              <a:off x="864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>
              <a:off x="864" y="182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82"/>
            <p:cNvSpPr>
              <a:spLocks noChangeShapeType="1"/>
            </p:cNvSpPr>
            <p:nvPr/>
          </p:nvSpPr>
          <p:spPr bwMode="auto">
            <a:xfrm>
              <a:off x="864" y="23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9" name="Group 83"/>
          <p:cNvGrpSpPr>
            <a:grpSpLocks noChangeAspect="1"/>
          </p:cNvGrpSpPr>
          <p:nvPr/>
        </p:nvGrpSpPr>
        <p:grpSpPr bwMode="auto">
          <a:xfrm>
            <a:off x="1748008" y="5196682"/>
            <a:ext cx="180975" cy="360362"/>
            <a:chOff x="864" y="1824"/>
            <a:chExt cx="336" cy="672"/>
          </a:xfrm>
        </p:grpSpPr>
        <p:sp>
          <p:nvSpPr>
            <p:cNvPr id="50" name="Line 84"/>
            <p:cNvSpPr>
              <a:spLocks noChangeShapeType="1"/>
            </p:cNvSpPr>
            <p:nvPr/>
          </p:nvSpPr>
          <p:spPr bwMode="auto">
            <a:xfrm>
              <a:off x="1200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85"/>
            <p:cNvSpPr>
              <a:spLocks noChangeShapeType="1"/>
            </p:cNvSpPr>
            <p:nvPr/>
          </p:nvSpPr>
          <p:spPr bwMode="auto">
            <a:xfrm>
              <a:off x="864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86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87"/>
            <p:cNvSpPr>
              <a:spLocks noChangeShapeType="1"/>
            </p:cNvSpPr>
            <p:nvPr/>
          </p:nvSpPr>
          <p:spPr bwMode="auto">
            <a:xfrm flipH="1">
              <a:off x="864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88"/>
            <p:cNvSpPr>
              <a:spLocks noChangeShapeType="1"/>
            </p:cNvSpPr>
            <p:nvPr/>
          </p:nvSpPr>
          <p:spPr bwMode="auto">
            <a:xfrm>
              <a:off x="864" y="182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89"/>
            <p:cNvSpPr>
              <a:spLocks noChangeShapeType="1"/>
            </p:cNvSpPr>
            <p:nvPr/>
          </p:nvSpPr>
          <p:spPr bwMode="auto">
            <a:xfrm>
              <a:off x="864" y="23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6" name="Line 90"/>
          <p:cNvSpPr>
            <a:spLocks noChangeShapeType="1"/>
          </p:cNvSpPr>
          <p:nvPr/>
        </p:nvSpPr>
        <p:spPr bwMode="auto">
          <a:xfrm>
            <a:off x="1748008" y="4182269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Line 91"/>
          <p:cNvSpPr>
            <a:spLocks noChangeShapeType="1"/>
          </p:cNvSpPr>
          <p:nvPr/>
        </p:nvSpPr>
        <p:spPr bwMode="auto">
          <a:xfrm>
            <a:off x="1748008" y="4664869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Line 92"/>
          <p:cNvSpPr>
            <a:spLocks noChangeShapeType="1"/>
          </p:cNvSpPr>
          <p:nvPr/>
        </p:nvSpPr>
        <p:spPr bwMode="auto">
          <a:xfrm>
            <a:off x="1754358" y="5096669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Line 93"/>
          <p:cNvSpPr>
            <a:spLocks noChangeShapeType="1"/>
          </p:cNvSpPr>
          <p:nvPr/>
        </p:nvSpPr>
        <p:spPr bwMode="auto">
          <a:xfrm>
            <a:off x="1748008" y="5553869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Freeform 94"/>
          <p:cNvSpPr>
            <a:spLocks/>
          </p:cNvSpPr>
          <p:nvPr/>
        </p:nvSpPr>
        <p:spPr bwMode="auto">
          <a:xfrm>
            <a:off x="1932158" y="4004469"/>
            <a:ext cx="203200" cy="488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28" y="0"/>
              </a:cxn>
              <a:cxn ang="0">
                <a:pos x="128" y="308"/>
              </a:cxn>
              <a:cxn ang="0">
                <a:pos x="0" y="308"/>
              </a:cxn>
            </a:cxnLst>
            <a:rect l="0" t="0" r="r" b="b"/>
            <a:pathLst>
              <a:path w="128" h="308">
                <a:moveTo>
                  <a:pt x="8" y="0"/>
                </a:moveTo>
                <a:lnTo>
                  <a:pt x="128" y="0"/>
                </a:lnTo>
                <a:lnTo>
                  <a:pt x="128" y="308"/>
                </a:lnTo>
                <a:lnTo>
                  <a:pt x="0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Freeform 95"/>
          <p:cNvSpPr>
            <a:spLocks/>
          </p:cNvSpPr>
          <p:nvPr/>
        </p:nvSpPr>
        <p:spPr bwMode="auto">
          <a:xfrm>
            <a:off x="1932158" y="4918869"/>
            <a:ext cx="203200" cy="488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28" y="0"/>
              </a:cxn>
              <a:cxn ang="0">
                <a:pos x="128" y="308"/>
              </a:cxn>
              <a:cxn ang="0">
                <a:pos x="0" y="308"/>
              </a:cxn>
            </a:cxnLst>
            <a:rect l="0" t="0" r="r" b="b"/>
            <a:pathLst>
              <a:path w="128" h="308">
                <a:moveTo>
                  <a:pt x="8" y="0"/>
                </a:moveTo>
                <a:lnTo>
                  <a:pt x="128" y="0"/>
                </a:lnTo>
                <a:lnTo>
                  <a:pt x="128" y="308"/>
                </a:lnTo>
                <a:lnTo>
                  <a:pt x="0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Line 96"/>
          <p:cNvSpPr>
            <a:spLocks noChangeShapeType="1"/>
          </p:cNvSpPr>
          <p:nvPr/>
        </p:nvSpPr>
        <p:spPr bwMode="auto">
          <a:xfrm>
            <a:off x="1754358" y="3680619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>
            <a:off x="1595608" y="3667919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>
            <a:off x="2135358" y="4239419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2122658" y="5141119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6" name="Group 115"/>
          <p:cNvGrpSpPr>
            <a:grpSpLocks/>
          </p:cNvGrpSpPr>
          <p:nvPr/>
        </p:nvGrpSpPr>
        <p:grpSpPr bwMode="auto">
          <a:xfrm>
            <a:off x="1754358" y="5666582"/>
            <a:ext cx="180975" cy="360362"/>
            <a:chOff x="1768" y="3523"/>
            <a:chExt cx="114" cy="227"/>
          </a:xfrm>
        </p:grpSpPr>
        <p:sp>
          <p:nvSpPr>
            <p:cNvPr id="67" name="Line 109"/>
            <p:cNvSpPr>
              <a:spLocks noChangeShapeType="1"/>
            </p:cNvSpPr>
            <p:nvPr/>
          </p:nvSpPr>
          <p:spPr bwMode="auto">
            <a:xfrm>
              <a:off x="1882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110"/>
            <p:cNvSpPr>
              <a:spLocks noChangeShapeType="1"/>
            </p:cNvSpPr>
            <p:nvPr/>
          </p:nvSpPr>
          <p:spPr bwMode="auto">
            <a:xfrm>
              <a:off x="1768" y="3588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111"/>
            <p:cNvSpPr>
              <a:spLocks noChangeShapeType="1"/>
            </p:cNvSpPr>
            <p:nvPr/>
          </p:nvSpPr>
          <p:spPr bwMode="auto">
            <a:xfrm>
              <a:off x="1866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Line 112"/>
            <p:cNvSpPr>
              <a:spLocks noChangeShapeType="1"/>
            </p:cNvSpPr>
            <p:nvPr/>
          </p:nvSpPr>
          <p:spPr bwMode="auto">
            <a:xfrm flipH="1">
              <a:off x="1768" y="3685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113"/>
            <p:cNvSpPr>
              <a:spLocks noChangeShapeType="1"/>
            </p:cNvSpPr>
            <p:nvPr/>
          </p:nvSpPr>
          <p:spPr bwMode="auto">
            <a:xfrm>
              <a:off x="1768" y="3523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Line 114"/>
            <p:cNvSpPr>
              <a:spLocks noChangeShapeType="1"/>
            </p:cNvSpPr>
            <p:nvPr/>
          </p:nvSpPr>
          <p:spPr bwMode="auto">
            <a:xfrm>
              <a:off x="1768" y="3685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3" name="Group 116"/>
          <p:cNvGrpSpPr>
            <a:grpSpLocks/>
          </p:cNvGrpSpPr>
          <p:nvPr/>
        </p:nvGrpSpPr>
        <p:grpSpPr bwMode="auto">
          <a:xfrm>
            <a:off x="1748008" y="6085682"/>
            <a:ext cx="180975" cy="360362"/>
            <a:chOff x="1768" y="3523"/>
            <a:chExt cx="114" cy="227"/>
          </a:xfrm>
        </p:grpSpPr>
        <p:sp>
          <p:nvSpPr>
            <p:cNvPr id="74" name="Line 117"/>
            <p:cNvSpPr>
              <a:spLocks noChangeShapeType="1"/>
            </p:cNvSpPr>
            <p:nvPr/>
          </p:nvSpPr>
          <p:spPr bwMode="auto">
            <a:xfrm>
              <a:off x="1882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118"/>
            <p:cNvSpPr>
              <a:spLocks noChangeShapeType="1"/>
            </p:cNvSpPr>
            <p:nvPr/>
          </p:nvSpPr>
          <p:spPr bwMode="auto">
            <a:xfrm>
              <a:off x="1768" y="3588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Line 119"/>
            <p:cNvSpPr>
              <a:spLocks noChangeShapeType="1"/>
            </p:cNvSpPr>
            <p:nvPr/>
          </p:nvSpPr>
          <p:spPr bwMode="auto">
            <a:xfrm>
              <a:off x="1866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Line 120"/>
            <p:cNvSpPr>
              <a:spLocks noChangeShapeType="1"/>
            </p:cNvSpPr>
            <p:nvPr/>
          </p:nvSpPr>
          <p:spPr bwMode="auto">
            <a:xfrm flipH="1">
              <a:off x="1768" y="3685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Line 121"/>
            <p:cNvSpPr>
              <a:spLocks noChangeShapeType="1"/>
            </p:cNvSpPr>
            <p:nvPr/>
          </p:nvSpPr>
          <p:spPr bwMode="auto">
            <a:xfrm>
              <a:off x="1768" y="3523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122"/>
            <p:cNvSpPr>
              <a:spLocks noChangeShapeType="1"/>
            </p:cNvSpPr>
            <p:nvPr/>
          </p:nvSpPr>
          <p:spPr bwMode="auto">
            <a:xfrm>
              <a:off x="1768" y="3685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0" name="Freeform 123"/>
          <p:cNvSpPr>
            <a:spLocks/>
          </p:cNvSpPr>
          <p:nvPr/>
        </p:nvSpPr>
        <p:spPr bwMode="auto">
          <a:xfrm>
            <a:off x="1957558" y="5826919"/>
            <a:ext cx="203200" cy="488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28" y="0"/>
              </a:cxn>
              <a:cxn ang="0">
                <a:pos x="128" y="308"/>
              </a:cxn>
              <a:cxn ang="0">
                <a:pos x="0" y="308"/>
              </a:cxn>
            </a:cxnLst>
            <a:rect l="0" t="0" r="r" b="b"/>
            <a:pathLst>
              <a:path w="128" h="308">
                <a:moveTo>
                  <a:pt x="8" y="0"/>
                </a:moveTo>
                <a:lnTo>
                  <a:pt x="128" y="0"/>
                </a:lnTo>
                <a:lnTo>
                  <a:pt x="128" y="308"/>
                </a:lnTo>
                <a:lnTo>
                  <a:pt x="0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Line 124"/>
          <p:cNvSpPr>
            <a:spLocks noChangeShapeType="1"/>
          </p:cNvSpPr>
          <p:nvPr/>
        </p:nvSpPr>
        <p:spPr bwMode="auto">
          <a:xfrm>
            <a:off x="2173458" y="6055519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Line 125"/>
          <p:cNvSpPr>
            <a:spLocks noChangeShapeType="1"/>
          </p:cNvSpPr>
          <p:nvPr/>
        </p:nvSpPr>
        <p:spPr bwMode="auto">
          <a:xfrm>
            <a:off x="1760708" y="5998369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Rectangle 126"/>
          <p:cNvSpPr>
            <a:spLocks noChangeArrowheads="1"/>
          </p:cNvSpPr>
          <p:nvPr/>
        </p:nvSpPr>
        <p:spPr bwMode="auto">
          <a:xfrm>
            <a:off x="1830558" y="3686969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small</a:t>
            </a:r>
          </a:p>
        </p:txBody>
      </p:sp>
      <p:sp>
        <p:nvSpPr>
          <p:cNvPr id="84" name="Rectangle 127"/>
          <p:cNvSpPr>
            <a:spLocks noChangeArrowheads="1"/>
          </p:cNvSpPr>
          <p:nvPr/>
        </p:nvSpPr>
        <p:spPr bwMode="auto">
          <a:xfrm>
            <a:off x="1913108" y="4448969"/>
            <a:ext cx="941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large</a:t>
            </a:r>
          </a:p>
        </p:txBody>
      </p:sp>
      <p:sp>
        <p:nvSpPr>
          <p:cNvPr id="85" name="Rectangle 128"/>
          <p:cNvSpPr>
            <a:spLocks noChangeArrowheads="1"/>
          </p:cNvSpPr>
          <p:nvPr/>
        </p:nvSpPr>
        <p:spPr bwMode="auto">
          <a:xfrm>
            <a:off x="1913108" y="4663282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small</a:t>
            </a:r>
          </a:p>
        </p:txBody>
      </p:sp>
      <p:sp>
        <p:nvSpPr>
          <p:cNvPr id="86" name="Rectangle 129"/>
          <p:cNvSpPr>
            <a:spLocks noChangeArrowheads="1"/>
          </p:cNvSpPr>
          <p:nvPr/>
        </p:nvSpPr>
        <p:spPr bwMode="auto">
          <a:xfrm>
            <a:off x="1963908" y="5344319"/>
            <a:ext cx="941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large</a:t>
            </a:r>
          </a:p>
        </p:txBody>
      </p:sp>
      <p:sp>
        <p:nvSpPr>
          <p:cNvPr id="87" name="Rectangle 130"/>
          <p:cNvSpPr>
            <a:spLocks noChangeArrowheads="1"/>
          </p:cNvSpPr>
          <p:nvPr/>
        </p:nvSpPr>
        <p:spPr bwMode="auto">
          <a:xfrm>
            <a:off x="1982958" y="5598319"/>
            <a:ext cx="941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large</a:t>
            </a:r>
          </a:p>
        </p:txBody>
      </p:sp>
      <p:sp>
        <p:nvSpPr>
          <p:cNvPr id="88" name="Rectangle 131"/>
          <p:cNvSpPr>
            <a:spLocks noChangeArrowheads="1"/>
          </p:cNvSpPr>
          <p:nvPr/>
        </p:nvSpPr>
        <p:spPr bwMode="auto">
          <a:xfrm>
            <a:off x="1957558" y="6231732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40"/>
                </a:solidFill>
                <a:latin typeface="Helvetica" pitchFamily="27" charset="0"/>
              </a:rPr>
              <a:t>w/l--&gt; small</a:t>
            </a:r>
          </a:p>
        </p:txBody>
      </p:sp>
      <p:sp>
        <p:nvSpPr>
          <p:cNvPr id="89" name="Line 132"/>
          <p:cNvSpPr>
            <a:spLocks noChangeShapeType="1"/>
          </p:cNvSpPr>
          <p:nvPr/>
        </p:nvSpPr>
        <p:spPr bwMode="auto">
          <a:xfrm>
            <a:off x="1741658" y="5623719"/>
            <a:ext cx="158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90" name="Group 133"/>
          <p:cNvGrpSpPr>
            <a:grpSpLocks/>
          </p:cNvGrpSpPr>
          <p:nvPr/>
        </p:nvGrpSpPr>
        <p:grpSpPr bwMode="auto">
          <a:xfrm>
            <a:off x="1413138" y="6468269"/>
            <a:ext cx="200025" cy="360362"/>
            <a:chOff x="1768" y="3523"/>
            <a:chExt cx="114" cy="227"/>
          </a:xfrm>
        </p:grpSpPr>
        <p:sp>
          <p:nvSpPr>
            <p:cNvPr id="91" name="Line 134"/>
            <p:cNvSpPr>
              <a:spLocks noChangeShapeType="1"/>
            </p:cNvSpPr>
            <p:nvPr/>
          </p:nvSpPr>
          <p:spPr bwMode="auto">
            <a:xfrm>
              <a:off x="1882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Line 135"/>
            <p:cNvSpPr>
              <a:spLocks noChangeShapeType="1"/>
            </p:cNvSpPr>
            <p:nvPr/>
          </p:nvSpPr>
          <p:spPr bwMode="auto">
            <a:xfrm>
              <a:off x="1768" y="3588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Line 136"/>
            <p:cNvSpPr>
              <a:spLocks noChangeShapeType="1"/>
            </p:cNvSpPr>
            <p:nvPr/>
          </p:nvSpPr>
          <p:spPr bwMode="auto">
            <a:xfrm>
              <a:off x="1866" y="3588"/>
              <a:ext cx="0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Line 137"/>
            <p:cNvSpPr>
              <a:spLocks noChangeShapeType="1"/>
            </p:cNvSpPr>
            <p:nvPr/>
          </p:nvSpPr>
          <p:spPr bwMode="auto">
            <a:xfrm flipH="1">
              <a:off x="1768" y="3685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Line 138"/>
            <p:cNvSpPr>
              <a:spLocks noChangeShapeType="1"/>
            </p:cNvSpPr>
            <p:nvPr/>
          </p:nvSpPr>
          <p:spPr bwMode="auto">
            <a:xfrm>
              <a:off x="1768" y="3523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139"/>
            <p:cNvSpPr>
              <a:spLocks noChangeShapeType="1"/>
            </p:cNvSpPr>
            <p:nvPr/>
          </p:nvSpPr>
          <p:spPr bwMode="auto">
            <a:xfrm>
              <a:off x="1768" y="3685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7" name="Group 140"/>
          <p:cNvGrpSpPr>
            <a:grpSpLocks noChangeAspect="1"/>
          </p:cNvGrpSpPr>
          <p:nvPr/>
        </p:nvGrpSpPr>
        <p:grpSpPr bwMode="auto">
          <a:xfrm flipH="1">
            <a:off x="947908" y="5971382"/>
            <a:ext cx="180975" cy="360362"/>
            <a:chOff x="864" y="1824"/>
            <a:chExt cx="336" cy="672"/>
          </a:xfrm>
        </p:grpSpPr>
        <p:sp>
          <p:nvSpPr>
            <p:cNvPr id="98" name="Line 141"/>
            <p:cNvSpPr>
              <a:spLocks noChangeShapeType="1"/>
            </p:cNvSpPr>
            <p:nvPr/>
          </p:nvSpPr>
          <p:spPr bwMode="auto">
            <a:xfrm>
              <a:off x="1200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142"/>
            <p:cNvSpPr>
              <a:spLocks noChangeShapeType="1"/>
            </p:cNvSpPr>
            <p:nvPr/>
          </p:nvSpPr>
          <p:spPr bwMode="auto">
            <a:xfrm>
              <a:off x="864" y="201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Line 143"/>
            <p:cNvSpPr>
              <a:spLocks noChangeShapeType="1"/>
            </p:cNvSpPr>
            <p:nvPr/>
          </p:nvSpPr>
          <p:spPr bwMode="auto">
            <a:xfrm>
              <a:off x="1152" y="20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Line 144"/>
            <p:cNvSpPr>
              <a:spLocks noChangeShapeType="1"/>
            </p:cNvSpPr>
            <p:nvPr/>
          </p:nvSpPr>
          <p:spPr bwMode="auto">
            <a:xfrm flipH="1">
              <a:off x="864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145"/>
            <p:cNvSpPr>
              <a:spLocks noChangeShapeType="1"/>
            </p:cNvSpPr>
            <p:nvPr/>
          </p:nvSpPr>
          <p:spPr bwMode="auto">
            <a:xfrm>
              <a:off x="864" y="182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Line 146"/>
            <p:cNvSpPr>
              <a:spLocks noChangeShapeType="1"/>
            </p:cNvSpPr>
            <p:nvPr/>
          </p:nvSpPr>
          <p:spPr bwMode="auto">
            <a:xfrm>
              <a:off x="864" y="23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4" name="Line 147"/>
          <p:cNvSpPr>
            <a:spLocks noChangeShapeType="1"/>
          </p:cNvSpPr>
          <p:nvPr/>
        </p:nvSpPr>
        <p:spPr bwMode="auto">
          <a:xfrm>
            <a:off x="457200" y="6144419"/>
            <a:ext cx="4843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Text Box 148"/>
          <p:cNvSpPr txBox="1">
            <a:spLocks noChangeArrowheads="1"/>
          </p:cNvSpPr>
          <p:nvPr/>
        </p:nvSpPr>
        <p:spPr bwMode="auto">
          <a:xfrm>
            <a:off x="371645" y="5826919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>
                <a:latin typeface="Helvetica" pitchFamily="27" charset="0"/>
              </a:rPr>
              <a:t>input</a:t>
            </a:r>
          </a:p>
        </p:txBody>
      </p:sp>
      <p:sp>
        <p:nvSpPr>
          <p:cNvPr id="106" name="Freeform 152"/>
          <p:cNvSpPr>
            <a:spLocks/>
          </p:cNvSpPr>
          <p:nvPr/>
        </p:nvSpPr>
        <p:spPr bwMode="auto">
          <a:xfrm>
            <a:off x="1138408" y="6328569"/>
            <a:ext cx="622300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8"/>
              </a:cxn>
              <a:cxn ang="0">
                <a:pos x="384" y="88"/>
              </a:cxn>
              <a:cxn ang="0">
                <a:pos x="392" y="60"/>
              </a:cxn>
            </a:cxnLst>
            <a:rect l="0" t="0" r="r" b="b"/>
            <a:pathLst>
              <a:path w="392" h="88">
                <a:moveTo>
                  <a:pt x="0" y="0"/>
                </a:moveTo>
                <a:lnTo>
                  <a:pt x="0" y="88"/>
                </a:lnTo>
                <a:lnTo>
                  <a:pt x="384" y="88"/>
                </a:lnTo>
                <a:lnTo>
                  <a:pt x="392" y="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07" name="Group 154"/>
          <p:cNvGrpSpPr>
            <a:grpSpLocks noChangeAspect="1"/>
          </p:cNvGrpSpPr>
          <p:nvPr/>
        </p:nvGrpSpPr>
        <p:grpSpPr bwMode="auto">
          <a:xfrm>
            <a:off x="3354558" y="5436394"/>
            <a:ext cx="180975" cy="360363"/>
            <a:chOff x="2544" y="2352"/>
            <a:chExt cx="336" cy="672"/>
          </a:xfrm>
        </p:grpSpPr>
        <p:sp>
          <p:nvSpPr>
            <p:cNvPr id="108" name="Line 155"/>
            <p:cNvSpPr>
              <a:spLocks noChangeShapeType="1"/>
            </p:cNvSpPr>
            <p:nvPr/>
          </p:nvSpPr>
          <p:spPr bwMode="auto">
            <a:xfrm flipH="1" flipV="1">
              <a:off x="2544" y="254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Line 156"/>
            <p:cNvSpPr>
              <a:spLocks noChangeShapeType="1"/>
            </p:cNvSpPr>
            <p:nvPr/>
          </p:nvSpPr>
          <p:spPr bwMode="auto">
            <a:xfrm flipH="1" flipV="1">
              <a:off x="2592" y="283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157"/>
            <p:cNvSpPr>
              <a:spLocks noChangeShapeType="1"/>
            </p:cNvSpPr>
            <p:nvPr/>
          </p:nvSpPr>
          <p:spPr bwMode="auto">
            <a:xfrm flipH="1" flipV="1">
              <a:off x="2592" y="254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Line 158"/>
            <p:cNvSpPr>
              <a:spLocks noChangeShapeType="1"/>
            </p:cNvSpPr>
            <p:nvPr/>
          </p:nvSpPr>
          <p:spPr bwMode="auto">
            <a:xfrm flipV="1">
              <a:off x="2592" y="254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Line 159"/>
            <p:cNvSpPr>
              <a:spLocks noChangeShapeType="1"/>
            </p:cNvSpPr>
            <p:nvPr/>
          </p:nvSpPr>
          <p:spPr bwMode="auto">
            <a:xfrm flipH="1" flipV="1">
              <a:off x="2880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Line 160"/>
            <p:cNvSpPr>
              <a:spLocks noChangeShapeType="1"/>
            </p:cNvSpPr>
            <p:nvPr/>
          </p:nvSpPr>
          <p:spPr bwMode="auto">
            <a:xfrm flipH="1" flipV="1">
              <a:off x="2880" y="235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4" name="Line 161"/>
          <p:cNvSpPr>
            <a:spLocks noChangeShapeType="1"/>
          </p:cNvSpPr>
          <p:nvPr/>
        </p:nvSpPr>
        <p:spPr bwMode="auto">
          <a:xfrm>
            <a:off x="3532358" y="5801519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5" name="Line 162"/>
          <p:cNvSpPr>
            <a:spLocks noChangeShapeType="1"/>
          </p:cNvSpPr>
          <p:nvPr/>
        </p:nvSpPr>
        <p:spPr bwMode="auto">
          <a:xfrm flipV="1">
            <a:off x="3519658" y="5872957"/>
            <a:ext cx="2472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57200" y="331604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400080"/>
                </a:solidFill>
                <a:latin typeface="Arial Narrow"/>
                <a:cs typeface="Arial Narrow"/>
              </a:rPr>
              <a:t>Cacode</a:t>
            </a:r>
            <a:r>
              <a:rPr kumimoji="1" lang="en-US" altLang="ja-JP" dirty="0" smtClean="0">
                <a:solidFill>
                  <a:srgbClr val="400080"/>
                </a:solidFill>
                <a:latin typeface="Arial Narrow"/>
                <a:cs typeface="Arial Narrow"/>
              </a:rPr>
              <a:t> current mirror</a:t>
            </a:r>
            <a:endParaRPr kumimoji="1" lang="ja-JP" altLang="en-US" dirty="0">
              <a:solidFill>
                <a:srgbClr val="400080"/>
              </a:solidFill>
              <a:latin typeface="Arial Narrow"/>
              <a:cs typeface="Arial Narrow"/>
            </a:endParaRPr>
          </a:p>
        </p:txBody>
      </p:sp>
      <p:grpSp>
        <p:nvGrpSpPr>
          <p:cNvPr id="131" name="図形グループ 130"/>
          <p:cNvGrpSpPr/>
          <p:nvPr/>
        </p:nvGrpSpPr>
        <p:grpSpPr>
          <a:xfrm>
            <a:off x="4946807" y="4663282"/>
            <a:ext cx="3367460" cy="2081210"/>
            <a:chOff x="4946807" y="4663282"/>
            <a:chExt cx="3367460" cy="2081210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5207000" y="6523831"/>
              <a:ext cx="2565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rot="16200000" flipV="1">
              <a:off x="4544750" y="5718174"/>
              <a:ext cx="20526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7582501" y="6074343"/>
              <a:ext cx="73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 Narrow"/>
                  <a:cs typeface="Arial Narrow"/>
                </a:rPr>
                <a:t>LogHz</a:t>
              </a:r>
              <a:endParaRPr kumimoji="1" lang="ja-JP" altLang="en-US" dirty="0">
                <a:latin typeface="Arial Narrow"/>
                <a:cs typeface="Arial Narrow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4946807" y="4663282"/>
              <a:ext cx="62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 Narrow"/>
                  <a:cs typeface="Arial Narrow"/>
                </a:rPr>
                <a:t>LogA</a:t>
              </a:r>
              <a:endParaRPr kumimoji="1" lang="ja-JP" altLang="en-US" dirty="0">
                <a:latin typeface="Arial Narrow"/>
                <a:cs typeface="Arial Narrow"/>
              </a:endParaRPr>
            </a:p>
          </p:txBody>
        </p:sp>
        <p:sp>
          <p:nvSpPr>
            <p:cNvPr id="123" name="フリーフォーム 122"/>
            <p:cNvSpPr/>
            <p:nvPr/>
          </p:nvSpPr>
          <p:spPr>
            <a:xfrm>
              <a:off x="5579533" y="5774267"/>
              <a:ext cx="1769534" cy="745066"/>
            </a:xfrm>
            <a:custGeom>
              <a:avLst/>
              <a:gdLst>
                <a:gd name="connsiteX0" fmla="*/ 0 w 1769534"/>
                <a:gd name="connsiteY0" fmla="*/ 16933 h 745066"/>
                <a:gd name="connsiteX1" fmla="*/ 601134 w 1769534"/>
                <a:gd name="connsiteY1" fmla="*/ 8466 h 745066"/>
                <a:gd name="connsiteX2" fmla="*/ 626534 w 1769534"/>
                <a:gd name="connsiteY2" fmla="*/ 0 h 745066"/>
                <a:gd name="connsiteX3" fmla="*/ 711200 w 1769534"/>
                <a:gd name="connsiteY3" fmla="*/ 8466 h 745066"/>
                <a:gd name="connsiteX4" fmla="*/ 855134 w 1769534"/>
                <a:gd name="connsiteY4" fmla="*/ 16933 h 745066"/>
                <a:gd name="connsiteX5" fmla="*/ 965200 w 1769534"/>
                <a:gd name="connsiteY5" fmla="*/ 50800 h 745066"/>
                <a:gd name="connsiteX6" fmla="*/ 1041400 w 1769534"/>
                <a:gd name="connsiteY6" fmla="*/ 93133 h 745066"/>
                <a:gd name="connsiteX7" fmla="*/ 1083734 w 1769534"/>
                <a:gd name="connsiteY7" fmla="*/ 127000 h 745066"/>
                <a:gd name="connsiteX8" fmla="*/ 1134534 w 1769534"/>
                <a:gd name="connsiteY8" fmla="*/ 169333 h 745066"/>
                <a:gd name="connsiteX9" fmla="*/ 1185334 w 1769534"/>
                <a:gd name="connsiteY9" fmla="*/ 194733 h 745066"/>
                <a:gd name="connsiteX10" fmla="*/ 1253067 w 1769534"/>
                <a:gd name="connsiteY10" fmla="*/ 270933 h 745066"/>
                <a:gd name="connsiteX11" fmla="*/ 1286934 w 1769534"/>
                <a:gd name="connsiteY11" fmla="*/ 287866 h 745066"/>
                <a:gd name="connsiteX12" fmla="*/ 1320800 w 1769534"/>
                <a:gd name="connsiteY12" fmla="*/ 338666 h 745066"/>
                <a:gd name="connsiteX13" fmla="*/ 1337734 w 1769534"/>
                <a:gd name="connsiteY13" fmla="*/ 355600 h 745066"/>
                <a:gd name="connsiteX14" fmla="*/ 1354667 w 1769534"/>
                <a:gd name="connsiteY14" fmla="*/ 381000 h 745066"/>
                <a:gd name="connsiteX15" fmla="*/ 1405467 w 1769534"/>
                <a:gd name="connsiteY15" fmla="*/ 397933 h 745066"/>
                <a:gd name="connsiteX16" fmla="*/ 1447800 w 1769534"/>
                <a:gd name="connsiteY16" fmla="*/ 431800 h 745066"/>
                <a:gd name="connsiteX17" fmla="*/ 1464734 w 1769534"/>
                <a:gd name="connsiteY17" fmla="*/ 448733 h 745066"/>
                <a:gd name="connsiteX18" fmla="*/ 1498600 w 1769534"/>
                <a:gd name="connsiteY18" fmla="*/ 465666 h 745066"/>
                <a:gd name="connsiteX19" fmla="*/ 1524000 w 1769534"/>
                <a:gd name="connsiteY19" fmla="*/ 508000 h 745066"/>
                <a:gd name="connsiteX20" fmla="*/ 1566334 w 1769534"/>
                <a:gd name="connsiteY20" fmla="*/ 550333 h 745066"/>
                <a:gd name="connsiteX21" fmla="*/ 1574800 w 1769534"/>
                <a:gd name="connsiteY21" fmla="*/ 584200 h 745066"/>
                <a:gd name="connsiteX22" fmla="*/ 1608667 w 1769534"/>
                <a:gd name="connsiteY22" fmla="*/ 601133 h 745066"/>
                <a:gd name="connsiteX23" fmla="*/ 1642534 w 1769534"/>
                <a:gd name="connsiteY23" fmla="*/ 635000 h 745066"/>
                <a:gd name="connsiteX24" fmla="*/ 1676400 w 1769534"/>
                <a:gd name="connsiteY24" fmla="*/ 660400 h 745066"/>
                <a:gd name="connsiteX25" fmla="*/ 1718734 w 1769534"/>
                <a:gd name="connsiteY25" fmla="*/ 702733 h 745066"/>
                <a:gd name="connsiteX26" fmla="*/ 1727200 w 1769534"/>
                <a:gd name="connsiteY26" fmla="*/ 728133 h 745066"/>
                <a:gd name="connsiteX27" fmla="*/ 1752600 w 1769534"/>
                <a:gd name="connsiteY27" fmla="*/ 736600 h 745066"/>
                <a:gd name="connsiteX28" fmla="*/ 1769534 w 1769534"/>
                <a:gd name="connsiteY28" fmla="*/ 745066 h 74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9534" h="745066">
                  <a:moveTo>
                    <a:pt x="0" y="16933"/>
                  </a:moveTo>
                  <a:lnTo>
                    <a:pt x="601134" y="8466"/>
                  </a:lnTo>
                  <a:cubicBezTo>
                    <a:pt x="610055" y="8225"/>
                    <a:pt x="617609" y="0"/>
                    <a:pt x="626534" y="0"/>
                  </a:cubicBezTo>
                  <a:cubicBezTo>
                    <a:pt x="654897" y="0"/>
                    <a:pt x="682915" y="6371"/>
                    <a:pt x="711200" y="8466"/>
                  </a:cubicBezTo>
                  <a:cubicBezTo>
                    <a:pt x="759130" y="12016"/>
                    <a:pt x="807156" y="14111"/>
                    <a:pt x="855134" y="16933"/>
                  </a:cubicBezTo>
                  <a:cubicBezTo>
                    <a:pt x="884642" y="24310"/>
                    <a:pt x="947754" y="39170"/>
                    <a:pt x="965200" y="50800"/>
                  </a:cubicBezTo>
                  <a:cubicBezTo>
                    <a:pt x="1023426" y="89616"/>
                    <a:pt x="996693" y="78230"/>
                    <a:pt x="1041400" y="93133"/>
                  </a:cubicBezTo>
                  <a:cubicBezTo>
                    <a:pt x="1090674" y="142404"/>
                    <a:pt x="1019639" y="73587"/>
                    <a:pt x="1083734" y="127000"/>
                  </a:cubicBezTo>
                  <a:cubicBezTo>
                    <a:pt x="1111822" y="150407"/>
                    <a:pt x="1103002" y="153567"/>
                    <a:pt x="1134534" y="169333"/>
                  </a:cubicBezTo>
                  <a:cubicBezTo>
                    <a:pt x="1204641" y="204386"/>
                    <a:pt x="1112542" y="146206"/>
                    <a:pt x="1185334" y="194733"/>
                  </a:cubicBezTo>
                  <a:cubicBezTo>
                    <a:pt x="1203229" y="221576"/>
                    <a:pt x="1224069" y="256434"/>
                    <a:pt x="1253067" y="270933"/>
                  </a:cubicBezTo>
                  <a:lnTo>
                    <a:pt x="1286934" y="287866"/>
                  </a:lnTo>
                  <a:cubicBezTo>
                    <a:pt x="1298223" y="304799"/>
                    <a:pt x="1306410" y="324276"/>
                    <a:pt x="1320800" y="338666"/>
                  </a:cubicBezTo>
                  <a:cubicBezTo>
                    <a:pt x="1326445" y="344311"/>
                    <a:pt x="1332747" y="349366"/>
                    <a:pt x="1337734" y="355600"/>
                  </a:cubicBezTo>
                  <a:cubicBezTo>
                    <a:pt x="1344091" y="363546"/>
                    <a:pt x="1346038" y="375607"/>
                    <a:pt x="1354667" y="381000"/>
                  </a:cubicBezTo>
                  <a:cubicBezTo>
                    <a:pt x="1369803" y="390460"/>
                    <a:pt x="1405467" y="397933"/>
                    <a:pt x="1405467" y="397933"/>
                  </a:cubicBezTo>
                  <a:cubicBezTo>
                    <a:pt x="1439191" y="448520"/>
                    <a:pt x="1402362" y="404537"/>
                    <a:pt x="1447800" y="431800"/>
                  </a:cubicBezTo>
                  <a:cubicBezTo>
                    <a:pt x="1454645" y="435907"/>
                    <a:pt x="1458092" y="444305"/>
                    <a:pt x="1464734" y="448733"/>
                  </a:cubicBezTo>
                  <a:cubicBezTo>
                    <a:pt x="1475235" y="455734"/>
                    <a:pt x="1487311" y="460022"/>
                    <a:pt x="1498600" y="465666"/>
                  </a:cubicBezTo>
                  <a:cubicBezTo>
                    <a:pt x="1513303" y="509774"/>
                    <a:pt x="1497436" y="474795"/>
                    <a:pt x="1524000" y="508000"/>
                  </a:cubicBezTo>
                  <a:cubicBezTo>
                    <a:pt x="1556252" y="548315"/>
                    <a:pt x="1522794" y="521307"/>
                    <a:pt x="1566334" y="550333"/>
                  </a:cubicBezTo>
                  <a:cubicBezTo>
                    <a:pt x="1569156" y="561622"/>
                    <a:pt x="1567351" y="575261"/>
                    <a:pt x="1574800" y="584200"/>
                  </a:cubicBezTo>
                  <a:cubicBezTo>
                    <a:pt x="1582880" y="593896"/>
                    <a:pt x="1598570" y="593560"/>
                    <a:pt x="1608667" y="601133"/>
                  </a:cubicBezTo>
                  <a:cubicBezTo>
                    <a:pt x="1621439" y="610712"/>
                    <a:pt x="1630519" y="624487"/>
                    <a:pt x="1642534" y="635000"/>
                  </a:cubicBezTo>
                  <a:cubicBezTo>
                    <a:pt x="1653154" y="644292"/>
                    <a:pt x="1666422" y="650422"/>
                    <a:pt x="1676400" y="660400"/>
                  </a:cubicBezTo>
                  <a:cubicBezTo>
                    <a:pt x="1732841" y="716841"/>
                    <a:pt x="1651005" y="657581"/>
                    <a:pt x="1718734" y="702733"/>
                  </a:cubicBezTo>
                  <a:cubicBezTo>
                    <a:pt x="1721556" y="711200"/>
                    <a:pt x="1720889" y="721822"/>
                    <a:pt x="1727200" y="728133"/>
                  </a:cubicBezTo>
                  <a:cubicBezTo>
                    <a:pt x="1733511" y="734444"/>
                    <a:pt x="1744314" y="733286"/>
                    <a:pt x="1752600" y="736600"/>
                  </a:cubicBezTo>
                  <a:cubicBezTo>
                    <a:pt x="1758459" y="738944"/>
                    <a:pt x="1763889" y="742244"/>
                    <a:pt x="1769534" y="745066"/>
                  </a:cubicBez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/>
            <p:cNvSpPr/>
            <p:nvPr/>
          </p:nvSpPr>
          <p:spPr>
            <a:xfrm>
              <a:off x="5571067" y="5231427"/>
              <a:ext cx="1769533" cy="1279440"/>
            </a:xfrm>
            <a:custGeom>
              <a:avLst/>
              <a:gdLst>
                <a:gd name="connsiteX0" fmla="*/ 1769533 w 1769533"/>
                <a:gd name="connsiteY0" fmla="*/ 1279440 h 1279440"/>
                <a:gd name="connsiteX1" fmla="*/ 1752600 w 1769533"/>
                <a:gd name="connsiteY1" fmla="*/ 1228640 h 1279440"/>
                <a:gd name="connsiteX2" fmla="*/ 1735666 w 1769533"/>
                <a:gd name="connsiteY2" fmla="*/ 1211706 h 1279440"/>
                <a:gd name="connsiteX3" fmla="*/ 1718733 w 1769533"/>
                <a:gd name="connsiteY3" fmla="*/ 1186306 h 1279440"/>
                <a:gd name="connsiteX4" fmla="*/ 1693333 w 1769533"/>
                <a:gd name="connsiteY4" fmla="*/ 1169373 h 1279440"/>
                <a:gd name="connsiteX5" fmla="*/ 1676400 w 1769533"/>
                <a:gd name="connsiteY5" fmla="*/ 1143973 h 1279440"/>
                <a:gd name="connsiteX6" fmla="*/ 1651000 w 1769533"/>
                <a:gd name="connsiteY6" fmla="*/ 1135506 h 1279440"/>
                <a:gd name="connsiteX7" fmla="*/ 1625600 w 1769533"/>
                <a:gd name="connsiteY7" fmla="*/ 1118573 h 1279440"/>
                <a:gd name="connsiteX8" fmla="*/ 1617133 w 1769533"/>
                <a:gd name="connsiteY8" fmla="*/ 1093173 h 1279440"/>
                <a:gd name="connsiteX9" fmla="*/ 1591733 w 1769533"/>
                <a:gd name="connsiteY9" fmla="*/ 1076240 h 1279440"/>
                <a:gd name="connsiteX10" fmla="*/ 1557866 w 1769533"/>
                <a:gd name="connsiteY10" fmla="*/ 1042373 h 1279440"/>
                <a:gd name="connsiteX11" fmla="*/ 1540933 w 1769533"/>
                <a:gd name="connsiteY11" fmla="*/ 1016973 h 1279440"/>
                <a:gd name="connsiteX12" fmla="*/ 1515533 w 1769533"/>
                <a:gd name="connsiteY12" fmla="*/ 1008506 h 1279440"/>
                <a:gd name="connsiteX13" fmla="*/ 1490133 w 1769533"/>
                <a:gd name="connsiteY13" fmla="*/ 983106 h 1279440"/>
                <a:gd name="connsiteX14" fmla="*/ 1464733 w 1769533"/>
                <a:gd name="connsiteY14" fmla="*/ 966173 h 1279440"/>
                <a:gd name="connsiteX15" fmla="*/ 1422400 w 1769533"/>
                <a:gd name="connsiteY15" fmla="*/ 932306 h 1279440"/>
                <a:gd name="connsiteX16" fmla="*/ 1388533 w 1769533"/>
                <a:gd name="connsiteY16" fmla="*/ 889973 h 1279440"/>
                <a:gd name="connsiteX17" fmla="*/ 1371600 w 1769533"/>
                <a:gd name="connsiteY17" fmla="*/ 864573 h 1279440"/>
                <a:gd name="connsiteX18" fmla="*/ 1312333 w 1769533"/>
                <a:gd name="connsiteY18" fmla="*/ 813773 h 1279440"/>
                <a:gd name="connsiteX19" fmla="*/ 1253066 w 1769533"/>
                <a:gd name="connsiteY19" fmla="*/ 746040 h 1279440"/>
                <a:gd name="connsiteX20" fmla="*/ 1236133 w 1769533"/>
                <a:gd name="connsiteY20" fmla="*/ 729106 h 1279440"/>
                <a:gd name="connsiteX21" fmla="*/ 1176866 w 1769533"/>
                <a:gd name="connsiteY21" fmla="*/ 695240 h 1279440"/>
                <a:gd name="connsiteX22" fmla="*/ 1159933 w 1769533"/>
                <a:gd name="connsiteY22" fmla="*/ 678306 h 1279440"/>
                <a:gd name="connsiteX23" fmla="*/ 1143000 w 1769533"/>
                <a:gd name="connsiteY23" fmla="*/ 652906 h 1279440"/>
                <a:gd name="connsiteX24" fmla="*/ 1117600 w 1769533"/>
                <a:gd name="connsiteY24" fmla="*/ 644440 h 1279440"/>
                <a:gd name="connsiteX25" fmla="*/ 1100666 w 1769533"/>
                <a:gd name="connsiteY25" fmla="*/ 619040 h 1279440"/>
                <a:gd name="connsiteX26" fmla="*/ 1058333 w 1769533"/>
                <a:gd name="connsiteY26" fmla="*/ 585173 h 1279440"/>
                <a:gd name="connsiteX27" fmla="*/ 1032933 w 1769533"/>
                <a:gd name="connsiteY27" fmla="*/ 576706 h 1279440"/>
                <a:gd name="connsiteX28" fmla="*/ 999066 w 1769533"/>
                <a:gd name="connsiteY28" fmla="*/ 551306 h 1279440"/>
                <a:gd name="connsiteX29" fmla="*/ 973666 w 1769533"/>
                <a:gd name="connsiteY29" fmla="*/ 542840 h 1279440"/>
                <a:gd name="connsiteX30" fmla="*/ 956733 w 1769533"/>
                <a:gd name="connsiteY30" fmla="*/ 525906 h 1279440"/>
                <a:gd name="connsiteX31" fmla="*/ 931333 w 1769533"/>
                <a:gd name="connsiteY31" fmla="*/ 508973 h 1279440"/>
                <a:gd name="connsiteX32" fmla="*/ 914400 w 1769533"/>
                <a:gd name="connsiteY32" fmla="*/ 483573 h 1279440"/>
                <a:gd name="connsiteX33" fmla="*/ 905933 w 1769533"/>
                <a:gd name="connsiteY33" fmla="*/ 458173 h 1279440"/>
                <a:gd name="connsiteX34" fmla="*/ 880533 w 1769533"/>
                <a:gd name="connsiteY34" fmla="*/ 441240 h 1279440"/>
                <a:gd name="connsiteX35" fmla="*/ 863600 w 1769533"/>
                <a:gd name="connsiteY35" fmla="*/ 415840 h 1279440"/>
                <a:gd name="connsiteX36" fmla="*/ 846666 w 1769533"/>
                <a:gd name="connsiteY36" fmla="*/ 398906 h 1279440"/>
                <a:gd name="connsiteX37" fmla="*/ 821266 w 1769533"/>
                <a:gd name="connsiteY37" fmla="*/ 348106 h 1279440"/>
                <a:gd name="connsiteX38" fmla="*/ 795866 w 1769533"/>
                <a:gd name="connsiteY38" fmla="*/ 339640 h 1279440"/>
                <a:gd name="connsiteX39" fmla="*/ 778933 w 1769533"/>
                <a:gd name="connsiteY39" fmla="*/ 322706 h 1279440"/>
                <a:gd name="connsiteX40" fmla="*/ 753533 w 1769533"/>
                <a:gd name="connsiteY40" fmla="*/ 314240 h 1279440"/>
                <a:gd name="connsiteX41" fmla="*/ 702733 w 1769533"/>
                <a:gd name="connsiteY41" fmla="*/ 246506 h 1279440"/>
                <a:gd name="connsiteX42" fmla="*/ 677333 w 1769533"/>
                <a:gd name="connsiteY42" fmla="*/ 238040 h 1279440"/>
                <a:gd name="connsiteX43" fmla="*/ 618066 w 1769533"/>
                <a:gd name="connsiteY43" fmla="*/ 178773 h 1279440"/>
                <a:gd name="connsiteX44" fmla="*/ 592666 w 1769533"/>
                <a:gd name="connsiteY44" fmla="*/ 153373 h 1279440"/>
                <a:gd name="connsiteX45" fmla="*/ 567266 w 1769533"/>
                <a:gd name="connsiteY45" fmla="*/ 136440 h 1279440"/>
                <a:gd name="connsiteX46" fmla="*/ 508000 w 1769533"/>
                <a:gd name="connsiteY46" fmla="*/ 68706 h 1279440"/>
                <a:gd name="connsiteX47" fmla="*/ 482600 w 1769533"/>
                <a:gd name="connsiteY47" fmla="*/ 60240 h 1279440"/>
                <a:gd name="connsiteX48" fmla="*/ 465666 w 1769533"/>
                <a:gd name="connsiteY48" fmla="*/ 43306 h 1279440"/>
                <a:gd name="connsiteX49" fmla="*/ 381000 w 1769533"/>
                <a:gd name="connsiteY49" fmla="*/ 17906 h 1279440"/>
                <a:gd name="connsiteX50" fmla="*/ 330200 w 1769533"/>
                <a:gd name="connsiteY50" fmla="*/ 9440 h 1279440"/>
                <a:gd name="connsiteX51" fmla="*/ 0 w 1769533"/>
                <a:gd name="connsiteY51" fmla="*/ 973 h 127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69533" h="1279440">
                  <a:moveTo>
                    <a:pt x="1769533" y="1279440"/>
                  </a:moveTo>
                  <a:cubicBezTo>
                    <a:pt x="1763889" y="1262507"/>
                    <a:pt x="1765221" y="1241261"/>
                    <a:pt x="1752600" y="1228640"/>
                  </a:cubicBezTo>
                  <a:cubicBezTo>
                    <a:pt x="1746955" y="1222995"/>
                    <a:pt x="1740653" y="1217940"/>
                    <a:pt x="1735666" y="1211706"/>
                  </a:cubicBezTo>
                  <a:cubicBezTo>
                    <a:pt x="1729309" y="1203760"/>
                    <a:pt x="1725928" y="1193501"/>
                    <a:pt x="1718733" y="1186306"/>
                  </a:cubicBezTo>
                  <a:cubicBezTo>
                    <a:pt x="1711538" y="1179111"/>
                    <a:pt x="1701800" y="1175017"/>
                    <a:pt x="1693333" y="1169373"/>
                  </a:cubicBezTo>
                  <a:cubicBezTo>
                    <a:pt x="1687689" y="1160906"/>
                    <a:pt x="1684346" y="1150330"/>
                    <a:pt x="1676400" y="1143973"/>
                  </a:cubicBezTo>
                  <a:cubicBezTo>
                    <a:pt x="1669431" y="1138398"/>
                    <a:pt x="1658982" y="1139497"/>
                    <a:pt x="1651000" y="1135506"/>
                  </a:cubicBezTo>
                  <a:cubicBezTo>
                    <a:pt x="1641899" y="1130955"/>
                    <a:pt x="1634067" y="1124217"/>
                    <a:pt x="1625600" y="1118573"/>
                  </a:cubicBezTo>
                  <a:cubicBezTo>
                    <a:pt x="1622778" y="1110106"/>
                    <a:pt x="1622708" y="1100142"/>
                    <a:pt x="1617133" y="1093173"/>
                  </a:cubicBezTo>
                  <a:cubicBezTo>
                    <a:pt x="1610776" y="1085227"/>
                    <a:pt x="1599459" y="1082862"/>
                    <a:pt x="1591733" y="1076240"/>
                  </a:cubicBezTo>
                  <a:cubicBezTo>
                    <a:pt x="1579611" y="1065850"/>
                    <a:pt x="1566722" y="1055657"/>
                    <a:pt x="1557866" y="1042373"/>
                  </a:cubicBezTo>
                  <a:cubicBezTo>
                    <a:pt x="1552222" y="1033906"/>
                    <a:pt x="1548879" y="1023330"/>
                    <a:pt x="1540933" y="1016973"/>
                  </a:cubicBezTo>
                  <a:cubicBezTo>
                    <a:pt x="1533964" y="1011398"/>
                    <a:pt x="1524000" y="1011328"/>
                    <a:pt x="1515533" y="1008506"/>
                  </a:cubicBezTo>
                  <a:cubicBezTo>
                    <a:pt x="1507066" y="1000039"/>
                    <a:pt x="1499331" y="990771"/>
                    <a:pt x="1490133" y="983106"/>
                  </a:cubicBezTo>
                  <a:cubicBezTo>
                    <a:pt x="1482316" y="976592"/>
                    <a:pt x="1471928" y="973368"/>
                    <a:pt x="1464733" y="966173"/>
                  </a:cubicBezTo>
                  <a:cubicBezTo>
                    <a:pt x="1426436" y="927876"/>
                    <a:pt x="1471849" y="948790"/>
                    <a:pt x="1422400" y="932306"/>
                  </a:cubicBezTo>
                  <a:cubicBezTo>
                    <a:pt x="1405916" y="882857"/>
                    <a:pt x="1426830" y="928270"/>
                    <a:pt x="1388533" y="889973"/>
                  </a:cubicBezTo>
                  <a:cubicBezTo>
                    <a:pt x="1381338" y="882778"/>
                    <a:pt x="1378222" y="872299"/>
                    <a:pt x="1371600" y="864573"/>
                  </a:cubicBezTo>
                  <a:cubicBezTo>
                    <a:pt x="1344225" y="832636"/>
                    <a:pt x="1342293" y="833746"/>
                    <a:pt x="1312333" y="813773"/>
                  </a:cubicBezTo>
                  <a:cubicBezTo>
                    <a:pt x="1284329" y="771767"/>
                    <a:pt x="1302598" y="795572"/>
                    <a:pt x="1253066" y="746040"/>
                  </a:cubicBezTo>
                  <a:cubicBezTo>
                    <a:pt x="1247421" y="740395"/>
                    <a:pt x="1243273" y="732676"/>
                    <a:pt x="1236133" y="729106"/>
                  </a:cubicBezTo>
                  <a:cubicBezTo>
                    <a:pt x="1212958" y="717519"/>
                    <a:pt x="1196810" y="711195"/>
                    <a:pt x="1176866" y="695240"/>
                  </a:cubicBezTo>
                  <a:cubicBezTo>
                    <a:pt x="1170633" y="690253"/>
                    <a:pt x="1164920" y="684539"/>
                    <a:pt x="1159933" y="678306"/>
                  </a:cubicBezTo>
                  <a:cubicBezTo>
                    <a:pt x="1153576" y="670360"/>
                    <a:pt x="1150946" y="659263"/>
                    <a:pt x="1143000" y="652906"/>
                  </a:cubicBezTo>
                  <a:cubicBezTo>
                    <a:pt x="1136031" y="647331"/>
                    <a:pt x="1126067" y="647262"/>
                    <a:pt x="1117600" y="644440"/>
                  </a:cubicBezTo>
                  <a:cubicBezTo>
                    <a:pt x="1111955" y="635973"/>
                    <a:pt x="1107023" y="626986"/>
                    <a:pt x="1100666" y="619040"/>
                  </a:cubicBezTo>
                  <a:cubicBezTo>
                    <a:pt x="1090164" y="605913"/>
                    <a:pt x="1073005" y="592509"/>
                    <a:pt x="1058333" y="585173"/>
                  </a:cubicBezTo>
                  <a:cubicBezTo>
                    <a:pt x="1050351" y="581182"/>
                    <a:pt x="1041400" y="579528"/>
                    <a:pt x="1032933" y="576706"/>
                  </a:cubicBezTo>
                  <a:cubicBezTo>
                    <a:pt x="1021644" y="568239"/>
                    <a:pt x="1011318" y="558307"/>
                    <a:pt x="999066" y="551306"/>
                  </a:cubicBezTo>
                  <a:cubicBezTo>
                    <a:pt x="991317" y="546878"/>
                    <a:pt x="981319" y="547432"/>
                    <a:pt x="973666" y="542840"/>
                  </a:cubicBezTo>
                  <a:cubicBezTo>
                    <a:pt x="966821" y="538733"/>
                    <a:pt x="962966" y="530893"/>
                    <a:pt x="956733" y="525906"/>
                  </a:cubicBezTo>
                  <a:cubicBezTo>
                    <a:pt x="948787" y="519549"/>
                    <a:pt x="939800" y="514617"/>
                    <a:pt x="931333" y="508973"/>
                  </a:cubicBezTo>
                  <a:cubicBezTo>
                    <a:pt x="925689" y="500506"/>
                    <a:pt x="918951" y="492674"/>
                    <a:pt x="914400" y="483573"/>
                  </a:cubicBezTo>
                  <a:cubicBezTo>
                    <a:pt x="910409" y="475591"/>
                    <a:pt x="911508" y="465142"/>
                    <a:pt x="905933" y="458173"/>
                  </a:cubicBezTo>
                  <a:cubicBezTo>
                    <a:pt x="899576" y="450227"/>
                    <a:pt x="889000" y="446884"/>
                    <a:pt x="880533" y="441240"/>
                  </a:cubicBezTo>
                  <a:cubicBezTo>
                    <a:pt x="874889" y="432773"/>
                    <a:pt x="869957" y="423786"/>
                    <a:pt x="863600" y="415840"/>
                  </a:cubicBezTo>
                  <a:cubicBezTo>
                    <a:pt x="858613" y="409606"/>
                    <a:pt x="850773" y="405751"/>
                    <a:pt x="846666" y="398906"/>
                  </a:cubicBezTo>
                  <a:cubicBezTo>
                    <a:pt x="832507" y="375307"/>
                    <a:pt x="845973" y="367871"/>
                    <a:pt x="821266" y="348106"/>
                  </a:cubicBezTo>
                  <a:cubicBezTo>
                    <a:pt x="814297" y="342531"/>
                    <a:pt x="804333" y="342462"/>
                    <a:pt x="795866" y="339640"/>
                  </a:cubicBezTo>
                  <a:cubicBezTo>
                    <a:pt x="790222" y="333995"/>
                    <a:pt x="785778" y="326813"/>
                    <a:pt x="778933" y="322706"/>
                  </a:cubicBezTo>
                  <a:cubicBezTo>
                    <a:pt x="771280" y="318114"/>
                    <a:pt x="759844" y="320551"/>
                    <a:pt x="753533" y="314240"/>
                  </a:cubicBezTo>
                  <a:cubicBezTo>
                    <a:pt x="747240" y="307947"/>
                    <a:pt x="721504" y="257769"/>
                    <a:pt x="702733" y="246506"/>
                  </a:cubicBezTo>
                  <a:cubicBezTo>
                    <a:pt x="695080" y="241914"/>
                    <a:pt x="685800" y="240862"/>
                    <a:pt x="677333" y="238040"/>
                  </a:cubicBezTo>
                  <a:lnTo>
                    <a:pt x="618066" y="178773"/>
                  </a:lnTo>
                  <a:cubicBezTo>
                    <a:pt x="609599" y="170306"/>
                    <a:pt x="602629" y="160015"/>
                    <a:pt x="592666" y="153373"/>
                  </a:cubicBezTo>
                  <a:lnTo>
                    <a:pt x="567266" y="136440"/>
                  </a:lnTo>
                  <a:cubicBezTo>
                    <a:pt x="553695" y="116083"/>
                    <a:pt x="529226" y="75781"/>
                    <a:pt x="508000" y="68706"/>
                  </a:cubicBezTo>
                  <a:lnTo>
                    <a:pt x="482600" y="60240"/>
                  </a:lnTo>
                  <a:cubicBezTo>
                    <a:pt x="476955" y="54595"/>
                    <a:pt x="472806" y="46876"/>
                    <a:pt x="465666" y="43306"/>
                  </a:cubicBezTo>
                  <a:cubicBezTo>
                    <a:pt x="451273" y="36109"/>
                    <a:pt x="401252" y="21956"/>
                    <a:pt x="381000" y="17906"/>
                  </a:cubicBezTo>
                  <a:cubicBezTo>
                    <a:pt x="364166" y="14539"/>
                    <a:pt x="347339" y="10419"/>
                    <a:pt x="330200" y="9440"/>
                  </a:cubicBezTo>
                  <a:cubicBezTo>
                    <a:pt x="165003" y="0"/>
                    <a:pt x="129154" y="973"/>
                    <a:pt x="0" y="973"/>
                  </a:cubicBezTo>
                </a:path>
              </a:pathLst>
            </a:cu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5579533" y="5719068"/>
              <a:ext cx="569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 Narrow"/>
                  <a:cs typeface="Arial Narrow"/>
                </a:rPr>
                <a:t>50 </a:t>
              </a:r>
              <a:r>
                <a:rPr lang="en-US" altLang="ja-JP" sz="1400" dirty="0" smtClean="0">
                  <a:latin typeface="Arial Narrow"/>
                  <a:cs typeface="Arial Narrow"/>
                </a:rPr>
                <a:t>dB</a:t>
              </a:r>
              <a:endParaRPr kumimoji="1" lang="ja-JP" altLang="en-US" sz="1400" dirty="0">
                <a:latin typeface="Arial Narrow"/>
                <a:cs typeface="Arial Narrow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5571067" y="4942780"/>
              <a:ext cx="569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8</a:t>
              </a:r>
              <a:r>
                <a:rPr kumimoji="1" lang="en-US" altLang="ja-JP" sz="1400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0 </a:t>
              </a:r>
              <a:r>
                <a:rPr lang="en-US" altLang="ja-JP" sz="1400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dB</a:t>
              </a:r>
              <a:endParaRPr kumimoji="1" lang="ja-JP" altLang="en-US" sz="1400" dirty="0">
                <a:solidFill>
                  <a:srgbClr val="FF00FF"/>
                </a:solidFill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8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 III: saturation suppression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4" name="Line 64"/>
          <p:cNvSpPr>
            <a:spLocks noChangeShapeType="1"/>
          </p:cNvSpPr>
          <p:nvPr/>
        </p:nvSpPr>
        <p:spPr bwMode="auto">
          <a:xfrm>
            <a:off x="1027656" y="3726787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4134144" y="3542360"/>
            <a:ext cx="847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Arial Narrow"/>
                <a:cs typeface="Arial Narrow"/>
              </a:rPr>
              <a:t>Log </a:t>
            </a:r>
            <a:r>
              <a:rPr lang="en-US" altLang="ja-JP" sz="1800" i="1" dirty="0" smtClean="0">
                <a:latin typeface="Arial Narrow"/>
                <a:cs typeface="Arial Narrow"/>
              </a:rPr>
              <a:t>Q</a:t>
            </a:r>
            <a:r>
              <a:rPr lang="en-US" altLang="ja-JP" sz="1800" dirty="0" smtClean="0">
                <a:latin typeface="Arial Narrow"/>
                <a:cs typeface="Arial Narrow"/>
              </a:rPr>
              <a:t>in</a:t>
            </a:r>
            <a:endParaRPr lang="en-US" altLang="ja-JP" sz="1800" dirty="0">
              <a:latin typeface="Arial Narrow"/>
              <a:cs typeface="Arial Narrow"/>
            </a:endParaRPr>
          </a:p>
        </p:txBody>
      </p:sp>
      <p:sp>
        <p:nvSpPr>
          <p:cNvPr id="6" name="Line 67"/>
          <p:cNvSpPr>
            <a:spLocks noChangeShapeType="1"/>
          </p:cNvSpPr>
          <p:nvPr/>
        </p:nvSpPr>
        <p:spPr bwMode="auto">
          <a:xfrm flipV="1">
            <a:off x="1314744" y="2278987"/>
            <a:ext cx="1964182" cy="1447800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Line 68"/>
          <p:cNvSpPr>
            <a:spLocks noChangeShapeType="1"/>
          </p:cNvSpPr>
          <p:nvPr/>
        </p:nvSpPr>
        <p:spPr bwMode="auto">
          <a:xfrm>
            <a:off x="3278926" y="2278987"/>
            <a:ext cx="599762" cy="0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457200" y="1974187"/>
            <a:ext cx="979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Arial Narrow"/>
                <a:cs typeface="Arial Narrow"/>
              </a:rPr>
              <a:t>L</a:t>
            </a:r>
            <a:r>
              <a:rPr lang="en-US" altLang="ja-JP" sz="1800" dirty="0" smtClean="0">
                <a:latin typeface="Arial Narrow"/>
                <a:cs typeface="Arial Narrow"/>
              </a:rPr>
              <a:t>og </a:t>
            </a:r>
            <a:r>
              <a:rPr lang="en-US" altLang="ja-JP" sz="1800" i="1" dirty="0" err="1" smtClean="0">
                <a:latin typeface="Arial Narrow"/>
                <a:cs typeface="Arial Narrow"/>
              </a:rPr>
              <a:t>V</a:t>
            </a:r>
            <a:r>
              <a:rPr lang="en-US" altLang="ja-JP" sz="1800" dirty="0" err="1" smtClean="0">
                <a:latin typeface="Arial Narrow"/>
                <a:cs typeface="Arial Narrow"/>
              </a:rPr>
              <a:t>ou</a:t>
            </a:r>
            <a:r>
              <a:rPr lang="en-US" altLang="ja-JP" sz="1800" i="1" dirty="0" err="1" smtClean="0">
                <a:latin typeface="Arial Narrow"/>
                <a:cs typeface="Arial Narrow"/>
              </a:rPr>
              <a:t>t</a:t>
            </a:r>
            <a:endParaRPr lang="en-US" altLang="ja-JP" sz="2400" i="1" dirty="0">
              <a:latin typeface="Arial Narrow"/>
              <a:ea typeface="Osaka" charset="-128"/>
              <a:cs typeface="Arial Narrow"/>
            </a:endParaRPr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 flipV="1">
            <a:off x="1992987" y="2278987"/>
            <a:ext cx="1885701" cy="1436132"/>
          </a:xfrm>
          <a:prstGeom prst="line">
            <a:avLst/>
          </a:prstGeom>
          <a:noFill/>
          <a:ln w="38100" cap="flat" cmpd="sng" algn="ctr">
            <a:solidFill>
              <a:srgbClr val="FF008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1837343" y="3698004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2476886" y="3699248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3121693" y="3690046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3721455" y="3688056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2871042" y="2904045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65"/>
          <p:cNvSpPr>
            <a:spLocks noChangeShapeType="1"/>
          </p:cNvSpPr>
          <p:nvPr/>
        </p:nvSpPr>
        <p:spPr bwMode="auto">
          <a:xfrm>
            <a:off x="1314744" y="197418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rot="5400000">
            <a:off x="2269690" y="2904045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 flipH="1" flipV="1">
            <a:off x="3113176" y="2444739"/>
            <a:ext cx="470916" cy="139416"/>
          </a:xfrm>
          <a:prstGeom prst="line">
            <a:avLst/>
          </a:prstGeom>
          <a:ln w="63500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992987" y="2749905"/>
            <a:ext cx="1282761" cy="965214"/>
          </a:xfrm>
          <a:prstGeom prst="line">
            <a:avLst/>
          </a:prstGeom>
          <a:ln w="63500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57200" y="1305447"/>
            <a:ext cx="516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If Qin is large enough to </a:t>
            </a:r>
            <a:r>
              <a:rPr kumimoji="1"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saturate the high-gain channel,,,,,,,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3391" y="2140844"/>
            <a:ext cx="4573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Z of the CSA for the high-gain channel is quite large! </a:t>
            </a:r>
          </a:p>
          <a:p>
            <a:r>
              <a:rPr kumimoji="1" lang="en-US" altLang="ja-JP" dirty="0" smtClean="0">
                <a:solidFill>
                  <a:srgbClr val="3366FF"/>
                </a:solidFill>
                <a:latin typeface="Arial Narrow"/>
                <a:cs typeface="Arial Narrow"/>
              </a:rPr>
              <a:t>Charge flows into low-gain channel.</a:t>
            </a:r>
          </a:p>
          <a:p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Capacitive division does not work there.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10800000">
            <a:off x="3640671" y="2464010"/>
            <a:ext cx="92664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57200" y="4378510"/>
            <a:ext cx="559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Saturation suppression </a:t>
            </a:r>
            <a:r>
              <a:rPr kumimoji="1" lang="en-US" altLang="ja-JP" dirty="0" smtClean="0">
                <a:latin typeface="Arial Narrow"/>
                <a:cs typeface="Arial Narrow"/>
              </a:rPr>
              <a:t>for the high-gain channel is implemented.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2128529" y="5554134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1027656" y="5918993"/>
            <a:ext cx="127000" cy="287867"/>
            <a:chOff x="1921934" y="2637599"/>
            <a:chExt cx="127000" cy="287867"/>
          </a:xfrm>
        </p:grpSpPr>
        <p:cxnSp>
          <p:nvCxnSpPr>
            <p:cNvPr id="28" name="直線コネクタ 27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線コネクタ 30"/>
          <p:cNvCxnSpPr>
            <a:stCxn id="26" idx="3"/>
          </p:cNvCxnSpPr>
          <p:nvPr/>
        </p:nvCxnSpPr>
        <p:spPr>
          <a:xfrm rot="10800000" flipV="1">
            <a:off x="1187745" y="6058135"/>
            <a:ext cx="904785" cy="4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10800000">
            <a:off x="812802" y="6058135"/>
            <a:ext cx="2148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>
            <a:off x="1882920" y="5308600"/>
            <a:ext cx="220134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6200000" flipV="1">
            <a:off x="2337594" y="5308600"/>
            <a:ext cx="220134" cy="1588"/>
          </a:xfrm>
          <a:prstGeom prst="line">
            <a:avLst/>
          </a:prstGeom>
          <a:ln>
            <a:solidFill>
              <a:srgbClr val="FF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994576" y="5199327"/>
            <a:ext cx="452291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994576" y="5095345"/>
            <a:ext cx="452291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 flipH="1" flipV="1">
            <a:off x="2113227" y="4990306"/>
            <a:ext cx="201612" cy="846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0800000">
            <a:off x="1803401" y="5419461"/>
            <a:ext cx="1887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>
            <a:off x="1482065" y="5740797"/>
            <a:ext cx="6426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446867" y="5419461"/>
            <a:ext cx="9714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26" idx="0"/>
          </p:cNvCxnSpPr>
          <p:nvPr/>
        </p:nvCxnSpPr>
        <p:spPr>
          <a:xfrm>
            <a:off x="3100529" y="6058135"/>
            <a:ext cx="1033615" cy="4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>
            <a:off x="3099799" y="5739592"/>
            <a:ext cx="6370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864391" y="4675199"/>
            <a:ext cx="42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Arial Narrow"/>
                <a:cs typeface="Arial Narrow"/>
              </a:rPr>
              <a:t>V</a:t>
            </a:r>
            <a:r>
              <a:rPr kumimoji="1" lang="en-US" altLang="ja-JP" dirty="0" smtClean="0">
                <a:latin typeface="Arial Narrow"/>
                <a:cs typeface="Arial Narrow"/>
              </a:rPr>
              <a:t>g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22941" y="5411804"/>
            <a:ext cx="3920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  <a:latin typeface="Arial Narrow"/>
                <a:cs typeface="Arial Narrow"/>
              </a:rPr>
              <a:t>Charge </a:t>
            </a:r>
            <a:r>
              <a:rPr lang="en-US" altLang="ja-JP" dirty="0" smtClean="0">
                <a:solidFill>
                  <a:srgbClr val="3366FF"/>
                </a:solidFill>
                <a:latin typeface="Arial Narrow"/>
                <a:cs typeface="Arial Narrow"/>
              </a:rPr>
              <a:t>flows into this FET,</a:t>
            </a:r>
          </a:p>
          <a:p>
            <a:r>
              <a:rPr lang="en-US" altLang="ja-JP" dirty="0" err="1" smtClean="0">
                <a:latin typeface="Arial Narrow"/>
                <a:cs typeface="Arial Narrow"/>
              </a:rPr>
              <a:t>becauce</a:t>
            </a:r>
            <a:r>
              <a:rPr lang="en-US" altLang="ja-JP" dirty="0" smtClean="0">
                <a:latin typeface="Arial Narrow"/>
                <a:cs typeface="Arial Narrow"/>
              </a:rPr>
              <a:t> of its small drain-source resistance.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09284" y="5873469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092528" y="2565239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4F81BD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dirty="0">
              <a:ln>
                <a:solidFill>
                  <a:srgbClr val="4F81BD"/>
                </a:solidFill>
              </a:ln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03769" y="3119237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603769" y="4932508"/>
            <a:ext cx="396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Thi</a:t>
            </a:r>
            <a:r>
              <a:rPr lang="en-US" altLang="ja-JP" dirty="0" smtClean="0">
                <a:latin typeface="Arial Narrow"/>
                <a:cs typeface="Arial Narrow"/>
              </a:rPr>
              <a:t>s FET is turned ON when </a:t>
            </a:r>
            <a:r>
              <a:rPr lang="en-US" altLang="ja-JP" i="1" dirty="0" err="1" smtClean="0">
                <a:latin typeface="Arial Narrow"/>
                <a:cs typeface="Arial Narrow"/>
              </a:rPr>
              <a:t>V</a:t>
            </a:r>
            <a:r>
              <a:rPr lang="en-US" altLang="ja-JP" dirty="0" err="1" smtClean="0">
                <a:latin typeface="Arial Narrow"/>
                <a:cs typeface="Arial Narrow"/>
              </a:rPr>
              <a:t>th</a:t>
            </a:r>
            <a:r>
              <a:rPr lang="en-US" altLang="ja-JP" dirty="0" smtClean="0">
                <a:latin typeface="Arial Narrow"/>
                <a:cs typeface="Arial Narrow"/>
              </a:rPr>
              <a:t>  &gt; </a:t>
            </a:r>
            <a:r>
              <a:rPr lang="en-US" altLang="ja-JP" i="1" dirty="0" smtClean="0">
                <a:latin typeface="Arial Narrow"/>
                <a:cs typeface="Arial Narrow"/>
              </a:rPr>
              <a:t>V</a:t>
            </a:r>
            <a:r>
              <a:rPr lang="en-US" altLang="ja-JP" dirty="0" smtClean="0">
                <a:latin typeface="Arial Narrow"/>
                <a:cs typeface="Arial Narrow"/>
              </a:rPr>
              <a:t>g - </a:t>
            </a:r>
            <a:r>
              <a:rPr lang="en-US" altLang="ja-JP" i="1" dirty="0" err="1" smtClean="0">
                <a:latin typeface="Arial Narrow"/>
                <a:cs typeface="Arial Narrow"/>
              </a:rPr>
              <a:t>V</a:t>
            </a:r>
            <a:r>
              <a:rPr lang="en-US" altLang="ja-JP" dirty="0" err="1" smtClean="0">
                <a:latin typeface="Arial Narrow"/>
                <a:cs typeface="Arial Narrow"/>
              </a:rPr>
              <a:t>out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07123" y="5689597"/>
            <a:ext cx="58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Arial Narrow"/>
                <a:cs typeface="Arial Narrow"/>
              </a:rPr>
              <a:t>V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out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333" y="274638"/>
            <a:ext cx="8559800" cy="9022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Output pulse shapes from the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1682526" y="3040498"/>
            <a:ext cx="668571" cy="72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1684115" y="4764821"/>
            <a:ext cx="668571" cy="72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980545" y="3315026"/>
            <a:ext cx="127000" cy="287867"/>
            <a:chOff x="1921934" y="2637599"/>
            <a:chExt cx="127000" cy="287867"/>
          </a:xfrm>
        </p:grpSpPr>
        <p:cxnSp>
          <p:nvCxnSpPr>
            <p:cNvPr id="8" name="直線コネクタ 7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9"/>
          <p:cNvGrpSpPr/>
          <p:nvPr/>
        </p:nvGrpSpPr>
        <p:grpSpPr>
          <a:xfrm>
            <a:off x="980545" y="4973710"/>
            <a:ext cx="127000" cy="287867"/>
            <a:chOff x="1921934" y="2637599"/>
            <a:chExt cx="127000" cy="287867"/>
          </a:xfrm>
        </p:grpSpPr>
        <p:cxnSp>
          <p:nvCxnSpPr>
            <p:cNvPr id="11" name="直線コネクタ 10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コネクタ 13"/>
          <p:cNvCxnSpPr/>
          <p:nvPr/>
        </p:nvCxnSpPr>
        <p:spPr>
          <a:xfrm>
            <a:off x="1113516" y="3419815"/>
            <a:ext cx="5337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07544" y="5124820"/>
            <a:ext cx="5736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760412" y="3418227"/>
            <a:ext cx="2201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745841" y="5117644"/>
            <a:ext cx="234704" cy="7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6200000" flipV="1">
            <a:off x="-96185" y="4261047"/>
            <a:ext cx="1699417" cy="13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296333" y="4263951"/>
            <a:ext cx="4503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23658" y="3638732"/>
            <a:ext cx="42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8093" y="4599609"/>
            <a:ext cx="3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/>
                <a:cs typeface="Arial Narrow"/>
              </a:rPr>
              <a:t>Cl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37" name="直線コネクタ 36"/>
          <p:cNvCxnSpPr>
            <a:stCxn id="5" idx="0"/>
          </p:cNvCxnSpPr>
          <p:nvPr/>
        </p:nvCxnSpPr>
        <p:spPr>
          <a:xfrm>
            <a:off x="2376812" y="3400499"/>
            <a:ext cx="1046385" cy="15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376811" y="5112057"/>
            <a:ext cx="1046386" cy="12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図形グループ 38"/>
          <p:cNvGrpSpPr/>
          <p:nvPr/>
        </p:nvGrpSpPr>
        <p:grpSpPr>
          <a:xfrm>
            <a:off x="1731509" y="2076556"/>
            <a:ext cx="456262" cy="525727"/>
            <a:chOff x="1992193" y="4893734"/>
            <a:chExt cx="456262" cy="525727"/>
          </a:xfrm>
        </p:grpSpPr>
        <p:cxnSp>
          <p:nvCxnSpPr>
            <p:cNvPr id="40" name="直線コネクタ 39"/>
            <p:cNvCxnSpPr/>
            <p:nvPr/>
          </p:nvCxnSpPr>
          <p:spPr>
            <a:xfrm rot="5400000">
              <a:off x="1882920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2337594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994576" y="5199327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994576" y="5095345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 flipH="1" flipV="1">
              <a:off x="2113227" y="4990306"/>
              <a:ext cx="201612" cy="8467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図形グループ 75"/>
          <p:cNvGrpSpPr/>
          <p:nvPr/>
        </p:nvGrpSpPr>
        <p:grpSpPr>
          <a:xfrm>
            <a:off x="1480741" y="2601488"/>
            <a:ext cx="1254655" cy="819915"/>
            <a:chOff x="1971940" y="1908734"/>
            <a:chExt cx="1254655" cy="819915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コネクタ 52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/>
          <p:cNvCxnSpPr/>
          <p:nvPr/>
        </p:nvCxnSpPr>
        <p:spPr>
          <a:xfrm rot="10800000" flipV="1">
            <a:off x="1479152" y="2601488"/>
            <a:ext cx="25077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2187771" y="2599106"/>
            <a:ext cx="547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rot="5400000">
            <a:off x="1403292" y="2691654"/>
            <a:ext cx="1819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5400000">
            <a:off x="2640068" y="2691257"/>
            <a:ext cx="1827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図形グループ 76"/>
          <p:cNvGrpSpPr/>
          <p:nvPr/>
        </p:nvGrpSpPr>
        <p:grpSpPr>
          <a:xfrm>
            <a:off x="1479153" y="4297729"/>
            <a:ext cx="1254655" cy="819915"/>
            <a:chOff x="1971940" y="1908734"/>
            <a:chExt cx="1254655" cy="819915"/>
          </a:xfrm>
        </p:grpSpPr>
        <p:grpSp>
          <p:nvGrpSpPr>
            <p:cNvPr id="78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83" name="直線コネクタ 82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線コネクタ 78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1651345" y="3210941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647271" y="4932978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1215386" y="2056938"/>
            <a:ext cx="1840426" cy="3468415"/>
          </a:xfrm>
          <a:prstGeom prst="roundRect">
            <a:avLst/>
          </a:prstGeom>
          <a:noFill/>
          <a:ln w="38100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166492" y="3537481"/>
            <a:ext cx="480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n>
                  <a:solidFill>
                    <a:srgbClr val="400080"/>
                  </a:solidFill>
                </a:ln>
                <a:latin typeface="Arial Narrow"/>
                <a:cs typeface="Arial Narrow"/>
              </a:rPr>
              <a:t>This part is implemented in first prototype</a:t>
            </a:r>
            <a:endParaRPr kumimoji="1" lang="ja-JP" altLang="en-US" sz="2400" dirty="0">
              <a:ln>
                <a:solidFill>
                  <a:srgbClr val="400080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91" name="図 90" descr="PA300110.JPG"/>
          <p:cNvPicPr>
            <a:picLocks noChangeAspect="1"/>
          </p:cNvPicPr>
          <p:nvPr/>
        </p:nvPicPr>
        <p:blipFill>
          <a:blip r:embed="rId2"/>
          <a:srcRect l="28651" t="38944" r="32596" b="24573"/>
          <a:stretch>
            <a:fillRect/>
          </a:stretch>
        </p:blipFill>
        <p:spPr>
          <a:xfrm>
            <a:off x="3881333" y="4382722"/>
            <a:ext cx="1810148" cy="1278086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5968268" y="4732637"/>
            <a:ext cx="287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-110" charset="2"/>
              <a:buChar char="ß"/>
            </a:pPr>
            <a:r>
              <a:rPr kumimoji="1" lang="en-US" altLang="ja-JP" dirty="0" smtClean="0">
                <a:latin typeface="Arial Narrow"/>
                <a:cs typeface="Arial Narrow"/>
              </a:rPr>
              <a:t>Chip and its test board</a:t>
            </a:r>
            <a:br>
              <a:rPr kumimoji="1" lang="en-US" altLang="ja-JP" dirty="0" smtClean="0">
                <a:latin typeface="Arial Narrow"/>
                <a:cs typeface="Arial Narrow"/>
              </a:rPr>
            </a:br>
            <a:r>
              <a:rPr kumimoji="1" lang="en-US" altLang="ja-JP" dirty="0" smtClean="0">
                <a:latin typeface="Arial Narrow"/>
                <a:cs typeface="Arial Narrow"/>
              </a:rPr>
              <a:t>      TSMC 0.5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latin typeface="Arial Narrow"/>
                <a:cs typeface="Arial Narrow"/>
              </a:rPr>
              <a:t>m process</a:t>
            </a:r>
            <a:r>
              <a:rPr lang="en-US" altLang="ja-JP" dirty="0" smtClean="0">
                <a:latin typeface="Arial Narrow"/>
                <a:cs typeface="Arial Narrow"/>
              </a:rPr>
              <a:t/>
            </a:r>
            <a:br>
              <a:rPr lang="en-US" altLang="ja-JP" dirty="0" smtClean="0">
                <a:latin typeface="Arial Narrow"/>
                <a:cs typeface="Arial Narrow"/>
              </a:rPr>
            </a:br>
            <a:r>
              <a:rPr lang="en-US" altLang="ja-JP" dirty="0" smtClean="0">
                <a:latin typeface="Arial Narrow"/>
                <a:cs typeface="Arial Narrow"/>
              </a:rPr>
              <a:t>     chip size ~ 1.6 mm × 1.2 mm</a:t>
            </a:r>
            <a:endParaRPr kumimoji="1" lang="en-US" altLang="ja-JP" dirty="0" smtClean="0">
              <a:latin typeface="Arial Narrow"/>
              <a:cs typeface="Arial Narrow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3101925" y="3454066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4F81BD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dirty="0">
              <a:ln>
                <a:solidFill>
                  <a:srgbClr val="4F81BD"/>
                </a:solidFill>
              </a:ln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133259" y="4739860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158" name="直線矢印コネクタ 157"/>
          <p:cNvCxnSpPr/>
          <p:nvPr/>
        </p:nvCxnSpPr>
        <p:spPr>
          <a:xfrm>
            <a:off x="3101925" y="3999146"/>
            <a:ext cx="1639408" cy="799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es3p2pC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0" y="2565812"/>
            <a:ext cx="2549508" cy="2160000"/>
          </a:xfrm>
          <a:prstGeom prst="rect">
            <a:avLst/>
          </a:prstGeom>
        </p:spPr>
      </p:pic>
      <p:pic>
        <p:nvPicPr>
          <p:cNvPr id="5" name="図 4" descr="Mes3p2p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304" y="2828945"/>
            <a:ext cx="2569743" cy="216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252180" y="1341383"/>
            <a:ext cx="225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Qin = 3.2 pF (FET is </a:t>
            </a:r>
            <a:r>
              <a:rPr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Off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)</a:t>
            </a:r>
            <a:endParaRPr lang="ja-JP" altLang="en-US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98138" y="4237561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100 </a:t>
            </a:r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nsec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/div</a:t>
            </a:r>
            <a:endParaRPr lang="ja-JP" altLang="en-US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978998" y="3307812"/>
            <a:ext cx="194733" cy="601133"/>
          </a:xfrm>
          <a:custGeom>
            <a:avLst/>
            <a:gdLst>
              <a:gd name="connsiteX0" fmla="*/ 0 w 194733"/>
              <a:gd name="connsiteY0" fmla="*/ 0 h 601133"/>
              <a:gd name="connsiteX1" fmla="*/ 33866 w 194733"/>
              <a:gd name="connsiteY1" fmla="*/ 8466 h 601133"/>
              <a:gd name="connsiteX2" fmla="*/ 50800 w 194733"/>
              <a:gd name="connsiteY2" fmla="*/ 25400 h 601133"/>
              <a:gd name="connsiteX3" fmla="*/ 76200 w 194733"/>
              <a:gd name="connsiteY3" fmla="*/ 33866 h 601133"/>
              <a:gd name="connsiteX4" fmla="*/ 93133 w 194733"/>
              <a:gd name="connsiteY4" fmla="*/ 59266 h 601133"/>
              <a:gd name="connsiteX5" fmla="*/ 143933 w 194733"/>
              <a:gd name="connsiteY5" fmla="*/ 118533 h 601133"/>
              <a:gd name="connsiteX6" fmla="*/ 160866 w 194733"/>
              <a:gd name="connsiteY6" fmla="*/ 169333 h 601133"/>
              <a:gd name="connsiteX7" fmla="*/ 186266 w 194733"/>
              <a:gd name="connsiteY7" fmla="*/ 245533 h 601133"/>
              <a:gd name="connsiteX8" fmla="*/ 194733 w 194733"/>
              <a:gd name="connsiteY8" fmla="*/ 270933 h 601133"/>
              <a:gd name="connsiteX9" fmla="*/ 169333 w 194733"/>
              <a:gd name="connsiteY9" fmla="*/ 482600 h 601133"/>
              <a:gd name="connsiteX10" fmla="*/ 160866 w 194733"/>
              <a:gd name="connsiteY10" fmla="*/ 508000 h 601133"/>
              <a:gd name="connsiteX11" fmla="*/ 143933 w 194733"/>
              <a:gd name="connsiteY11" fmla="*/ 533400 h 601133"/>
              <a:gd name="connsiteX12" fmla="*/ 118533 w 194733"/>
              <a:gd name="connsiteY12" fmla="*/ 541866 h 601133"/>
              <a:gd name="connsiteX13" fmla="*/ 59266 w 194733"/>
              <a:gd name="connsiteY13" fmla="*/ 592666 h 601133"/>
              <a:gd name="connsiteX14" fmla="*/ 33866 w 194733"/>
              <a:gd name="connsiteY14" fmla="*/ 601133 h 601133"/>
              <a:gd name="connsiteX15" fmla="*/ 8466 w 194733"/>
              <a:gd name="connsiteY15" fmla="*/ 592666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733" h="601133">
                <a:moveTo>
                  <a:pt x="0" y="0"/>
                </a:moveTo>
                <a:cubicBezTo>
                  <a:pt x="11289" y="2822"/>
                  <a:pt x="23458" y="3262"/>
                  <a:pt x="33866" y="8466"/>
                </a:cubicBezTo>
                <a:cubicBezTo>
                  <a:pt x="41006" y="12036"/>
                  <a:pt x="43955" y="21293"/>
                  <a:pt x="50800" y="25400"/>
                </a:cubicBezTo>
                <a:cubicBezTo>
                  <a:pt x="58453" y="29992"/>
                  <a:pt x="67733" y="31044"/>
                  <a:pt x="76200" y="33866"/>
                </a:cubicBezTo>
                <a:cubicBezTo>
                  <a:pt x="81844" y="42333"/>
                  <a:pt x="86511" y="51540"/>
                  <a:pt x="93133" y="59266"/>
                </a:cubicBezTo>
                <a:cubicBezTo>
                  <a:pt x="112501" y="81862"/>
                  <a:pt x="131971" y="91619"/>
                  <a:pt x="143933" y="118533"/>
                </a:cubicBezTo>
                <a:cubicBezTo>
                  <a:pt x="151182" y="134844"/>
                  <a:pt x="155222" y="152400"/>
                  <a:pt x="160866" y="169333"/>
                </a:cubicBezTo>
                <a:lnTo>
                  <a:pt x="186266" y="245533"/>
                </a:lnTo>
                <a:lnTo>
                  <a:pt x="194733" y="270933"/>
                </a:lnTo>
                <a:cubicBezTo>
                  <a:pt x="185068" y="372422"/>
                  <a:pt x="190604" y="408155"/>
                  <a:pt x="169333" y="482600"/>
                </a:cubicBezTo>
                <a:cubicBezTo>
                  <a:pt x="166881" y="491181"/>
                  <a:pt x="164857" y="500018"/>
                  <a:pt x="160866" y="508000"/>
                </a:cubicBezTo>
                <a:cubicBezTo>
                  <a:pt x="156315" y="517101"/>
                  <a:pt x="151879" y="527043"/>
                  <a:pt x="143933" y="533400"/>
                </a:cubicBezTo>
                <a:cubicBezTo>
                  <a:pt x="136964" y="538975"/>
                  <a:pt x="127000" y="539044"/>
                  <a:pt x="118533" y="541866"/>
                </a:cubicBezTo>
                <a:cubicBezTo>
                  <a:pt x="97700" y="562699"/>
                  <a:pt x="85056" y="579771"/>
                  <a:pt x="59266" y="592666"/>
                </a:cubicBezTo>
                <a:cubicBezTo>
                  <a:pt x="51284" y="596657"/>
                  <a:pt x="42333" y="598311"/>
                  <a:pt x="33866" y="601133"/>
                </a:cubicBezTo>
                <a:lnTo>
                  <a:pt x="8466" y="59266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865852" y="3299345"/>
            <a:ext cx="56556" cy="132354"/>
          </a:xfrm>
          <a:custGeom>
            <a:avLst/>
            <a:gdLst>
              <a:gd name="connsiteX0" fmla="*/ 45412 w 56556"/>
              <a:gd name="connsiteY0" fmla="*/ 0 h 132354"/>
              <a:gd name="connsiteX1" fmla="*/ 28479 w 56556"/>
              <a:gd name="connsiteY1" fmla="*/ 76200 h 132354"/>
              <a:gd name="connsiteX2" fmla="*/ 53879 w 56556"/>
              <a:gd name="connsiteY2" fmla="*/ 93133 h 13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56" h="132354">
                <a:moveTo>
                  <a:pt x="45412" y="0"/>
                </a:moveTo>
                <a:cubicBezTo>
                  <a:pt x="12878" y="21689"/>
                  <a:pt x="0" y="19242"/>
                  <a:pt x="28479" y="76200"/>
                </a:cubicBezTo>
                <a:cubicBezTo>
                  <a:pt x="56556" y="132354"/>
                  <a:pt x="53879" y="60946"/>
                  <a:pt x="53879" y="931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2195" y="314391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51047" y="3732745"/>
            <a:ext cx="9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1 /( Ch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s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082680" y="3243749"/>
            <a:ext cx="440267" cy="488996"/>
          </a:xfrm>
          <a:prstGeom prst="ellipse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973445" y="1919481"/>
            <a:ext cx="15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Ch = 560 pF</a:t>
            </a:r>
          </a:p>
          <a:p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Cl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  =   56 pF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282914" y="1919481"/>
            <a:ext cx="15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Ch = 4.7 </a:t>
            </a:r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nF</a:t>
            </a:r>
            <a:endParaRPr lang="en-US" altLang="ja-JP" dirty="0" smtClean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  <a:p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Cl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  = 470 pF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82257" y="3000451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82257" y="3520575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4F81BD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dirty="0">
              <a:ln>
                <a:solidFill>
                  <a:srgbClr val="4F81BD"/>
                </a:solidFill>
              </a:ln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98447" y="3306695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4F81BD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dirty="0">
              <a:ln>
                <a:solidFill>
                  <a:srgbClr val="4F81BD"/>
                </a:solidFill>
              </a:ln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98447" y="2775154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296333" y="274638"/>
            <a:ext cx="8559800" cy="9022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Output pulse shapes from the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r>
              <a:rPr lang="en-US" altLang="ja-JP" sz="3200" dirty="0" smtClean="0">
                <a:latin typeface="Arial Narrow"/>
                <a:cs typeface="Arial Narrow"/>
              </a:rPr>
              <a:t> -- I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616792" y="4237561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100 </a:t>
            </a:r>
            <a:r>
              <a:rPr lang="en-US" altLang="ja-JP" dirty="0" err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nsec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/div</a:t>
            </a:r>
            <a:endParaRPr lang="ja-JP" altLang="en-US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73731" y="35205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endParaRPr kumimoji="1" lang="ja-JP" altLang="en-US" sz="1200" dirty="0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6472738" y="2484931"/>
            <a:ext cx="2746325" cy="2306628"/>
            <a:chOff x="6472738" y="2484931"/>
            <a:chExt cx="2746325" cy="2306628"/>
          </a:xfrm>
        </p:grpSpPr>
        <p:grpSp>
          <p:nvGrpSpPr>
            <p:cNvPr id="39" name="図形グループ 38"/>
            <p:cNvGrpSpPr/>
            <p:nvPr/>
          </p:nvGrpSpPr>
          <p:grpSpPr>
            <a:xfrm>
              <a:off x="6472738" y="2484931"/>
              <a:ext cx="2746325" cy="1958974"/>
              <a:chOff x="6472738" y="2484931"/>
              <a:chExt cx="2746325" cy="1958974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7245556" y="4093611"/>
                <a:ext cx="1345457" cy="84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rot="5400000">
                <a:off x="6719820" y="3585619"/>
                <a:ext cx="1303884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>
                <a:off x="7245556" y="2484931"/>
                <a:ext cx="242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Arial Narrow"/>
                    <a:cs typeface="Arial Narrow"/>
                  </a:rPr>
                  <a:t>I </a:t>
                </a:r>
                <a:endParaRPr kumimoji="1" lang="ja-JP" altLang="en-US" dirty="0">
                  <a:latin typeface="Arial Narrow"/>
                  <a:cs typeface="Arial Narrow"/>
                </a:endParaRPr>
              </a:p>
            </p:txBody>
          </p:sp>
          <p:cxnSp>
            <p:nvCxnSpPr>
              <p:cNvPr id="14" name="直線コネクタ 13"/>
              <p:cNvCxnSpPr/>
              <p:nvPr/>
            </p:nvCxnSpPr>
            <p:spPr>
              <a:xfrm>
                <a:off x="7245556" y="3975077"/>
                <a:ext cx="43100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287577" y="3529513"/>
                <a:ext cx="13034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rot="5400000">
                <a:off x="7546511" y="4105922"/>
                <a:ext cx="26169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7372556" y="3975871"/>
                <a:ext cx="304006" cy="117740"/>
              </a:xfrm>
              <a:prstGeom prst="straightConnector1">
                <a:avLst/>
              </a:prstGeom>
              <a:ln w="444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rot="5400000" flipH="1" flipV="1">
                <a:off x="7233015" y="3658530"/>
                <a:ext cx="581503" cy="305595"/>
              </a:xfrm>
              <a:prstGeom prst="straightConnector1">
                <a:avLst/>
              </a:prstGeom>
              <a:ln w="444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/>
              <p:cNvSpPr txBox="1"/>
              <p:nvPr/>
            </p:nvSpPr>
            <p:spPr>
              <a:xfrm>
                <a:off x="6472738" y="3335909"/>
                <a:ext cx="89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Arial Narrow"/>
                    <a:cs typeface="Arial Narrow"/>
                  </a:rPr>
                  <a:t>1 /( </a:t>
                </a:r>
                <a:r>
                  <a:rPr kumimoji="1" lang="en-US" altLang="ja-JP" dirty="0" err="1" smtClean="0">
                    <a:latin typeface="Arial Narrow"/>
                    <a:cs typeface="Arial Narrow"/>
                  </a:rPr>
                  <a:t>Cl</a:t>
                </a:r>
                <a:r>
                  <a:rPr kumimoji="1" lang="en-US" altLang="ja-JP" dirty="0" smtClean="0">
                    <a:latin typeface="Arial Narrow"/>
                    <a:cs typeface="Arial Narrow"/>
                  </a:rPr>
                  <a:t> </a:t>
                </a:r>
                <a:r>
                  <a:rPr kumimoji="1" lang="en-US" altLang="ja-JP" dirty="0" err="1" smtClean="0">
                    <a:latin typeface="Arial Narrow"/>
                    <a:cs typeface="Arial Narrow"/>
                  </a:rPr>
                  <a:t>s</a:t>
                </a:r>
                <a:r>
                  <a:rPr kumimoji="1" lang="en-US" altLang="ja-JP" dirty="0" smtClean="0">
                    <a:latin typeface="Arial Narrow"/>
                    <a:cs typeface="Arial Narrow"/>
                  </a:rPr>
                  <a:t>)</a:t>
                </a:r>
                <a:endParaRPr kumimoji="1" lang="ja-JP" alt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8534861" y="3797574"/>
                <a:ext cx="684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Arial Narrow"/>
                    <a:cs typeface="Arial Narrow"/>
                  </a:rPr>
                  <a:t>R</a:t>
                </a:r>
              </a:p>
              <a:p>
                <a:r>
                  <a:rPr kumimoji="1" lang="en-US" altLang="ja-JP" dirty="0" smtClean="0">
                    <a:latin typeface="Arial Narrow"/>
                    <a:cs typeface="Arial Narrow"/>
                  </a:rPr>
                  <a:t>(</a:t>
                </a:r>
                <a:r>
                  <a:rPr lang="en-US" altLang="ja-JP" dirty="0" smtClean="0">
                    <a:latin typeface="Arial Narrow"/>
                    <a:cs typeface="Arial Narrow"/>
                  </a:rPr>
                  <a:t>=</a:t>
                </a:r>
                <a:r>
                  <a:rPr lang="en-US" altLang="ja-JP" dirty="0" err="1" smtClean="0">
                    <a:latin typeface="Arial Narrow"/>
                    <a:cs typeface="Arial Narrow"/>
                  </a:rPr>
                  <a:t>Zin</a:t>
                </a:r>
                <a:r>
                  <a:rPr lang="en-US" altLang="ja-JP" dirty="0" smtClean="0">
                    <a:latin typeface="Arial Narrow"/>
                    <a:cs typeface="Arial Narrow"/>
                  </a:rPr>
                  <a:t>)</a:t>
                </a:r>
                <a:endParaRPr kumimoji="1" lang="ja-JP" altLang="en-US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7010642" y="4422227"/>
              <a:ext cx="2100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Narrow"/>
                  <a:cs typeface="Arial Narrow"/>
                </a:rPr>
                <a:t>Impedance of each </a:t>
              </a:r>
              <a:r>
                <a:rPr kumimoji="1" lang="en-US" altLang="ja-JP" dirty="0" err="1" smtClean="0">
                  <a:latin typeface="Arial Narrow"/>
                  <a:cs typeface="Arial Narrow"/>
                </a:rPr>
                <a:t>ch</a:t>
              </a:r>
              <a:r>
                <a:rPr kumimoji="1" lang="en-US" altLang="ja-JP" dirty="0" smtClean="0">
                  <a:latin typeface="Arial Narrow"/>
                  <a:cs typeface="Arial Narrow"/>
                </a:rPr>
                <a:t>.</a:t>
              </a:r>
              <a:endParaRPr kumimoji="1" lang="ja-JP" altLang="en-US" dirty="0">
                <a:latin typeface="Arial Narrow"/>
                <a:cs typeface="Arial Narrow"/>
              </a:endParaRPr>
            </a:p>
          </p:txBody>
        </p:sp>
      </p:grpSp>
      <p:cxnSp>
        <p:nvCxnSpPr>
          <p:cNvPr id="35" name="直線矢印コネクタ 34"/>
          <p:cNvCxnSpPr/>
          <p:nvPr/>
        </p:nvCxnSpPr>
        <p:spPr>
          <a:xfrm flipV="1">
            <a:off x="7372556" y="3531101"/>
            <a:ext cx="1102577" cy="547180"/>
          </a:xfrm>
          <a:prstGeom prst="straightConnector1">
            <a:avLst/>
          </a:prstGeom>
          <a:ln w="44450" cap="flat" cmpd="sng" algn="ctr">
            <a:solidFill>
              <a:srgbClr val="FF00FF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04090" y="5274733"/>
            <a:ext cx="773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Rise time is a function of </a:t>
            </a:r>
            <a:r>
              <a:rPr lang="en-US" altLang="ja-JP" dirty="0" err="1" smtClean="0">
                <a:latin typeface="Arial Narrow"/>
                <a:cs typeface="Arial Narrow"/>
              </a:rPr>
              <a:t>Cin</a:t>
            </a:r>
            <a:r>
              <a:rPr lang="en-US" altLang="ja-JP" dirty="0" smtClean="0">
                <a:latin typeface="Arial Narrow"/>
                <a:cs typeface="Arial Narrow"/>
              </a:rPr>
              <a:t>, Ch, </a:t>
            </a:r>
            <a:r>
              <a:rPr lang="en-US" altLang="ja-JP" dirty="0" err="1" smtClean="0">
                <a:latin typeface="Arial Narrow"/>
                <a:cs typeface="Arial Narrow"/>
              </a:rPr>
              <a:t>Cl</a:t>
            </a:r>
            <a:r>
              <a:rPr lang="en-US" altLang="ja-JP" dirty="0" smtClean="0">
                <a:latin typeface="Arial Narrow"/>
                <a:cs typeface="Arial Narrow"/>
              </a:rPr>
              <a:t> and </a:t>
            </a:r>
            <a:r>
              <a:rPr lang="en-US" altLang="ja-JP" dirty="0" err="1" smtClean="0">
                <a:latin typeface="Arial Narrow"/>
                <a:cs typeface="Arial Narrow"/>
              </a:rPr>
              <a:t>Zin</a:t>
            </a:r>
            <a:r>
              <a:rPr lang="en-US" altLang="ja-JP" dirty="0" smtClean="0">
                <a:latin typeface="Arial Narrow"/>
                <a:cs typeface="Arial Narrow"/>
              </a:rPr>
              <a:t>  and depends on √(Cin</a:t>
            </a:r>
            <a:r>
              <a:rPr lang="en-US" altLang="ja-JP" baseline="30000" dirty="0" smtClean="0">
                <a:latin typeface="Arial Narrow"/>
                <a:cs typeface="Arial Narrow"/>
              </a:rPr>
              <a:t>2 </a:t>
            </a:r>
            <a:r>
              <a:rPr lang="en-US" altLang="ja-JP" dirty="0" smtClean="0">
                <a:latin typeface="Arial Narrow"/>
                <a:cs typeface="Arial Narrow"/>
              </a:rPr>
              <a:t>(1 / Ch – 1 / Cl)</a:t>
            </a:r>
            <a:r>
              <a:rPr lang="en-US" altLang="ja-JP" baseline="30000" dirty="0" smtClean="0">
                <a:latin typeface="Arial Narrow"/>
                <a:cs typeface="Arial Narrow"/>
              </a:rPr>
              <a:t>2</a:t>
            </a:r>
            <a:r>
              <a:rPr lang="en-US" altLang="ja-JP" dirty="0" smtClean="0">
                <a:latin typeface="Arial Narrow"/>
                <a:cs typeface="Arial Narrow"/>
              </a:rPr>
              <a:t> + 4)</a:t>
            </a:r>
          </a:p>
          <a:p>
            <a:r>
              <a:rPr kumimoji="1" lang="en-US" altLang="ja-JP" dirty="0" smtClean="0">
                <a:latin typeface="Arial Narrow"/>
                <a:cs typeface="Arial Narrow"/>
              </a:rPr>
              <a:t>Usually is a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funcionf</a:t>
            </a:r>
            <a:r>
              <a:rPr kumimoji="1" lang="en-US" altLang="ja-JP" dirty="0" smtClean="0">
                <a:latin typeface="Arial Narrow"/>
                <a:cs typeface="Arial Narrow"/>
              </a:rPr>
              <a:t>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Cin</a:t>
            </a:r>
            <a:r>
              <a:rPr kumimoji="1" lang="en-US" altLang="ja-JP" dirty="0" smtClean="0">
                <a:latin typeface="Arial Narrow"/>
                <a:cs typeface="Arial Narrow"/>
              </a:rPr>
              <a:t> &amp;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Zin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1204</Words>
  <Application>Microsoft Macintosh PowerPoint</Application>
  <PresentationFormat>画面に合わせる (4:3)</PresentationFormat>
  <Paragraphs>211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ダイナミックレンジの大きな 電荷有感型前置増幅器の開発</vt:lpstr>
      <vt:lpstr>大きなダイナミックレンジが必要となる原子核実験 （中間エネルギー領域） </vt:lpstr>
      <vt:lpstr>これまでに開発が行われた回路の例</vt:lpstr>
      <vt:lpstr>Architectures of the present ASIC</vt:lpstr>
      <vt:lpstr>Architecture I: dual channel system</vt:lpstr>
      <vt:lpstr>Architecture II: cascode current mirror for the achievement of ideal A</vt:lpstr>
      <vt:lpstr>Architecture III: saturation suppression</vt:lpstr>
      <vt:lpstr>Output pulse shapes from the CSAs</vt:lpstr>
      <vt:lpstr>Output pulse shapes from the CSAs -- I</vt:lpstr>
      <vt:lpstr>Output pulse shapes from the CSAs -- II</vt:lpstr>
      <vt:lpstr>Result I: Dynamic range for a single channel CSA</vt:lpstr>
      <vt:lpstr>Result II: Dynamic range for dual channel CSAs</vt:lpstr>
      <vt:lpstr>Example of the modification using FIB@RIKEN</vt:lpstr>
      <vt:lpstr>Summary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Sensitive Preamplifier with a Wide Dynamic Range</dc:title>
  <dc:creator>黒川 kurokawa</dc:creator>
  <cp:lastModifiedBy>黒川 kurokawa</cp:lastModifiedBy>
  <cp:revision>112</cp:revision>
  <cp:lastPrinted>2010-10-30T05:46:00Z</cp:lastPrinted>
  <dcterms:created xsi:type="dcterms:W3CDTF">2011-01-31T22:49:22Z</dcterms:created>
  <dcterms:modified xsi:type="dcterms:W3CDTF">2011-01-31T22:55:45Z</dcterms:modified>
</cp:coreProperties>
</file>