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0" r:id="rId3"/>
    <p:sldId id="276" r:id="rId4"/>
    <p:sldId id="279" r:id="rId5"/>
    <p:sldId id="278" r:id="rId6"/>
    <p:sldId id="281" r:id="rId7"/>
    <p:sldId id="260" r:id="rId8"/>
    <p:sldId id="259" r:id="rId9"/>
    <p:sldId id="282" r:id="rId10"/>
    <p:sldId id="262" r:id="rId11"/>
    <p:sldId id="263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4" r:id="rId23"/>
    <p:sldId id="258" r:id="rId24"/>
    <p:sldId id="265" r:id="rId25"/>
    <p:sldId id="266" r:id="rId26"/>
    <p:sldId id="285" r:id="rId27"/>
    <p:sldId id="284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idecchimac:Users:nana_tyoutarou:Desktop:PPASIC_data:ref_1st:PP_025_ASICdata_t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idecchimac:Users:nana_tyoutarou:Desktop:PPASIC_data:ref_1st:PP_025_ASICdata_tm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idecchimac:Users:nana_tyoutarou:Desktop:PPASIC_data:REF_temp:temp_REF2_tm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idecchimac:Users:nana_tyoutarou:Desktop:PPASIC_data:REF_temp:temp_REF2_tm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idecchimac:Users:nana_tyoutarou:Desktop:PPASIC_data:radiation:&#12416;&#12376;:&#12416;&#12376;_under_rad_tm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idecchimac:Users:nana_tyoutarou:Desktop:PPASIC_data:radiation:&#12416;&#12376;:&#12416;&#12376;_under_rad_t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VCRO</a:t>
            </a:r>
          </a:p>
        </c:rich>
      </c:tx>
      <c:layout>
        <c:manualLayout>
          <c:xMode val="edge"/>
          <c:yMode val="edge"/>
          <c:x val="0.424886251463465"/>
          <c:y val="0.0133928571428571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figure8!$B$2</c:f>
              <c:strCache>
                <c:ptCount val="1"/>
                <c:pt idx="0">
                  <c:v>32delay_unit</c:v>
                </c:pt>
              </c:strCache>
            </c:strRef>
          </c:tx>
          <c:spPr>
            <a:ln w="28575">
              <a:noFill/>
            </a:ln>
          </c:spPr>
          <c:xVal>
            <c:numRef>
              <c:f>figure8!$A$3:$A$23</c:f>
              <c:numCache>
                <c:formatCode>General</c:formatCode>
                <c:ptCount val="21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1.0</c:v>
                </c:pt>
                <c:pt idx="6">
                  <c:v>1.1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1.700000000000001</c:v>
                </c:pt>
                <c:pt idx="13">
                  <c:v>1.800000000000001</c:v>
                </c:pt>
                <c:pt idx="14">
                  <c:v>1.900000000000001</c:v>
                </c:pt>
                <c:pt idx="15">
                  <c:v>2.000000000000001</c:v>
                </c:pt>
                <c:pt idx="16">
                  <c:v>2.100000000000001</c:v>
                </c:pt>
                <c:pt idx="17">
                  <c:v>2.200000000000001</c:v>
                </c:pt>
                <c:pt idx="18">
                  <c:v>2.300000000000001</c:v>
                </c:pt>
                <c:pt idx="19">
                  <c:v>2.400000000000001</c:v>
                </c:pt>
                <c:pt idx="20">
                  <c:v>2.500000000000001</c:v>
                </c:pt>
              </c:numCache>
            </c:numRef>
          </c:xVal>
          <c:yVal>
            <c:numRef>
              <c:f>figure8!$B$3:$B$23</c:f>
              <c:numCache>
                <c:formatCode>General</c:formatCode>
                <c:ptCount val="21"/>
                <c:pt idx="3">
                  <c:v>64.97</c:v>
                </c:pt>
                <c:pt idx="4">
                  <c:v>45.14</c:v>
                </c:pt>
                <c:pt idx="5">
                  <c:v>34.91</c:v>
                </c:pt>
                <c:pt idx="6">
                  <c:v>29.09</c:v>
                </c:pt>
                <c:pt idx="7">
                  <c:v>25.17</c:v>
                </c:pt>
                <c:pt idx="8">
                  <c:v>22.62</c:v>
                </c:pt>
                <c:pt idx="9">
                  <c:v>20.99</c:v>
                </c:pt>
                <c:pt idx="10">
                  <c:v>19.85</c:v>
                </c:pt>
                <c:pt idx="11">
                  <c:v>19.09</c:v>
                </c:pt>
                <c:pt idx="12">
                  <c:v>18.57</c:v>
                </c:pt>
                <c:pt idx="13">
                  <c:v>18.22</c:v>
                </c:pt>
                <c:pt idx="14">
                  <c:v>17.94</c:v>
                </c:pt>
                <c:pt idx="15">
                  <c:v>17.72</c:v>
                </c:pt>
                <c:pt idx="16">
                  <c:v>17.56</c:v>
                </c:pt>
                <c:pt idx="17">
                  <c:v>17.44</c:v>
                </c:pt>
                <c:pt idx="18">
                  <c:v>17.34</c:v>
                </c:pt>
                <c:pt idx="19">
                  <c:v>17.2</c:v>
                </c:pt>
                <c:pt idx="20">
                  <c:v>17.11</c:v>
                </c:pt>
              </c:numCache>
            </c:numRef>
          </c:yVal>
        </c:ser>
        <c:ser>
          <c:idx val="1"/>
          <c:order val="1"/>
          <c:tx>
            <c:strRef>
              <c:f>figure8!$C$2</c:f>
              <c:strCache>
                <c:ptCount val="1"/>
                <c:pt idx="0">
                  <c:v>28delay_unit</c:v>
                </c:pt>
              </c:strCache>
            </c:strRef>
          </c:tx>
          <c:spPr>
            <a:ln w="28575">
              <a:noFill/>
            </a:ln>
          </c:spPr>
          <c:xVal>
            <c:numRef>
              <c:f>figure8!$A$3:$A$23</c:f>
              <c:numCache>
                <c:formatCode>General</c:formatCode>
                <c:ptCount val="21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1.0</c:v>
                </c:pt>
                <c:pt idx="6">
                  <c:v>1.1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1.700000000000001</c:v>
                </c:pt>
                <c:pt idx="13">
                  <c:v>1.800000000000001</c:v>
                </c:pt>
                <c:pt idx="14">
                  <c:v>1.900000000000001</c:v>
                </c:pt>
                <c:pt idx="15">
                  <c:v>2.000000000000001</c:v>
                </c:pt>
                <c:pt idx="16">
                  <c:v>2.100000000000001</c:v>
                </c:pt>
                <c:pt idx="17">
                  <c:v>2.200000000000001</c:v>
                </c:pt>
                <c:pt idx="18">
                  <c:v>2.300000000000001</c:v>
                </c:pt>
                <c:pt idx="19">
                  <c:v>2.400000000000001</c:v>
                </c:pt>
                <c:pt idx="20">
                  <c:v>2.500000000000001</c:v>
                </c:pt>
              </c:numCache>
            </c:numRef>
          </c:xVal>
          <c:yVal>
            <c:numRef>
              <c:f>figure8!$C$3:$C$23</c:f>
              <c:numCache>
                <c:formatCode>General</c:formatCode>
                <c:ptCount val="21"/>
                <c:pt idx="3">
                  <c:v>58.04</c:v>
                </c:pt>
                <c:pt idx="4">
                  <c:v>40.34</c:v>
                </c:pt>
                <c:pt idx="5">
                  <c:v>31.25</c:v>
                </c:pt>
                <c:pt idx="6">
                  <c:v>25.98</c:v>
                </c:pt>
                <c:pt idx="7">
                  <c:v>22.6</c:v>
                </c:pt>
                <c:pt idx="8">
                  <c:v>20.41</c:v>
                </c:pt>
                <c:pt idx="9">
                  <c:v>18.95</c:v>
                </c:pt>
                <c:pt idx="10">
                  <c:v>17.92</c:v>
                </c:pt>
                <c:pt idx="11">
                  <c:v>17.28</c:v>
                </c:pt>
                <c:pt idx="12">
                  <c:v>16.83</c:v>
                </c:pt>
                <c:pt idx="13">
                  <c:v>16.48</c:v>
                </c:pt>
                <c:pt idx="14">
                  <c:v>16.31</c:v>
                </c:pt>
                <c:pt idx="15">
                  <c:v>16.06</c:v>
                </c:pt>
                <c:pt idx="16">
                  <c:v>15.92</c:v>
                </c:pt>
                <c:pt idx="17">
                  <c:v>15.85</c:v>
                </c:pt>
                <c:pt idx="18">
                  <c:v>15.76</c:v>
                </c:pt>
                <c:pt idx="19">
                  <c:v>15.62</c:v>
                </c:pt>
                <c:pt idx="20">
                  <c:v>15.56</c:v>
                </c:pt>
              </c:numCache>
            </c:numRef>
          </c:yVal>
        </c:ser>
        <c:ser>
          <c:idx val="2"/>
          <c:order val="2"/>
          <c:tx>
            <c:strRef>
              <c:f>figure8!$D$2</c:f>
              <c:strCache>
                <c:ptCount val="1"/>
                <c:pt idx="0">
                  <c:v>24delay_unit</c:v>
                </c:pt>
              </c:strCache>
            </c:strRef>
          </c:tx>
          <c:spPr>
            <a:ln w="28575">
              <a:noFill/>
            </a:ln>
          </c:spPr>
          <c:xVal>
            <c:numRef>
              <c:f>figure8!$A$3:$A$23</c:f>
              <c:numCache>
                <c:formatCode>General</c:formatCode>
                <c:ptCount val="21"/>
                <c:pt idx="0">
                  <c:v>0.5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1.0</c:v>
                </c:pt>
                <c:pt idx="6">
                  <c:v>1.1</c:v>
                </c:pt>
                <c:pt idx="7">
                  <c:v>1.2</c:v>
                </c:pt>
                <c:pt idx="8">
                  <c:v>1.3</c:v>
                </c:pt>
                <c:pt idx="9">
                  <c:v>1.4</c:v>
                </c:pt>
                <c:pt idx="10">
                  <c:v>1.5</c:v>
                </c:pt>
                <c:pt idx="11">
                  <c:v>1.6</c:v>
                </c:pt>
                <c:pt idx="12">
                  <c:v>1.700000000000001</c:v>
                </c:pt>
                <c:pt idx="13">
                  <c:v>1.800000000000001</c:v>
                </c:pt>
                <c:pt idx="14">
                  <c:v>1.900000000000001</c:v>
                </c:pt>
                <c:pt idx="15">
                  <c:v>2.000000000000001</c:v>
                </c:pt>
                <c:pt idx="16">
                  <c:v>2.100000000000001</c:v>
                </c:pt>
                <c:pt idx="17">
                  <c:v>2.200000000000001</c:v>
                </c:pt>
                <c:pt idx="18">
                  <c:v>2.300000000000001</c:v>
                </c:pt>
                <c:pt idx="19">
                  <c:v>2.400000000000001</c:v>
                </c:pt>
                <c:pt idx="20">
                  <c:v>2.500000000000001</c:v>
                </c:pt>
              </c:numCache>
            </c:numRef>
          </c:xVal>
          <c:yVal>
            <c:numRef>
              <c:f>figure8!$D$3:$D$23</c:f>
              <c:numCache>
                <c:formatCode>General</c:formatCode>
                <c:ptCount val="21"/>
                <c:pt idx="3">
                  <c:v>50.08</c:v>
                </c:pt>
                <c:pt idx="4">
                  <c:v>35.16</c:v>
                </c:pt>
                <c:pt idx="5">
                  <c:v>27.34</c:v>
                </c:pt>
                <c:pt idx="6">
                  <c:v>22.86</c:v>
                </c:pt>
                <c:pt idx="7">
                  <c:v>20.01</c:v>
                </c:pt>
                <c:pt idx="8">
                  <c:v>18.1</c:v>
                </c:pt>
                <c:pt idx="9">
                  <c:v>16.87</c:v>
                </c:pt>
                <c:pt idx="10">
                  <c:v>15.97</c:v>
                </c:pt>
                <c:pt idx="11">
                  <c:v>15.45</c:v>
                </c:pt>
                <c:pt idx="12">
                  <c:v>15.08</c:v>
                </c:pt>
                <c:pt idx="13">
                  <c:v>14.76</c:v>
                </c:pt>
                <c:pt idx="14">
                  <c:v>14.59</c:v>
                </c:pt>
                <c:pt idx="15">
                  <c:v>14.39</c:v>
                </c:pt>
                <c:pt idx="16">
                  <c:v>14.34</c:v>
                </c:pt>
                <c:pt idx="17">
                  <c:v>14.22</c:v>
                </c:pt>
                <c:pt idx="18">
                  <c:v>14.14</c:v>
                </c:pt>
                <c:pt idx="19">
                  <c:v>14.06</c:v>
                </c:pt>
                <c:pt idx="20">
                  <c:v>13.97</c:v>
                </c:pt>
              </c:numCache>
            </c:numRef>
          </c:yVal>
        </c:ser>
        <c:axId val="654658792"/>
        <c:axId val="493739688"/>
      </c:scatterChart>
      <c:valAx>
        <c:axId val="6546587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VCON(V)</a:t>
                </a:r>
              </a:p>
            </c:rich>
          </c:tx>
          <c:layout/>
        </c:title>
        <c:numFmt formatCode="General" sourceLinked="1"/>
        <c:tickLblPos val="nextTo"/>
        <c:crossAx val="493739688"/>
        <c:crosses val="autoZero"/>
        <c:crossBetween val="midCat"/>
      </c:valAx>
      <c:valAx>
        <c:axId val="493739688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Delay(ns)</a:t>
                </a:r>
              </a:p>
            </c:rich>
          </c:tx>
          <c:layout/>
        </c:title>
        <c:numFmt formatCode="General" sourceLinked="1"/>
        <c:tickLblPos val="nextTo"/>
        <c:crossAx val="6546587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68092330295448"/>
          <c:y val="0.297333555961755"/>
          <c:w val="0.201586973416032"/>
          <c:h val="0.204547217600492"/>
        </c:manualLayout>
      </c:layout>
    </c:legend>
    <c:plotVisOnly val="1"/>
  </c:chart>
  <c:txPr>
    <a:bodyPr/>
    <a:lstStyle/>
    <a:p>
      <a:pPr>
        <a:defRPr sz="2000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Variable Delay[PLL step:28]</a:t>
            </a:r>
          </a:p>
        </c:rich>
      </c:tx>
      <c:layout>
        <c:manualLayout>
          <c:xMode val="edge"/>
          <c:yMode val="edge"/>
          <c:x val="0.229051412691061"/>
          <c:y val="0.036175710594315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figure11_28!$C$1</c:f>
              <c:strCache>
                <c:ptCount val="1"/>
                <c:pt idx="0">
                  <c:v>2.1V(1.00V)</c:v>
                </c:pt>
              </c:strCache>
            </c:strRef>
          </c:tx>
          <c:spPr>
            <a:ln w="28575">
              <a:noFill/>
            </a:ln>
          </c:spPr>
          <c:xVal>
            <c:numRef>
              <c:f>figure11_28!$B$3:$B$13</c:f>
              <c:numCache>
                <c:formatCode>General</c:formatCode>
                <c:ptCount val="11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  <c:pt idx="10">
                  <c:v>31.0</c:v>
                </c:pt>
              </c:numCache>
            </c:numRef>
          </c:xVal>
          <c:yVal>
            <c:numRef>
              <c:f>figure11_28!$C$3:$C$13</c:f>
              <c:numCache>
                <c:formatCode>General</c:formatCode>
                <c:ptCount val="11"/>
                <c:pt idx="0">
                  <c:v>12.71</c:v>
                </c:pt>
                <c:pt idx="1">
                  <c:v>15.21</c:v>
                </c:pt>
                <c:pt idx="2">
                  <c:v>17.6</c:v>
                </c:pt>
                <c:pt idx="3">
                  <c:v>20.08</c:v>
                </c:pt>
                <c:pt idx="4">
                  <c:v>22.53</c:v>
                </c:pt>
                <c:pt idx="5">
                  <c:v>25.06</c:v>
                </c:pt>
                <c:pt idx="6">
                  <c:v>27.5</c:v>
                </c:pt>
                <c:pt idx="7">
                  <c:v>30.09</c:v>
                </c:pt>
                <c:pt idx="8">
                  <c:v>32.56</c:v>
                </c:pt>
                <c:pt idx="9">
                  <c:v>35.09</c:v>
                </c:pt>
                <c:pt idx="10">
                  <c:v>37.57</c:v>
                </c:pt>
              </c:numCache>
            </c:numRef>
          </c:yVal>
        </c:ser>
        <c:ser>
          <c:idx val="1"/>
          <c:order val="1"/>
          <c:tx>
            <c:strRef>
              <c:f>figure11_28!$D$1</c:f>
              <c:strCache>
                <c:ptCount val="1"/>
                <c:pt idx="0">
                  <c:v>2.3V(1.01V)</c:v>
                </c:pt>
              </c:strCache>
            </c:strRef>
          </c:tx>
          <c:spPr>
            <a:ln w="28575">
              <a:noFill/>
            </a:ln>
          </c:spPr>
          <c:xVal>
            <c:numRef>
              <c:f>figure11_28!$B$3:$B$13</c:f>
              <c:numCache>
                <c:formatCode>General</c:formatCode>
                <c:ptCount val="11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  <c:pt idx="10">
                  <c:v>31.0</c:v>
                </c:pt>
              </c:numCache>
            </c:numRef>
          </c:xVal>
          <c:yVal>
            <c:numRef>
              <c:f>figure11_28!$D$3:$D$13</c:f>
              <c:numCache>
                <c:formatCode>General</c:formatCode>
                <c:ptCount val="11"/>
                <c:pt idx="0">
                  <c:v>12.32</c:v>
                </c:pt>
                <c:pt idx="1">
                  <c:v>14.8</c:v>
                </c:pt>
                <c:pt idx="2">
                  <c:v>17.26</c:v>
                </c:pt>
                <c:pt idx="3">
                  <c:v>19.74</c:v>
                </c:pt>
                <c:pt idx="4">
                  <c:v>22.21</c:v>
                </c:pt>
                <c:pt idx="5">
                  <c:v>24.74</c:v>
                </c:pt>
                <c:pt idx="6">
                  <c:v>27.22</c:v>
                </c:pt>
                <c:pt idx="7">
                  <c:v>29.74</c:v>
                </c:pt>
                <c:pt idx="8">
                  <c:v>32.33</c:v>
                </c:pt>
                <c:pt idx="9">
                  <c:v>34.83</c:v>
                </c:pt>
                <c:pt idx="10">
                  <c:v>37.32</c:v>
                </c:pt>
              </c:numCache>
            </c:numRef>
          </c:yVal>
        </c:ser>
        <c:ser>
          <c:idx val="2"/>
          <c:order val="2"/>
          <c:tx>
            <c:strRef>
              <c:f>figure11_28!$E$1</c:f>
              <c:strCache>
                <c:ptCount val="1"/>
                <c:pt idx="0">
                  <c:v>2.5V(1.01V)</c:v>
                </c:pt>
              </c:strCache>
            </c:strRef>
          </c:tx>
          <c:spPr>
            <a:ln w="28575">
              <a:noFill/>
            </a:ln>
          </c:spPr>
          <c:xVal>
            <c:numRef>
              <c:f>figure11_28!$B$3:$B$13</c:f>
              <c:numCache>
                <c:formatCode>General</c:formatCode>
                <c:ptCount val="11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  <c:pt idx="10">
                  <c:v>31.0</c:v>
                </c:pt>
              </c:numCache>
            </c:numRef>
          </c:xVal>
          <c:yVal>
            <c:numRef>
              <c:f>figure11_28!$E$3:$E$13</c:f>
              <c:numCache>
                <c:formatCode>General</c:formatCode>
                <c:ptCount val="11"/>
                <c:pt idx="0">
                  <c:v>11.99</c:v>
                </c:pt>
                <c:pt idx="1">
                  <c:v>14.52</c:v>
                </c:pt>
                <c:pt idx="2">
                  <c:v>16.96</c:v>
                </c:pt>
                <c:pt idx="3">
                  <c:v>19.52</c:v>
                </c:pt>
                <c:pt idx="4">
                  <c:v>21.91</c:v>
                </c:pt>
                <c:pt idx="5">
                  <c:v>24.47</c:v>
                </c:pt>
                <c:pt idx="6">
                  <c:v>26.99</c:v>
                </c:pt>
                <c:pt idx="7">
                  <c:v>29.51</c:v>
                </c:pt>
                <c:pt idx="8">
                  <c:v>32.08</c:v>
                </c:pt>
                <c:pt idx="9">
                  <c:v>34.64</c:v>
                </c:pt>
                <c:pt idx="10">
                  <c:v>37.17</c:v>
                </c:pt>
              </c:numCache>
            </c:numRef>
          </c:yVal>
        </c:ser>
        <c:ser>
          <c:idx val="3"/>
          <c:order val="3"/>
          <c:tx>
            <c:strRef>
              <c:f>figure11_28!$F$1</c:f>
              <c:strCache>
                <c:ptCount val="1"/>
                <c:pt idx="0">
                  <c:v>2.7V(1.03V)</c:v>
                </c:pt>
              </c:strCache>
            </c:strRef>
          </c:tx>
          <c:spPr>
            <a:ln w="28575">
              <a:noFill/>
            </a:ln>
          </c:spPr>
          <c:xVal>
            <c:numRef>
              <c:f>figure11_28!$B$3:$B$13</c:f>
              <c:numCache>
                <c:formatCode>General</c:formatCode>
                <c:ptCount val="11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  <c:pt idx="10">
                  <c:v>31.0</c:v>
                </c:pt>
              </c:numCache>
            </c:numRef>
          </c:xVal>
          <c:yVal>
            <c:numRef>
              <c:f>figure11_28!$F$3:$F$13</c:f>
              <c:numCache>
                <c:formatCode>General</c:formatCode>
                <c:ptCount val="11"/>
                <c:pt idx="0">
                  <c:v>11.8</c:v>
                </c:pt>
                <c:pt idx="1">
                  <c:v>14.31</c:v>
                </c:pt>
                <c:pt idx="2">
                  <c:v>16.76</c:v>
                </c:pt>
                <c:pt idx="3">
                  <c:v>19.32</c:v>
                </c:pt>
                <c:pt idx="4">
                  <c:v>21.67</c:v>
                </c:pt>
                <c:pt idx="5">
                  <c:v>24.25</c:v>
                </c:pt>
                <c:pt idx="6">
                  <c:v>26.86</c:v>
                </c:pt>
                <c:pt idx="7">
                  <c:v>29.39</c:v>
                </c:pt>
                <c:pt idx="8">
                  <c:v>31.95</c:v>
                </c:pt>
                <c:pt idx="9">
                  <c:v>34.48</c:v>
                </c:pt>
                <c:pt idx="10">
                  <c:v>36.98</c:v>
                </c:pt>
              </c:numCache>
            </c:numRef>
          </c:yVal>
        </c:ser>
        <c:ser>
          <c:idx val="4"/>
          <c:order val="4"/>
          <c:tx>
            <c:strRef>
              <c:f>figure11_28!$G$1</c:f>
              <c:strCache>
                <c:ptCount val="1"/>
                <c:pt idx="0">
                  <c:v>2.9V(1.04V)</c:v>
                </c:pt>
              </c:strCache>
            </c:strRef>
          </c:tx>
          <c:spPr>
            <a:ln w="28575">
              <a:noFill/>
            </a:ln>
          </c:spPr>
          <c:xVal>
            <c:numRef>
              <c:f>figure11_28!$B$3:$B$13</c:f>
              <c:numCache>
                <c:formatCode>General</c:formatCode>
                <c:ptCount val="11"/>
                <c:pt idx="0">
                  <c:v>1.0</c:v>
                </c:pt>
                <c:pt idx="1">
                  <c:v>4.0</c:v>
                </c:pt>
                <c:pt idx="2">
                  <c:v>7.0</c:v>
                </c:pt>
                <c:pt idx="3">
                  <c:v>10.0</c:v>
                </c:pt>
                <c:pt idx="4">
                  <c:v>13.0</c:v>
                </c:pt>
                <c:pt idx="5">
                  <c:v>16.0</c:v>
                </c:pt>
                <c:pt idx="6">
                  <c:v>19.0</c:v>
                </c:pt>
                <c:pt idx="7">
                  <c:v>22.0</c:v>
                </c:pt>
                <c:pt idx="8">
                  <c:v>25.0</c:v>
                </c:pt>
                <c:pt idx="9">
                  <c:v>28.0</c:v>
                </c:pt>
                <c:pt idx="10">
                  <c:v>31.0</c:v>
                </c:pt>
              </c:numCache>
            </c:numRef>
          </c:xVal>
          <c:yVal>
            <c:numRef>
              <c:f>figure11_28!$G$3:$G$13</c:f>
              <c:numCache>
                <c:formatCode>General</c:formatCode>
                <c:ptCount val="11"/>
                <c:pt idx="0">
                  <c:v>11.63</c:v>
                </c:pt>
                <c:pt idx="1">
                  <c:v>14.1</c:v>
                </c:pt>
                <c:pt idx="2">
                  <c:v>16.6</c:v>
                </c:pt>
                <c:pt idx="3">
                  <c:v>19.09</c:v>
                </c:pt>
                <c:pt idx="4">
                  <c:v>21.64</c:v>
                </c:pt>
                <c:pt idx="5">
                  <c:v>24.11</c:v>
                </c:pt>
                <c:pt idx="6">
                  <c:v>26.68</c:v>
                </c:pt>
                <c:pt idx="7">
                  <c:v>29.22</c:v>
                </c:pt>
                <c:pt idx="8">
                  <c:v>31.81</c:v>
                </c:pt>
                <c:pt idx="9">
                  <c:v>34.39</c:v>
                </c:pt>
                <c:pt idx="10">
                  <c:v>36.91</c:v>
                </c:pt>
              </c:numCache>
            </c:numRef>
          </c:yVal>
        </c:ser>
        <c:axId val="564743720"/>
        <c:axId val="513707640"/>
      </c:scatterChart>
      <c:valAx>
        <c:axId val="564743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Variable Delay Step</a:t>
                </a:r>
              </a:p>
            </c:rich>
          </c:tx>
          <c:layout/>
        </c:title>
        <c:numFmt formatCode="General" sourceLinked="1"/>
        <c:tickLblPos val="nextTo"/>
        <c:crossAx val="513707640"/>
        <c:crosses val="autoZero"/>
        <c:crossBetween val="midCat"/>
      </c:valAx>
      <c:valAx>
        <c:axId val="513707640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Delay(ns)</a:t>
                </a:r>
              </a:p>
            </c:rich>
          </c:tx>
          <c:layout/>
        </c:title>
        <c:numFmt formatCode="General" sourceLinked="1"/>
        <c:tickLblPos val="nextTo"/>
        <c:crossAx val="564743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2096456692913"/>
          <c:y val="0.351383547986734"/>
          <c:w val="0.181727072718851"/>
          <c:h val="0.389739363974852"/>
        </c:manualLayout>
      </c:layout>
    </c:legend>
    <c:plotVisOnly val="1"/>
  </c:chart>
  <c:txPr>
    <a:bodyPr/>
    <a:lstStyle/>
    <a:p>
      <a:pPr>
        <a:defRPr sz="2000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VCON_temprature[PLL step:28]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figure12!$G$1</c:f>
              <c:strCache>
                <c:ptCount val="1"/>
                <c:pt idx="0">
                  <c:v>VCON</c:v>
                </c:pt>
              </c:strCache>
            </c:strRef>
          </c:tx>
          <c:spPr>
            <a:ln w="28575">
              <a:noFill/>
            </a:ln>
          </c:spPr>
          <c:xVal>
            <c:numRef>
              <c:f>figure12!$B$3:$B$11</c:f>
              <c:numCache>
                <c:formatCode>General</c:formatCode>
                <c:ptCount val="9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  <c:pt idx="8">
                  <c:v>45.0</c:v>
                </c:pt>
              </c:numCache>
            </c:numRef>
          </c:xVal>
          <c:yVal>
            <c:numRef>
              <c:f>figure12!$G$3:$G$11</c:f>
              <c:numCache>
                <c:formatCode>General</c:formatCode>
                <c:ptCount val="9"/>
                <c:pt idx="0">
                  <c:v>1.04</c:v>
                </c:pt>
                <c:pt idx="1">
                  <c:v>1.044</c:v>
                </c:pt>
                <c:pt idx="2">
                  <c:v>1.046</c:v>
                </c:pt>
                <c:pt idx="3">
                  <c:v>1.051</c:v>
                </c:pt>
                <c:pt idx="4">
                  <c:v>1.054</c:v>
                </c:pt>
                <c:pt idx="5">
                  <c:v>1.057</c:v>
                </c:pt>
                <c:pt idx="6">
                  <c:v>1.06</c:v>
                </c:pt>
                <c:pt idx="7">
                  <c:v>1.064</c:v>
                </c:pt>
              </c:numCache>
            </c:numRef>
          </c:yVal>
        </c:ser>
        <c:axId val="736871112"/>
        <c:axId val="736746536"/>
      </c:scatterChart>
      <c:valAx>
        <c:axId val="7368711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temp(℃)</a:t>
                </a:r>
              </a:p>
            </c:rich>
          </c:tx>
          <c:layout/>
        </c:title>
        <c:numFmt formatCode="General" sourceLinked="1"/>
        <c:tickLblPos val="nextTo"/>
        <c:crossAx val="736746536"/>
        <c:crosses val="autoZero"/>
        <c:crossBetween val="midCat"/>
      </c:valAx>
      <c:valAx>
        <c:axId val="736746536"/>
        <c:scaling>
          <c:orientation val="minMax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VCON(V)</a:t>
                </a:r>
              </a:p>
            </c:rich>
          </c:tx>
          <c:layout/>
        </c:title>
        <c:numFmt formatCode="General" sourceLinked="1"/>
        <c:tickLblPos val="nextTo"/>
        <c:crossAx val="736871112"/>
        <c:crosses val="autoZero"/>
        <c:crossBetween val="midCat"/>
      </c:valAx>
    </c:plotArea>
    <c:plotVisOnly val="1"/>
  </c:chart>
  <c:txPr>
    <a:bodyPr/>
    <a:lstStyle/>
    <a:p>
      <a:pPr>
        <a:defRPr sz="1600"/>
      </a:pPr>
      <a:endParaRPr lang="ja-JP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Delay_temperature[PLL step:28]</a:t>
            </a:r>
          </a:p>
        </c:rich>
      </c:tx>
      <c:layout/>
    </c:title>
    <c:plotArea>
      <c:layout/>
      <c:scatterChart>
        <c:scatterStyle val="lineMarker"/>
        <c:ser>
          <c:idx val="1"/>
          <c:order val="0"/>
          <c:tx>
            <c:v>Debug line</c:v>
          </c:tx>
          <c:spPr>
            <a:ln w="28575">
              <a:noFill/>
            </a:ln>
          </c:spPr>
          <c:xVal>
            <c:numRef>
              <c:f>figure12_dif!$B$3:$B$10</c:f>
              <c:numCache>
                <c:formatCode>General</c:formatCode>
                <c:ptCount val="8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35.0</c:v>
                </c:pt>
                <c:pt idx="7">
                  <c:v>40.0</c:v>
                </c:pt>
              </c:numCache>
            </c:numRef>
          </c:xVal>
          <c:yVal>
            <c:numRef>
              <c:f>figure12_dif!$E$3:$E$10</c:f>
              <c:numCache>
                <c:formatCode>General</c:formatCode>
                <c:ptCount val="8"/>
                <c:pt idx="0">
                  <c:v>35.27</c:v>
                </c:pt>
                <c:pt idx="1">
                  <c:v>35.3</c:v>
                </c:pt>
                <c:pt idx="2">
                  <c:v>35.33</c:v>
                </c:pt>
                <c:pt idx="3">
                  <c:v>35.35</c:v>
                </c:pt>
                <c:pt idx="4">
                  <c:v>35.37</c:v>
                </c:pt>
                <c:pt idx="5">
                  <c:v>35.36</c:v>
                </c:pt>
                <c:pt idx="6">
                  <c:v>35.41</c:v>
                </c:pt>
                <c:pt idx="7">
                  <c:v>35.45</c:v>
                </c:pt>
              </c:numCache>
            </c:numRef>
          </c:yVal>
        </c:ser>
        <c:axId val="697447384"/>
        <c:axId val="736961224"/>
      </c:scatterChart>
      <c:valAx>
        <c:axId val="697447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temp(℃)</a:t>
                </a:r>
              </a:p>
            </c:rich>
          </c:tx>
          <c:layout/>
        </c:title>
        <c:numFmt formatCode="General" sourceLinked="1"/>
        <c:tickLblPos val="nextTo"/>
        <c:crossAx val="736961224"/>
        <c:crosses val="autoZero"/>
        <c:crossBetween val="midCat"/>
      </c:valAx>
      <c:valAx>
        <c:axId val="736961224"/>
        <c:scaling>
          <c:orientation val="minMax"/>
          <c:max val="38.0"/>
          <c:min val="32.0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Delay(ns)</a:t>
                </a:r>
              </a:p>
            </c:rich>
          </c:tx>
          <c:layout/>
        </c:title>
        <c:numFmt formatCode="General" sourceLinked="1"/>
        <c:tickLblPos val="nextTo"/>
        <c:crossAx val="697447384"/>
        <c:crosses val="autoZero"/>
        <c:crossBetween val="midCat"/>
        <c:majorUnit val="1.0"/>
      </c:valAx>
    </c:plotArea>
    <c:plotVisOnly val="1"/>
  </c:chart>
  <c:txPr>
    <a:bodyPr/>
    <a:lstStyle/>
    <a:p>
      <a:pPr>
        <a:defRPr sz="1600"/>
      </a:pPr>
      <a:endParaRPr lang="ja-JP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layout/>
    </c:title>
    <c:plotArea>
      <c:layout>
        <c:manualLayout>
          <c:layoutTarget val="inner"/>
          <c:xMode val="edge"/>
          <c:yMode val="edge"/>
          <c:x val="0.129771708864261"/>
          <c:y val="0.141391941391941"/>
          <c:w val="0.845897379024805"/>
          <c:h val="0.659486945710733"/>
        </c:manualLayout>
      </c:layout>
      <c:scatterChart>
        <c:scatterStyle val="lineMarker"/>
        <c:ser>
          <c:idx val="0"/>
          <c:order val="0"/>
          <c:tx>
            <c:strRef>
              <c:f>VCON!$B$2</c:f>
              <c:strCache>
                <c:ptCount val="1"/>
                <c:pt idx="0">
                  <c:v>VCON</c:v>
                </c:pt>
              </c:strCache>
            </c:strRef>
          </c:tx>
          <c:spPr>
            <a:ln w="28575">
              <a:noFill/>
            </a:ln>
          </c:spPr>
          <c:xVal>
            <c:numRef>
              <c:f>VCON!$A$3:$A$13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VCON!$B$3:$B$13</c:f>
              <c:numCache>
                <c:formatCode>General</c:formatCode>
                <c:ptCount val="11"/>
                <c:pt idx="0">
                  <c:v>1.037</c:v>
                </c:pt>
                <c:pt idx="1">
                  <c:v>1.035</c:v>
                </c:pt>
                <c:pt idx="2">
                  <c:v>1.034</c:v>
                </c:pt>
                <c:pt idx="3">
                  <c:v>1.033</c:v>
                </c:pt>
                <c:pt idx="4">
                  <c:v>1.032</c:v>
                </c:pt>
                <c:pt idx="5">
                  <c:v>1.03</c:v>
                </c:pt>
                <c:pt idx="6">
                  <c:v>1.032</c:v>
                </c:pt>
                <c:pt idx="7">
                  <c:v>1.03</c:v>
                </c:pt>
                <c:pt idx="8">
                  <c:v>1.033</c:v>
                </c:pt>
                <c:pt idx="9">
                  <c:v>1.037</c:v>
                </c:pt>
                <c:pt idx="10">
                  <c:v>1.035</c:v>
                </c:pt>
              </c:numCache>
            </c:numRef>
          </c:yVal>
        </c:ser>
        <c:axId val="569684056"/>
        <c:axId val="569683544"/>
      </c:scatterChart>
      <c:valAx>
        <c:axId val="569684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radiation(kGy)</a:t>
                </a:r>
              </a:p>
            </c:rich>
          </c:tx>
          <c:layout/>
        </c:title>
        <c:numFmt formatCode="General" sourceLinked="1"/>
        <c:tickLblPos val="nextTo"/>
        <c:crossAx val="569683544"/>
        <c:crosses val="autoZero"/>
        <c:crossBetween val="midCat"/>
      </c:valAx>
      <c:valAx>
        <c:axId val="569683544"/>
        <c:scaling>
          <c:orientation val="minMax"/>
          <c:max val="1.1"/>
          <c:min val="1.0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VCON(V)</a:t>
                </a:r>
              </a:p>
            </c:rich>
          </c:tx>
          <c:layout/>
        </c:title>
        <c:numFmt formatCode="General" sourceLinked="1"/>
        <c:tickLblPos val="nextTo"/>
        <c:spPr>
          <a:ln>
            <a:prstDash val="solid"/>
          </a:ln>
        </c:spPr>
        <c:crossAx val="569684056"/>
        <c:crosses val="autoZero"/>
        <c:crossBetween val="midCat"/>
      </c:valAx>
    </c:plotArea>
    <c:plotVisOnly val="1"/>
  </c:chart>
  <c:txPr>
    <a:bodyPr/>
    <a:lstStyle/>
    <a:p>
      <a:pPr>
        <a:defRPr sz="1600"/>
      </a:pPr>
      <a:endParaRPr lang="ja-JP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Delay time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strRef>
              <c:f>'Delay time'!$D$2</c:f>
              <c:strCache>
                <c:ptCount val="1"/>
                <c:pt idx="0">
                  <c:v>Debug line</c:v>
                </c:pt>
              </c:strCache>
            </c:strRef>
          </c:tx>
          <c:spPr>
            <a:ln w="28575">
              <a:noFill/>
            </a:ln>
          </c:spPr>
          <c:xVal>
            <c:numRef>
              <c:f>'Delay time'!$A$3:$A$13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</c:numCache>
            </c:numRef>
          </c:xVal>
          <c:yVal>
            <c:numRef>
              <c:f>'Delay time'!$D$3:$D$13</c:f>
              <c:numCache>
                <c:formatCode>General</c:formatCode>
                <c:ptCount val="11"/>
                <c:pt idx="0">
                  <c:v>35.46</c:v>
                </c:pt>
                <c:pt idx="1">
                  <c:v>35.46</c:v>
                </c:pt>
                <c:pt idx="2">
                  <c:v>35.49</c:v>
                </c:pt>
                <c:pt idx="3">
                  <c:v>35.47</c:v>
                </c:pt>
                <c:pt idx="4">
                  <c:v>35.51</c:v>
                </c:pt>
                <c:pt idx="5">
                  <c:v>35.52</c:v>
                </c:pt>
                <c:pt idx="6">
                  <c:v>35.52</c:v>
                </c:pt>
                <c:pt idx="7">
                  <c:v>35.56</c:v>
                </c:pt>
                <c:pt idx="8">
                  <c:v>35.51</c:v>
                </c:pt>
                <c:pt idx="9">
                  <c:v>35.48</c:v>
                </c:pt>
                <c:pt idx="10">
                  <c:v>35.54</c:v>
                </c:pt>
              </c:numCache>
            </c:numRef>
          </c:yVal>
        </c:ser>
        <c:axId val="512911304"/>
        <c:axId val="512938040"/>
      </c:scatterChart>
      <c:valAx>
        <c:axId val="5129113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radiation(kGy)</a:t>
                </a:r>
              </a:p>
            </c:rich>
          </c:tx>
          <c:layout/>
        </c:title>
        <c:numFmt formatCode="General" sourceLinked="1"/>
        <c:tickLblPos val="nextTo"/>
        <c:crossAx val="512938040"/>
        <c:crosses val="autoZero"/>
        <c:crossBetween val="midCat"/>
      </c:valAx>
      <c:valAx>
        <c:axId val="512938040"/>
        <c:scaling>
          <c:orientation val="minMax"/>
          <c:max val="36.0"/>
          <c:min val="35.0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Delay time(ns)</a:t>
                </a:r>
              </a:p>
            </c:rich>
          </c:tx>
          <c:layout/>
        </c:title>
        <c:numFmt formatCode="General" sourceLinked="1"/>
        <c:tickLblPos val="nextTo"/>
        <c:crossAx val="512911304"/>
        <c:crosses val="autoZero"/>
        <c:crossBetween val="midCat"/>
        <c:majorUnit val="0.2"/>
      </c:valAx>
    </c:plotArea>
    <c:plotVisOnly val="1"/>
  </c:chart>
  <c:txPr>
    <a:bodyPr/>
    <a:lstStyle/>
    <a:p>
      <a:pPr>
        <a:defRPr sz="1600"/>
      </a:pPr>
      <a:endParaRPr lang="ja-JP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2A82D-8CCF-DC4D-896C-4A718A9DC203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0EC3C-1539-F341-88A1-EB76AAFB6D7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486C-E0E5-B048-A87F-7775CB6B09FF}" type="datetimeFigureOut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E13D5-7A99-8745-B50B-14AFC984FF6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陽子陽子衝突のため、ほとんどの衝突はゴミ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13D5-7A99-8745-B50B-14AFC984FF67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1CBD3-1CC1-B34B-9368-A94F27207399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重要なのは遅延素子とローパスフィルタ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13D5-7A99-8745-B50B-14AFC984FF67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重要なのは遅延素子とローパスフィルタ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13D5-7A99-8745-B50B-14AFC984FF67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下段の</a:t>
            </a:r>
            <a:r>
              <a:rPr lang="en-US" altLang="ja-JP" dirty="0" smtClean="0"/>
              <a:t>NMOS</a:t>
            </a:r>
            <a:r>
              <a:rPr lang="ja-JP" altLang="en-US" dirty="0" smtClean="0"/>
              <a:t>で電流量の調整</a:t>
            </a:r>
            <a:r>
              <a:rPr lang="en-US" altLang="ja-JP" dirty="0" smtClean="0"/>
              <a:t>→</a:t>
            </a:r>
            <a:r>
              <a:rPr lang="ja-JP" altLang="en-US" dirty="0" smtClean="0"/>
              <a:t>電圧変化の早さを調整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561F3-0EF8-EE4C-9095-93E193A45E3B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重要なのは遅延素子とローパスフィルタ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13D5-7A99-8745-B50B-14AFC984FF67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言い換えれば、インバータの遅延時間を一定に保つことができる回路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E13D5-7A99-8745-B50B-14AFC984FF67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3DA7-36EF-644E-9D89-481B40C4420F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EDF66-4091-2040-8426-3CF4113F821E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EDF3A-7696-A149-AF06-B67DA34527A6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27F4-78D0-5441-A963-C7F457E718FE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7954-C7B9-A24B-8F3A-2A4BA1F9C0AB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CCD2-1A49-CB4E-84E9-3996DBE8336A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89A0A-FE36-224D-A196-FFB36828FC5F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ECA1-1DAE-464F-8619-CC4BFE403C6B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B3A-CD9E-B84C-898F-7B4E01479BBA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D54B7-2923-214C-A83D-F382150201FE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7FBC-D62B-1D4A-9E49-43951360BF23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457200" y="563562"/>
            <a:ext cx="8229600" cy="198438"/>
          </a:xfrm>
          <a:prstGeom prst="roundRect">
            <a:avLst/>
          </a:prstGeom>
          <a:gradFill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7716F-B8AB-7041-B0F3-A291143F27B9}" type="datetime1">
              <a:rPr lang="ja-JP" altLang="en-US" smtClean="0"/>
              <a:pPr/>
              <a:t>11.2.1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906004" y="46333"/>
            <a:ext cx="513754" cy="517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6E54-FAEB-F548-A131-931AB8286F1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3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PLL</a:t>
            </a:r>
            <a:r>
              <a:rPr lang="ja-JP" altLang="en-US" dirty="0" smtClean="0"/>
              <a:t>を用いた可変遅延回路の製作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M2　</a:t>
            </a:r>
            <a:r>
              <a:rPr lang="ja-JP" altLang="en-US" dirty="0" smtClean="0"/>
              <a:t>志知秀治</a:t>
            </a:r>
            <a:endParaRPr lang="en-US" altLang="ja-JP" dirty="0" smtClean="0"/>
          </a:p>
          <a:p>
            <a:r>
              <a:rPr lang="ja-JP" altLang="en-US" dirty="0" smtClean="0"/>
              <a:t>名古屋大学　理学研究科</a:t>
            </a:r>
            <a:endParaRPr lang="en-US" altLang="ja-JP" dirty="0" smtClean="0"/>
          </a:p>
          <a:p>
            <a:r>
              <a:rPr lang="ja-JP" altLang="en-US" dirty="0" smtClean="0"/>
              <a:t>高エネルギー物理学研究室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遅延素子</a:t>
            </a:r>
            <a:endParaRPr lang="ja-JP" altLang="en-US" dirty="0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B2AC-73EF-3B45-B385-AA1581F1B9D9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3" name="図 2" descr="DELAYUNIT_sch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9885"/>
            <a:ext cx="9144000" cy="5070475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1812146" y="2865553"/>
            <a:ext cx="882845" cy="19207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4396235" y="2865553"/>
            <a:ext cx="882845" cy="1920700"/>
          </a:xfrm>
          <a:prstGeom prst="roundRect">
            <a:avLst/>
          </a:prstGeom>
          <a:solidFill>
            <a:srgbClr val="FF0000">
              <a:alpha val="20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1812146" y="4938653"/>
            <a:ext cx="882845" cy="993830"/>
          </a:xfrm>
          <a:prstGeom prst="roundRect">
            <a:avLst/>
          </a:prstGeom>
          <a:solidFill>
            <a:srgbClr val="0000FF">
              <a:alpha val="20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396235" y="4938653"/>
            <a:ext cx="882845" cy="993830"/>
          </a:xfrm>
          <a:prstGeom prst="roundRect">
            <a:avLst/>
          </a:prstGeom>
          <a:solidFill>
            <a:srgbClr val="0000FF">
              <a:alpha val="20000"/>
            </a:srgb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5488" y="3376699"/>
            <a:ext cx="105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6600"/>
                </a:solidFill>
              </a:rPr>
              <a:t>入力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464" y="4601890"/>
            <a:ext cx="105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6600"/>
                </a:solidFill>
              </a:rPr>
              <a:t>VCON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80112" y="740456"/>
            <a:ext cx="256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6600"/>
                </a:solidFill>
              </a:rPr>
              <a:t>出力</a:t>
            </a:r>
            <a:r>
              <a:rPr kumimoji="1" lang="en-US" altLang="ja-JP" sz="2400" dirty="0" smtClean="0">
                <a:solidFill>
                  <a:srgbClr val="FF6600"/>
                </a:solidFill>
              </a:rPr>
              <a:t>(</a:t>
            </a:r>
            <a:r>
              <a:rPr kumimoji="1" lang="ja-JP" altLang="en-US" sz="2400" dirty="0" smtClean="0">
                <a:solidFill>
                  <a:srgbClr val="FF6600"/>
                </a:solidFill>
              </a:rPr>
              <a:t>セレクタへ</a:t>
            </a:r>
            <a:r>
              <a:rPr kumimoji="1" lang="en-US" altLang="ja-JP" sz="2400" dirty="0" smtClean="0">
                <a:solidFill>
                  <a:srgbClr val="FF6600"/>
                </a:solidFill>
              </a:rPr>
              <a:t>)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580112" y="3838364"/>
            <a:ext cx="256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6600"/>
                </a:solidFill>
              </a:rPr>
              <a:t>出力</a:t>
            </a:r>
            <a:endParaRPr kumimoji="1" lang="en-US" altLang="ja-JP" sz="2400" dirty="0" smtClean="0">
              <a:solidFill>
                <a:srgbClr val="FF6600"/>
              </a:solidFill>
            </a:endParaRPr>
          </a:p>
          <a:p>
            <a:r>
              <a:rPr kumimoji="1" lang="en-US" altLang="ja-JP" sz="2400" dirty="0" smtClean="0">
                <a:solidFill>
                  <a:srgbClr val="FF6600"/>
                </a:solidFill>
              </a:rPr>
              <a:t>(</a:t>
            </a:r>
            <a:r>
              <a:rPr kumimoji="1" lang="ja-JP" altLang="en-US" sz="2400" dirty="0" smtClean="0">
                <a:solidFill>
                  <a:srgbClr val="FF6600"/>
                </a:solidFill>
              </a:rPr>
              <a:t>次の</a:t>
            </a:r>
            <a:r>
              <a:rPr lang="ja-JP" altLang="en-US" sz="2400" dirty="0" smtClean="0">
                <a:solidFill>
                  <a:srgbClr val="FF6600"/>
                </a:solidFill>
              </a:rPr>
              <a:t>遅延素子</a:t>
            </a:r>
            <a:r>
              <a:rPr kumimoji="1" lang="ja-JP" altLang="en-US" sz="2400" dirty="0" smtClean="0">
                <a:solidFill>
                  <a:srgbClr val="FF6600"/>
                </a:solidFill>
              </a:rPr>
              <a:t>へ</a:t>
            </a:r>
            <a:r>
              <a:rPr kumimoji="1" lang="en-US" altLang="ja-JP" sz="2400" dirty="0" smtClean="0">
                <a:solidFill>
                  <a:srgbClr val="FF6600"/>
                </a:solidFill>
              </a:rPr>
              <a:t>)</a:t>
            </a:r>
            <a:endParaRPr kumimoji="1" lang="ja-JP" altLang="en-US" sz="2400" dirty="0">
              <a:solidFill>
                <a:srgbClr val="FF66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50515" y="2431854"/>
            <a:ext cx="170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FF0000"/>
                </a:solidFill>
              </a:rPr>
              <a:t>インバータ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730726" y="5343880"/>
            <a:ext cx="282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0000FF"/>
                </a:solidFill>
              </a:rPr>
              <a:t>ここの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MOS</a:t>
            </a:r>
            <a:r>
              <a:rPr kumimoji="1" lang="ja-JP" altLang="en-US" sz="2400" dirty="0" smtClean="0">
                <a:solidFill>
                  <a:srgbClr val="0000FF"/>
                </a:solidFill>
              </a:rPr>
              <a:t>で</a:t>
            </a:r>
            <a:endParaRPr kumimoji="1" lang="en-US" altLang="ja-JP" sz="2400" dirty="0" smtClean="0">
              <a:solidFill>
                <a:srgbClr val="0000FF"/>
              </a:solidFill>
            </a:endParaRPr>
          </a:p>
          <a:p>
            <a:r>
              <a:rPr kumimoji="1" lang="ja-JP" altLang="en-US" sz="2400" dirty="0" smtClean="0">
                <a:solidFill>
                  <a:srgbClr val="0000FF"/>
                </a:solidFill>
              </a:rPr>
              <a:t>電流量を調節する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遅延時間と</a:t>
            </a:r>
            <a:r>
              <a:rPr lang="en-US" altLang="ja-JP" dirty="0" smtClean="0"/>
              <a:t>VCON</a:t>
            </a:r>
            <a:r>
              <a:rPr lang="ja-JP" altLang="en-US" dirty="0" smtClean="0"/>
              <a:t>の関係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11</a:t>
            </a:fld>
            <a:endParaRPr lang="ja-JP" altLang="en-US"/>
          </a:p>
        </p:txBody>
      </p:sp>
      <p:graphicFrame>
        <p:nvGraphicFramePr>
          <p:cNvPr id="5" name="グラフ 4"/>
          <p:cNvGraphicFramePr/>
          <p:nvPr/>
        </p:nvGraphicFramePr>
        <p:xfrm>
          <a:off x="-2" y="685610"/>
          <a:ext cx="8224025" cy="458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図形グループ 5"/>
          <p:cNvGrpSpPr/>
          <p:nvPr/>
        </p:nvGrpSpPr>
        <p:grpSpPr>
          <a:xfrm>
            <a:off x="5068856" y="4824257"/>
            <a:ext cx="3865752" cy="1225995"/>
            <a:chOff x="1506348" y="2356350"/>
            <a:chExt cx="6051800" cy="1821895"/>
          </a:xfrm>
        </p:grpSpPr>
        <p:sp>
          <p:nvSpPr>
            <p:cNvPr id="7" name="正方形/長方形 6"/>
            <p:cNvSpPr/>
            <p:nvPr/>
          </p:nvSpPr>
          <p:spPr>
            <a:xfrm>
              <a:off x="3530600" y="2374900"/>
              <a:ext cx="2157412" cy="1648000"/>
            </a:xfrm>
            <a:prstGeom prst="rect">
              <a:avLst/>
            </a:prstGeom>
            <a:solidFill>
              <a:srgbClr val="E4E398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4140200" y="2476500"/>
              <a:ext cx="1231900" cy="354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683000" y="3006900"/>
              <a:ext cx="1231900" cy="5862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chemeClr val="tx1"/>
                  </a:solidFill>
                </a:rPr>
                <a:t>PLL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直線コネクタ 9"/>
            <p:cNvCxnSpPr>
              <a:endCxn id="8" idx="1"/>
            </p:cNvCxnSpPr>
            <p:nvPr/>
          </p:nvCxnSpPr>
          <p:spPr>
            <a:xfrm>
              <a:off x="2927319" y="2653800"/>
              <a:ext cx="1212881" cy="1588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正方形/長方形 10"/>
            <p:cNvSpPr/>
            <p:nvPr/>
          </p:nvSpPr>
          <p:spPr>
            <a:xfrm>
              <a:off x="1506348" y="2356350"/>
              <a:ext cx="1384300" cy="5959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Pulsar</a:t>
              </a:r>
              <a:endParaRPr kumimoji="1" lang="ja-JP" altLang="en-US" dirty="0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173236" y="2382750"/>
              <a:ext cx="1384300" cy="5959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オシロ</a:t>
              </a:r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173848" y="3410450"/>
              <a:ext cx="1384300" cy="5959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電源</a:t>
              </a:r>
              <a:endParaRPr kumimoji="1" lang="ja-JP" altLang="en-US" dirty="0"/>
            </a:p>
          </p:txBody>
        </p:sp>
        <p:cxnSp>
          <p:nvCxnSpPr>
            <p:cNvPr id="14" name="直線コネクタ 13"/>
            <p:cNvCxnSpPr>
              <a:stCxn id="8" idx="3"/>
            </p:cNvCxnSpPr>
            <p:nvPr/>
          </p:nvCxnSpPr>
          <p:spPr>
            <a:xfrm>
              <a:off x="5372100" y="2653800"/>
              <a:ext cx="774700" cy="1588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3316813" y="4176656"/>
              <a:ext cx="2575987" cy="1588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5400000" flipH="1" flipV="1">
              <a:off x="2568837" y="3428680"/>
              <a:ext cx="1497543" cy="1587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 flipV="1">
              <a:off x="5235401" y="3509486"/>
              <a:ext cx="1317974" cy="1588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5880342" y="2831100"/>
              <a:ext cx="301628" cy="1588"/>
            </a:xfrm>
            <a:prstGeom prst="line">
              <a:avLst/>
            </a:prstGeom>
            <a:ln w="28575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5131594" y="3692319"/>
              <a:ext cx="1015206" cy="16081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5045001" y="3161886"/>
              <a:ext cx="1493613" cy="548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VCON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 rot="5400000" flipH="1" flipV="1">
              <a:off x="4915694" y="3491706"/>
              <a:ext cx="430212" cy="1588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rot="5400000" flipH="1" flipV="1">
              <a:off x="4833100" y="3128506"/>
              <a:ext cx="596988" cy="1588"/>
            </a:xfrm>
            <a:prstGeom prst="line">
              <a:avLst/>
            </a:prstGeom>
            <a:ln w="2857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線コネクタ 23"/>
          <p:cNvCxnSpPr/>
          <p:nvPr/>
        </p:nvCxnSpPr>
        <p:spPr>
          <a:xfrm>
            <a:off x="1037727" y="3161909"/>
            <a:ext cx="5173717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975764" y="3130929"/>
            <a:ext cx="72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25ns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0" y="5150660"/>
            <a:ext cx="6459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遅延回路を作る場合のポイント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　•VCON</a:t>
            </a:r>
            <a:r>
              <a:rPr lang="ja-JP" altLang="en-US" sz="2000" dirty="0" smtClean="0"/>
              <a:t>で調整可能な範囲内にあるか</a:t>
            </a:r>
            <a:r>
              <a:rPr lang="ja-JP" altLang="ja-JP" sz="2000" dirty="0" smtClean="0"/>
              <a:t>？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　•VCON</a:t>
            </a:r>
            <a:r>
              <a:rPr kumimoji="1" lang="ja-JP" altLang="en-US" sz="2000" dirty="0" smtClean="0"/>
              <a:t>の揺れが遅延時間に大きな影響を与えないか？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　　　(</a:t>
            </a:r>
            <a:r>
              <a:rPr lang="ja-JP" altLang="en-US" sz="2000" dirty="0" smtClean="0"/>
              <a:t>今回作成したのは、</a:t>
            </a:r>
            <a:r>
              <a:rPr lang="en-US" altLang="ja-JP" sz="2000" dirty="0" smtClean="0"/>
              <a:t>25ns</a:t>
            </a:r>
            <a:r>
              <a:rPr lang="ja-JP" altLang="en-US" sz="2000" dirty="0" smtClean="0"/>
              <a:t>周辺で、</a:t>
            </a:r>
            <a:r>
              <a:rPr lang="en-US" altLang="ja-JP" sz="2000" dirty="0" smtClean="0"/>
              <a:t>1ns/0.02V</a:t>
            </a:r>
            <a:r>
              <a:rPr lang="ja-JP" altLang="en-US" sz="2000" dirty="0" smtClean="0"/>
              <a:t>程度</a:t>
            </a:r>
            <a:r>
              <a:rPr lang="en-US" altLang="ja-JP" sz="2000" dirty="0" smtClean="0"/>
              <a:t>)</a:t>
            </a:r>
            <a:endParaRPr kumimoji="1" lang="ja-JP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正方形/長方形 254"/>
          <p:cNvSpPr/>
          <p:nvPr/>
        </p:nvSpPr>
        <p:spPr>
          <a:xfrm>
            <a:off x="926167" y="4770961"/>
            <a:ext cx="7315743" cy="14961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PLL</a:t>
            </a:r>
            <a:r>
              <a:rPr lang="ja-JP" altLang="en-US" dirty="0" smtClean="0"/>
              <a:t>を含む</a:t>
            </a:r>
            <a:r>
              <a:rPr lang="en-US" altLang="ja-JP" dirty="0" smtClean="0"/>
              <a:t>ASIC</a:t>
            </a:r>
            <a:r>
              <a:rPr lang="ja-JP" altLang="en-US" dirty="0" smtClean="0"/>
              <a:t>の構成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12</a:t>
            </a:fld>
            <a:endParaRPr lang="ja-JP" altLang="en-US"/>
          </a:p>
        </p:txBody>
      </p:sp>
      <p:grpSp>
        <p:nvGrpSpPr>
          <p:cNvPr id="5" name="図形グループ 5"/>
          <p:cNvGrpSpPr/>
          <p:nvPr/>
        </p:nvGrpSpPr>
        <p:grpSpPr>
          <a:xfrm>
            <a:off x="288072" y="945317"/>
            <a:ext cx="8398728" cy="3608784"/>
            <a:chOff x="288072" y="945317"/>
            <a:chExt cx="8398728" cy="3608784"/>
          </a:xfrm>
        </p:grpSpPr>
        <p:sp>
          <p:nvSpPr>
            <p:cNvPr id="7" name="正方形/長方形 6"/>
            <p:cNvSpPr/>
            <p:nvPr/>
          </p:nvSpPr>
          <p:spPr>
            <a:xfrm>
              <a:off x="670310" y="945317"/>
              <a:ext cx="7772400" cy="3608784"/>
            </a:xfrm>
            <a:prstGeom prst="rect">
              <a:avLst/>
            </a:prstGeom>
            <a:solidFill>
              <a:srgbClr val="F6FF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50694" y="2189805"/>
              <a:ext cx="7611636" cy="2209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352800" y="2570805"/>
              <a:ext cx="38100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32 step variable delay (VCRO)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台形 9"/>
            <p:cNvSpPr/>
            <p:nvPr/>
          </p:nvSpPr>
          <p:spPr>
            <a:xfrm rot="5400000">
              <a:off x="7100848" y="2754183"/>
              <a:ext cx="685800" cy="228600"/>
            </a:xfrm>
            <a:prstGeom prst="trapezoid">
              <a:avLst>
                <a:gd name="adj" fmla="val 3855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7162800" y="264700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7164040" y="286011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7178288" y="3087125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7162800" y="275418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7162800" y="296604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二等辺三角形 15"/>
            <p:cNvSpPr/>
            <p:nvPr/>
          </p:nvSpPr>
          <p:spPr>
            <a:xfrm rot="5400000">
              <a:off x="7611636" y="2686353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8001000" y="2812825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1812072" y="4094805"/>
              <a:ext cx="6449744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>
              <a:off x="2510404" y="3473915"/>
              <a:ext cx="122760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124200" y="2875605"/>
              <a:ext cx="22860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7644392" y="3473120"/>
              <a:ext cx="1227602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8108176" y="2872429"/>
              <a:ext cx="150811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10" idx="0"/>
              <a:endCxn id="16" idx="3"/>
            </p:cNvCxnSpPr>
            <p:nvPr/>
          </p:nvCxnSpPr>
          <p:spPr>
            <a:xfrm flipV="1">
              <a:off x="7558048" y="2861366"/>
              <a:ext cx="107176" cy="711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>
              <a:off x="941656" y="3256605"/>
              <a:ext cx="1175216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Phase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Detector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958384" y="2494605"/>
              <a:ext cx="1175216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Charge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Pump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rot="5400000">
              <a:off x="1695787" y="3981696"/>
              <a:ext cx="229394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 rot="5400000">
              <a:off x="2076457" y="2650572"/>
              <a:ext cx="876286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Filter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 rot="5400000">
              <a:off x="1195521" y="3171866"/>
              <a:ext cx="16789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1727333" y="3187356"/>
              <a:ext cx="16789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stCxn id="25" idx="3"/>
            </p:cNvCxnSpPr>
            <p:nvPr/>
          </p:nvCxnSpPr>
          <p:spPr>
            <a:xfrm>
              <a:off x="2133600" y="2799405"/>
              <a:ext cx="228600" cy="356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894011" y="3389490"/>
              <a:ext cx="4192587" cy="158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16200000" flipH="1">
              <a:off x="3620094" y="3293318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16200000" flipH="1">
              <a:off x="3757006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16200000" flipH="1">
              <a:off x="3894711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16200000" flipH="1">
              <a:off x="4032865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16200000" flipH="1">
              <a:off x="4169775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16200000" flipH="1">
              <a:off x="4307929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16200000" flipH="1">
              <a:off x="4443599" y="329206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16200000" flipH="1">
              <a:off x="4580513" y="329206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16200000" flipH="1">
              <a:off x="4717423" y="329206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16200000" flipH="1">
              <a:off x="485557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16200000" flipH="1">
              <a:off x="4992489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rot="16200000" flipH="1">
              <a:off x="5129401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16200000" flipH="1">
              <a:off x="52972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rot="16200000" flipH="1">
              <a:off x="56020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16200000" flipH="1">
              <a:off x="54496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16200000" flipH="1">
              <a:off x="57544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16200000" flipH="1">
              <a:off x="59068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16200000" flipH="1">
              <a:off x="60592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16200000" flipH="1">
              <a:off x="62116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16200000" flipH="1">
              <a:off x="63640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16200000" flipH="1">
              <a:off x="65164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16200000" flipH="1">
              <a:off x="6668889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16200000" flipH="1">
              <a:off x="68212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16200000" flipH="1">
              <a:off x="69736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>
              <a:off x="1191755" y="3976702"/>
              <a:ext cx="219406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10800000">
              <a:off x="440472" y="4086405"/>
              <a:ext cx="860986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stCxn id="27" idx="0"/>
            </p:cNvCxnSpPr>
            <p:nvPr/>
          </p:nvCxnSpPr>
          <p:spPr>
            <a:xfrm>
              <a:off x="2667000" y="2802972"/>
              <a:ext cx="227011" cy="158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288072" y="3759088"/>
              <a:ext cx="101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0000FF"/>
                  </a:solidFill>
                </a:rPr>
                <a:t>ref_CLK</a:t>
              </a:r>
              <a:endParaRPr lang="en-US" altLang="ja-JP" dirty="0" smtClean="0">
                <a:solidFill>
                  <a:srgbClr val="0000FF"/>
                </a:solidFill>
              </a:endParaRPr>
            </a:p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(20MHz)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821472" y="3008756"/>
              <a:ext cx="70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Up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768088" y="2997088"/>
              <a:ext cx="822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Down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62" name="直線コネクタ 61"/>
            <p:cNvCxnSpPr/>
            <p:nvPr/>
          </p:nvCxnSpPr>
          <p:spPr>
            <a:xfrm rot="16200000" flipH="1">
              <a:off x="2198488" y="2711503"/>
              <a:ext cx="1389460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62"/>
            <p:cNvSpPr/>
            <p:nvPr/>
          </p:nvSpPr>
          <p:spPr>
            <a:xfrm>
              <a:off x="3323064" y="1178566"/>
              <a:ext cx="38100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chemeClr val="tx1"/>
                  </a:solidFill>
                </a:rPr>
                <a:t>32 step variable delay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4" name="台形 63"/>
            <p:cNvSpPr/>
            <p:nvPr/>
          </p:nvSpPr>
          <p:spPr>
            <a:xfrm rot="5400000">
              <a:off x="7071112" y="1361946"/>
              <a:ext cx="685800" cy="228600"/>
            </a:xfrm>
            <a:prstGeom prst="trapezoid">
              <a:avLst>
                <a:gd name="adj" fmla="val 38552"/>
              </a:avLst>
            </a:prstGeom>
            <a:solidFill>
              <a:schemeClr val="bg1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7133064" y="125476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7134304" y="146787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7148552" y="1694888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7133064" y="136194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7133064" y="157380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894011" y="2016772"/>
              <a:ext cx="4192587" cy="158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16200000" flipH="1">
              <a:off x="3620094" y="1917825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16200000" flipH="1">
              <a:off x="3757006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rot="16200000" flipH="1">
              <a:off x="3894711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16200000" flipH="1">
              <a:off x="4032865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rot="16200000" flipH="1">
              <a:off x="4169775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rot="16200000" flipH="1">
              <a:off x="4307929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rot="16200000" flipH="1">
              <a:off x="4443599" y="191657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16200000" flipH="1">
              <a:off x="4580513" y="191657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rot="16200000" flipH="1">
              <a:off x="4717423" y="191657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16200000" flipH="1">
              <a:off x="485557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rot="16200000" flipH="1">
              <a:off x="4992489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rot="16200000" flipH="1">
              <a:off x="5129401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rot="16200000" flipH="1">
              <a:off x="52972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rot="16200000" flipH="1">
              <a:off x="56020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rot="16200000" flipH="1">
              <a:off x="54496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16200000" flipH="1">
              <a:off x="57544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rot="16200000" flipH="1">
              <a:off x="59068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rot="16200000" flipH="1">
              <a:off x="60592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rot="16200000" flipH="1">
              <a:off x="62116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rot="16200000" flipH="1">
              <a:off x="63640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rot="16200000" flipH="1">
              <a:off x="65164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rot="16200000" flipH="1">
              <a:off x="6668889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rot="16200000" flipH="1">
              <a:off x="68212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rot="16200000" flipH="1">
              <a:off x="69736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テキスト ボックス 94"/>
            <p:cNvSpPr txBox="1"/>
            <p:nvPr/>
          </p:nvSpPr>
          <p:spPr>
            <a:xfrm>
              <a:off x="2893217" y="2164774"/>
              <a:ext cx="792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VCON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6" name="直線矢印コネクタ 95"/>
            <p:cNvCxnSpPr/>
            <p:nvPr/>
          </p:nvCxnSpPr>
          <p:spPr>
            <a:xfrm>
              <a:off x="457200" y="1469464"/>
              <a:ext cx="2861451" cy="105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 flipV="1">
              <a:off x="7528312" y="1467876"/>
              <a:ext cx="1158488" cy="120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テキスト ボックス 97"/>
            <p:cNvSpPr txBox="1"/>
            <p:nvPr/>
          </p:nvSpPr>
          <p:spPr>
            <a:xfrm>
              <a:off x="7364548" y="3473082"/>
              <a:ext cx="836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PLL</a:t>
              </a:r>
              <a:endParaRPr kumimoji="1" lang="ja-JP" altLang="en-US" sz="2800" dirty="0"/>
            </a:p>
          </p:txBody>
        </p:sp>
      </p:grpSp>
      <p:grpSp>
        <p:nvGrpSpPr>
          <p:cNvPr id="6" name="図形グループ 191"/>
          <p:cNvGrpSpPr/>
          <p:nvPr/>
        </p:nvGrpSpPr>
        <p:grpSpPr>
          <a:xfrm>
            <a:off x="1184358" y="4766924"/>
            <a:ext cx="7201774" cy="1531174"/>
            <a:chOff x="58104" y="851646"/>
            <a:chExt cx="9376108" cy="2268403"/>
          </a:xfrm>
        </p:grpSpPr>
        <p:cxnSp>
          <p:nvCxnSpPr>
            <p:cNvPr id="193" name="直線コネクタ 192"/>
            <p:cNvCxnSpPr/>
            <p:nvPr/>
          </p:nvCxnSpPr>
          <p:spPr>
            <a:xfrm rot="5400000">
              <a:off x="6412835" y="2503774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rot="5400000">
              <a:off x="7166759" y="2489054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rot="5400000">
              <a:off x="4804733" y="2483078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rot="5400000">
              <a:off x="5558657" y="2485070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rot="5400000">
              <a:off x="3207519" y="2504537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正方形/長方形 197"/>
            <p:cNvSpPr/>
            <p:nvPr/>
          </p:nvSpPr>
          <p:spPr>
            <a:xfrm>
              <a:off x="2582951" y="1426059"/>
              <a:ext cx="1488697" cy="93584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9" name="直線コネクタ 198"/>
            <p:cNvCxnSpPr/>
            <p:nvPr/>
          </p:nvCxnSpPr>
          <p:spPr>
            <a:xfrm rot="5400000">
              <a:off x="2436886" y="2485833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図形グループ 18"/>
            <p:cNvGrpSpPr/>
            <p:nvPr/>
          </p:nvGrpSpPr>
          <p:grpSpPr>
            <a:xfrm>
              <a:off x="768614" y="1641505"/>
              <a:ext cx="1596697" cy="475906"/>
              <a:chOff x="1570646" y="1407537"/>
              <a:chExt cx="1596697" cy="475906"/>
            </a:xfrm>
          </p:grpSpPr>
          <p:sp>
            <p:nvSpPr>
              <p:cNvPr id="249" name="二等辺三角形 248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1" name="直線コネクタ 250"/>
              <p:cNvCxnSpPr>
                <a:endCxn id="249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コネクタ 251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二等辺三角形 252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円/楕円 9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1" name="二等辺三角形 200"/>
            <p:cNvSpPr/>
            <p:nvPr/>
          </p:nvSpPr>
          <p:spPr>
            <a:xfrm rot="5400000">
              <a:off x="2703397" y="1713797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円/楕円 201"/>
            <p:cNvSpPr/>
            <p:nvPr/>
          </p:nvSpPr>
          <p:spPr>
            <a:xfrm>
              <a:off x="3092761" y="1840269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3" name="直線コネクタ 202"/>
            <p:cNvCxnSpPr>
              <a:endCxn id="201" idx="3"/>
            </p:cNvCxnSpPr>
            <p:nvPr/>
          </p:nvCxnSpPr>
          <p:spPr>
            <a:xfrm>
              <a:off x="2357988" y="1888810"/>
              <a:ext cx="398997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>
              <a:off x="3200761" y="1907514"/>
              <a:ext cx="310148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二等辺三角形 204"/>
            <p:cNvSpPr/>
            <p:nvPr/>
          </p:nvSpPr>
          <p:spPr>
            <a:xfrm rot="5400000">
              <a:off x="3457321" y="1732501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円/楕円 205"/>
            <p:cNvSpPr/>
            <p:nvPr/>
          </p:nvSpPr>
          <p:spPr>
            <a:xfrm>
              <a:off x="3846685" y="1858973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7" name="直線コネクタ 206"/>
            <p:cNvCxnSpPr/>
            <p:nvPr/>
          </p:nvCxnSpPr>
          <p:spPr>
            <a:xfrm>
              <a:off x="3954685" y="1909506"/>
              <a:ext cx="310148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図形グループ 60"/>
            <p:cNvGrpSpPr/>
            <p:nvPr/>
          </p:nvGrpSpPr>
          <p:grpSpPr>
            <a:xfrm>
              <a:off x="4076997" y="1132781"/>
              <a:ext cx="703799" cy="988616"/>
              <a:chOff x="4227378" y="1554183"/>
              <a:chExt cx="703799" cy="734334"/>
            </a:xfrm>
          </p:grpSpPr>
          <p:cxnSp>
            <p:nvCxnSpPr>
              <p:cNvPr id="247" name="曲線コネクタ 246"/>
              <p:cNvCxnSpPr/>
              <p:nvPr/>
            </p:nvCxnSpPr>
            <p:spPr>
              <a:xfrm rot="16200000" flipH="1">
                <a:off x="4187035" y="1594526"/>
                <a:ext cx="715630" cy="6349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曲線コネクタ 247"/>
              <p:cNvCxnSpPr/>
              <p:nvPr/>
            </p:nvCxnSpPr>
            <p:spPr>
              <a:xfrm rot="16200000" flipH="1">
                <a:off x="4255890" y="1613230"/>
                <a:ext cx="715630" cy="6349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図形グループ 35"/>
            <p:cNvGrpSpPr/>
            <p:nvPr/>
          </p:nvGrpSpPr>
          <p:grpSpPr>
            <a:xfrm>
              <a:off x="4711941" y="1678913"/>
              <a:ext cx="1596697" cy="475906"/>
              <a:chOff x="1570646" y="1407537"/>
              <a:chExt cx="1596697" cy="475906"/>
            </a:xfrm>
          </p:grpSpPr>
          <p:sp>
            <p:nvSpPr>
              <p:cNvPr id="241" name="二等辺三角形 240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3" name="直線コネクタ 242"/>
              <p:cNvCxnSpPr>
                <a:endCxn id="241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二等辺三角形 244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0" name="台形 209"/>
            <p:cNvSpPr/>
            <p:nvPr/>
          </p:nvSpPr>
          <p:spPr>
            <a:xfrm rot="5400000">
              <a:off x="7476639" y="1399952"/>
              <a:ext cx="1251295" cy="258438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2605887" y="2378619"/>
              <a:ext cx="1988371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1 delay unit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2" name="直線コネクタ 211"/>
            <p:cNvCxnSpPr/>
            <p:nvPr/>
          </p:nvCxnSpPr>
          <p:spPr>
            <a:xfrm>
              <a:off x="4711941" y="1069535"/>
              <a:ext cx="326278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>
              <a:off x="4711941" y="1157961"/>
              <a:ext cx="3264802" cy="138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4711941" y="1272475"/>
              <a:ext cx="326682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4711941" y="1370755"/>
              <a:ext cx="326480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998013" y="1476195"/>
              <a:ext cx="2980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>
              <a:off x="6525855" y="1575283"/>
              <a:ext cx="1454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図形グループ 53"/>
            <p:cNvGrpSpPr/>
            <p:nvPr/>
          </p:nvGrpSpPr>
          <p:grpSpPr>
            <a:xfrm>
              <a:off x="6303824" y="1700993"/>
              <a:ext cx="1596697" cy="475906"/>
              <a:chOff x="1570646" y="1407537"/>
              <a:chExt cx="1596697" cy="475906"/>
            </a:xfrm>
          </p:grpSpPr>
          <p:sp>
            <p:nvSpPr>
              <p:cNvPr id="235" name="二等辺三角形 234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7" name="直線コネクタ 236"/>
              <p:cNvCxnSpPr>
                <a:endCxn id="235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線コネクタ 237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二等辺三角形 238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9" name="直線コネクタ 218"/>
            <p:cNvCxnSpPr/>
            <p:nvPr/>
          </p:nvCxnSpPr>
          <p:spPr>
            <a:xfrm rot="5400000">
              <a:off x="7898586" y="1951821"/>
              <a:ext cx="387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>
              <a:off x="7881303" y="1961651"/>
              <a:ext cx="900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>
              <a:off x="2722850" y="1067947"/>
              <a:ext cx="1454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rot="5400000">
              <a:off x="3729741" y="1372421"/>
              <a:ext cx="774730" cy="2954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rot="5400000">
              <a:off x="2129715" y="1301132"/>
              <a:ext cx="828733" cy="3575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rot="5400000">
              <a:off x="4630760" y="1558963"/>
              <a:ext cx="448436" cy="2860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 rot="5400000">
              <a:off x="6239844" y="1645665"/>
              <a:ext cx="354807" cy="2172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矢印コネクタ 225"/>
            <p:cNvCxnSpPr/>
            <p:nvPr/>
          </p:nvCxnSpPr>
          <p:spPr>
            <a:xfrm>
              <a:off x="131375" y="1870510"/>
              <a:ext cx="620530" cy="1588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テキスト ボックス 226"/>
            <p:cNvSpPr txBox="1"/>
            <p:nvPr/>
          </p:nvSpPr>
          <p:spPr>
            <a:xfrm>
              <a:off x="58104" y="1221523"/>
              <a:ext cx="1036236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input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28" name="直線矢印コネクタ 227"/>
            <p:cNvCxnSpPr/>
            <p:nvPr/>
          </p:nvCxnSpPr>
          <p:spPr>
            <a:xfrm>
              <a:off x="8248215" y="1477685"/>
              <a:ext cx="620530" cy="1588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テキスト ボックス 228"/>
            <p:cNvSpPr txBox="1"/>
            <p:nvPr/>
          </p:nvSpPr>
          <p:spPr>
            <a:xfrm>
              <a:off x="8147961" y="851646"/>
              <a:ext cx="1286251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out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put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30" name="直線コネクタ 229"/>
            <p:cNvCxnSpPr/>
            <p:nvPr/>
          </p:nvCxnSpPr>
          <p:spPr>
            <a:xfrm rot="5400000">
              <a:off x="845689" y="2483241"/>
              <a:ext cx="982806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 rot="5400000">
              <a:off x="1599417" y="2483841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768614" y="2974678"/>
              <a:ext cx="6889745" cy="762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テキスト ボックス 232"/>
            <p:cNvSpPr txBox="1"/>
            <p:nvPr/>
          </p:nvSpPr>
          <p:spPr>
            <a:xfrm>
              <a:off x="214920" y="2572891"/>
              <a:ext cx="969399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6600"/>
                  </a:solidFill>
                </a:rPr>
                <a:t>VCON</a:t>
              </a:r>
              <a:endParaRPr kumimoji="1" lang="ja-JP" altLang="en-US" dirty="0">
                <a:solidFill>
                  <a:srgbClr val="FF6600"/>
                </a:solidFill>
              </a:endParaRPr>
            </a:p>
          </p:txBody>
        </p:sp>
        <p:sp>
          <p:nvSpPr>
            <p:cNvPr id="234" name="テキスト ボックス 233"/>
            <p:cNvSpPr txBox="1"/>
            <p:nvPr/>
          </p:nvSpPr>
          <p:spPr>
            <a:xfrm>
              <a:off x="7771898" y="2052979"/>
              <a:ext cx="1224663" cy="95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selector</a:t>
              </a:r>
            </a:p>
            <a:p>
              <a:r>
                <a:rPr kumimoji="1" lang="en-US" altLang="ja-JP" dirty="0" smtClean="0"/>
                <a:t>[0:31]</a:t>
              </a:r>
              <a:endParaRPr kumimoji="1" lang="ja-JP" altLang="en-US" dirty="0"/>
            </a:p>
          </p:txBody>
        </p:sp>
      </p:grpSp>
      <p:sp>
        <p:nvSpPr>
          <p:cNvPr id="162" name="角丸四角形 161"/>
          <p:cNvSpPr/>
          <p:nvPr/>
        </p:nvSpPr>
        <p:spPr>
          <a:xfrm>
            <a:off x="1898553" y="2004692"/>
            <a:ext cx="1224857" cy="1589426"/>
          </a:xfrm>
          <a:prstGeom prst="roundRect">
            <a:avLst/>
          </a:prstGeom>
          <a:noFill/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ローパスフィルター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8935" y="851923"/>
            <a:ext cx="7248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チャージポンプの出力の時定数を調整し、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全遅延素子の</a:t>
            </a:r>
            <a:r>
              <a:rPr kumimoji="1" lang="en-US" altLang="ja-JP" sz="2400" dirty="0" smtClean="0"/>
              <a:t>VCON</a:t>
            </a:r>
            <a:r>
              <a:rPr kumimoji="1" lang="ja-JP" altLang="en-US" sz="2400" dirty="0" smtClean="0"/>
              <a:t>に電圧を供給する。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581104" y="2307942"/>
            <a:ext cx="2051931" cy="836438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Charge Pump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2633035" y="2724572"/>
            <a:ext cx="402700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035735" y="2307942"/>
            <a:ext cx="1936061" cy="836438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抵抗</a:t>
            </a:r>
            <a:r>
              <a:rPr lang="en-US" altLang="ja-JP" sz="2400" dirty="0" smtClean="0">
                <a:solidFill>
                  <a:schemeClr val="tx1"/>
                </a:solidFill>
              </a:rPr>
              <a:t>(~6.7kΩ)</a:t>
            </a:r>
          </a:p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</a:rPr>
              <a:t>By MOSFET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4971796" y="2726160"/>
            <a:ext cx="1048004" cy="158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5994034" y="2478329"/>
            <a:ext cx="1440427" cy="480176"/>
          </a:xfrm>
          <a:custGeom>
            <a:avLst/>
            <a:gdLst>
              <a:gd name="connsiteX0" fmla="*/ 0 w 1440427"/>
              <a:gd name="connsiteY0" fmla="*/ 247832 h 480176"/>
              <a:gd name="connsiteX1" fmla="*/ 201350 w 1440427"/>
              <a:gd name="connsiteY1" fmla="*/ 0 h 480176"/>
              <a:gd name="connsiteX2" fmla="*/ 433677 w 1440427"/>
              <a:gd name="connsiteY2" fmla="*/ 480176 h 480176"/>
              <a:gd name="connsiteX3" fmla="*/ 666004 w 1440427"/>
              <a:gd name="connsiteY3" fmla="*/ 15489 h 480176"/>
              <a:gd name="connsiteX4" fmla="*/ 898331 w 1440427"/>
              <a:gd name="connsiteY4" fmla="*/ 480176 h 480176"/>
              <a:gd name="connsiteX5" fmla="*/ 1099681 w 1440427"/>
              <a:gd name="connsiteY5" fmla="*/ 0 h 480176"/>
              <a:gd name="connsiteX6" fmla="*/ 1301031 w 1440427"/>
              <a:gd name="connsiteY6" fmla="*/ 449197 h 480176"/>
              <a:gd name="connsiteX7" fmla="*/ 1440427 w 1440427"/>
              <a:gd name="connsiteY7" fmla="*/ 170385 h 48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0427" h="480176">
                <a:moveTo>
                  <a:pt x="0" y="247832"/>
                </a:moveTo>
                <a:lnTo>
                  <a:pt x="201350" y="0"/>
                </a:lnTo>
                <a:lnTo>
                  <a:pt x="433677" y="480176"/>
                </a:lnTo>
                <a:lnTo>
                  <a:pt x="666004" y="15489"/>
                </a:lnTo>
                <a:lnTo>
                  <a:pt x="898331" y="480176"/>
                </a:lnTo>
                <a:lnTo>
                  <a:pt x="1099681" y="0"/>
                </a:lnTo>
                <a:lnTo>
                  <a:pt x="1301031" y="449197"/>
                </a:lnTo>
                <a:lnTo>
                  <a:pt x="1440427" y="170385"/>
                </a:lnTo>
              </a:path>
            </a:pathLst>
          </a:cu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7421309" y="2661024"/>
            <a:ext cx="484695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5400000" flipH="1" flipV="1">
            <a:off x="7557091" y="3011526"/>
            <a:ext cx="699415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07820" y="3360440"/>
            <a:ext cx="585577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605340" y="3543820"/>
            <a:ext cx="585577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5400000" flipH="1" flipV="1">
            <a:off x="7554611" y="3907446"/>
            <a:ext cx="699415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7618348" y="4238370"/>
            <a:ext cx="585577" cy="1588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5400000" flipH="1" flipV="1">
            <a:off x="7616000" y="4277461"/>
            <a:ext cx="201364" cy="103739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5400000" flipH="1" flipV="1">
            <a:off x="7768400" y="4290451"/>
            <a:ext cx="201364" cy="103739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5400000" flipH="1" flipV="1">
            <a:off x="7967264" y="4303441"/>
            <a:ext cx="201364" cy="103739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1734708" y="2850075"/>
            <a:ext cx="1084192" cy="8209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63304" y="3671021"/>
            <a:ext cx="2860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ここの電圧は位相に応じて</a:t>
            </a:r>
            <a:endParaRPr kumimoji="1" lang="en-US" altLang="ja-JP" dirty="0" smtClean="0"/>
          </a:p>
          <a:p>
            <a:r>
              <a:rPr kumimoji="1" lang="en-US" altLang="ja-JP" dirty="0" smtClean="0"/>
              <a:t>2.5V or 0V</a:t>
            </a:r>
            <a:r>
              <a:rPr kumimoji="1" lang="ja-JP" altLang="en-US" dirty="0" smtClean="0"/>
              <a:t>の出力</a:t>
            </a:r>
            <a:endParaRPr kumimoji="1" lang="ja-JP" altLang="en-US" dirty="0"/>
          </a:p>
        </p:txBody>
      </p:sp>
      <p:cxnSp>
        <p:nvCxnSpPr>
          <p:cNvPr id="39" name="直線コネクタ 38"/>
          <p:cNvCxnSpPr/>
          <p:nvPr/>
        </p:nvCxnSpPr>
        <p:spPr>
          <a:xfrm rot="16200000" flipH="1">
            <a:off x="4902055" y="3307019"/>
            <a:ext cx="1177208" cy="15489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10800000">
            <a:off x="4321280" y="3887878"/>
            <a:ext cx="1177122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5498404" y="3543820"/>
            <a:ext cx="944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VCON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298584" y="1982663"/>
            <a:ext cx="1182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10k</a:t>
            </a:r>
            <a:r>
              <a:rPr lang="en-US" altLang="ja-JP" sz="2400" dirty="0" smtClean="0"/>
              <a:t>Ω</a:t>
            </a:r>
            <a:endParaRPr kumimoji="1" lang="ja-JP" altLang="en-US" sz="24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8166280" y="3144380"/>
            <a:ext cx="977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70pF</a:t>
            </a:r>
            <a:endParaRPr kumimoji="1" lang="ja-JP" altLang="en-US" sz="24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11335" y="4894691"/>
            <a:ext cx="72483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ポイント</a:t>
            </a:r>
            <a:r>
              <a:rPr lang="en-US" altLang="ja-JP" sz="2400" dirty="0" smtClean="0"/>
              <a:t> ( PLL</a:t>
            </a:r>
            <a:r>
              <a:rPr lang="ja-JP" altLang="en-US" sz="2400" dirty="0" smtClean="0"/>
              <a:t>作成における重要点</a:t>
            </a:r>
            <a:r>
              <a:rPr lang="en-US" altLang="ja-JP" sz="2400" dirty="0" smtClean="0"/>
              <a:t>!! )</a:t>
            </a:r>
          </a:p>
          <a:p>
            <a:r>
              <a:rPr lang="en-US" altLang="ja-JP" sz="2400" dirty="0" smtClean="0"/>
              <a:t>　•VCON</a:t>
            </a:r>
            <a:r>
              <a:rPr lang="ja-JP" altLang="en-US" sz="2400" dirty="0" smtClean="0"/>
              <a:t>の値が収束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ロック</a:t>
            </a:r>
            <a:r>
              <a:rPr lang="en-US" altLang="ja-JP" sz="2400" dirty="0" smtClean="0"/>
              <a:t>)</a:t>
            </a:r>
            <a:r>
              <a:rPr lang="ja-JP" altLang="en-US" sz="2400" dirty="0" smtClean="0"/>
              <a:t>するまでの時間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　•</a:t>
            </a:r>
            <a:r>
              <a:rPr kumimoji="1" lang="ja-JP" altLang="en-US" sz="2400" dirty="0" smtClean="0"/>
              <a:t>ロックしたときの振幅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VCON</a:t>
            </a:r>
            <a:r>
              <a:rPr lang="ja-JP" altLang="en-US" dirty="0" smtClean="0"/>
              <a:t>の収束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14</a:t>
            </a:fld>
            <a:endParaRPr lang="ja-JP" altLang="en-US"/>
          </a:p>
        </p:txBody>
      </p:sp>
      <p:pic>
        <p:nvPicPr>
          <p:cNvPr id="5" name="図 4" descr="ピクチャ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20" y="893921"/>
            <a:ext cx="8686800" cy="5462429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1951546" y="1471501"/>
            <a:ext cx="900000" cy="1588"/>
          </a:xfrm>
          <a:prstGeom prst="straightConnector1">
            <a:avLst/>
          </a:prstGeom>
          <a:ln w="28575" cmpd="sng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51546" y="991323"/>
            <a:ext cx="9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2us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1658435" y="1766199"/>
            <a:ext cx="587809" cy="1588"/>
          </a:xfrm>
          <a:prstGeom prst="straightConnector1">
            <a:avLst/>
          </a:prstGeom>
          <a:ln w="28575" cmpd="sng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05399" y="1574408"/>
            <a:ext cx="1177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500mV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8646" y="5189001"/>
            <a:ext cx="746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ロックするまでの時間　</a:t>
            </a:r>
            <a:r>
              <a:rPr lang="en-US" altLang="ja-JP" sz="2400" dirty="0" smtClean="0">
                <a:solidFill>
                  <a:schemeClr val="bg1"/>
                </a:solidFill>
              </a:rPr>
              <a:t>&lt; 10us</a:t>
            </a:r>
          </a:p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ロックしてからの振幅　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&lt; 0.01V　　→　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十分な性能　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動作テスト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832100" y="1668050"/>
            <a:ext cx="3670300" cy="361950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30600" y="2374900"/>
            <a:ext cx="2159000" cy="2160000"/>
          </a:xfrm>
          <a:prstGeom prst="rect">
            <a:avLst/>
          </a:prstGeom>
          <a:solidFill>
            <a:srgbClr val="E4E398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140200" y="2476500"/>
            <a:ext cx="1231900" cy="354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Debug line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3683000" y="3427000"/>
            <a:ext cx="1231900" cy="586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PLL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4" name="直線コネクタ 13"/>
          <p:cNvCxnSpPr>
            <a:stCxn id="16" idx="3"/>
            <a:endCxn id="8" idx="1"/>
          </p:cNvCxnSpPr>
          <p:nvPr/>
        </p:nvCxnSpPr>
        <p:spPr>
          <a:xfrm flipV="1">
            <a:off x="2565400" y="2653800"/>
            <a:ext cx="1574800" cy="500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1181100" y="2356350"/>
            <a:ext cx="1384300" cy="595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Pulsar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7040564" y="2382750"/>
            <a:ext cx="1384300" cy="595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オシロ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040564" y="3427000"/>
            <a:ext cx="1384300" cy="595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電圧計</a:t>
            </a:r>
            <a:endParaRPr kumimoji="1" lang="en-US" altLang="ja-JP" dirty="0" smtClean="0"/>
          </a:p>
        </p:txBody>
      </p:sp>
      <p:cxnSp>
        <p:nvCxnSpPr>
          <p:cNvPr id="19" name="直線コネクタ 18"/>
          <p:cNvCxnSpPr>
            <a:stCxn id="8" idx="3"/>
          </p:cNvCxnSpPr>
          <p:nvPr/>
        </p:nvCxnSpPr>
        <p:spPr>
          <a:xfrm>
            <a:off x="5372100" y="2653800"/>
            <a:ext cx="1668464" cy="1588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115470" y="4820442"/>
            <a:ext cx="3644900" cy="1588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rot="5400000" flipH="1" flipV="1">
            <a:off x="2035900" y="3760270"/>
            <a:ext cx="2160728" cy="1589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rot="5400000" flipH="1" flipV="1">
            <a:off x="5743471" y="3826565"/>
            <a:ext cx="1990930" cy="1588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5130800" y="1828800"/>
            <a:ext cx="1016000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power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コネクタ 23"/>
          <p:cNvCxnSpPr/>
          <p:nvPr/>
        </p:nvCxnSpPr>
        <p:spPr>
          <a:xfrm rot="5400000" flipH="1" flipV="1">
            <a:off x="5440480" y="1582856"/>
            <a:ext cx="496653" cy="1588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rot="10800000">
            <a:off x="5688806" y="1334533"/>
            <a:ext cx="457994" cy="4764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16200000" flipV="1">
            <a:off x="5920859" y="1330843"/>
            <a:ext cx="463792" cy="11905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5400000" flipH="1" flipV="1">
            <a:off x="6105406" y="1349496"/>
            <a:ext cx="311392" cy="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rot="10800000" flipV="1">
            <a:off x="6276976" y="1334532"/>
            <a:ext cx="765174" cy="7936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 flipH="1" flipV="1">
            <a:off x="6867515" y="1493415"/>
            <a:ext cx="347685" cy="1587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10800000">
            <a:off x="6823870" y="1680752"/>
            <a:ext cx="432594" cy="1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5400000">
            <a:off x="6756197" y="1697626"/>
            <a:ext cx="186146" cy="1524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>
            <a:off x="6895897" y="1697626"/>
            <a:ext cx="186146" cy="1524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5400000">
            <a:off x="7048297" y="1710326"/>
            <a:ext cx="186146" cy="15240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747670" y="2831100"/>
            <a:ext cx="301628" cy="1588"/>
          </a:xfrm>
          <a:prstGeom prst="line">
            <a:avLst/>
          </a:prstGeom>
          <a:ln w="28575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stCxn id="11" idx="3"/>
          </p:cNvCxnSpPr>
          <p:nvPr/>
        </p:nvCxnSpPr>
        <p:spPr>
          <a:xfrm flipV="1">
            <a:off x="4914900" y="3709988"/>
            <a:ext cx="2125664" cy="10112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5093494" y="3300000"/>
            <a:ext cx="79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VCON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rot="5400000" flipH="1" flipV="1">
            <a:off x="4693341" y="3269353"/>
            <a:ext cx="874918" cy="1588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16200000" flipH="1">
            <a:off x="1478634" y="3354804"/>
            <a:ext cx="567030" cy="108000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1953682" y="3357307"/>
            <a:ext cx="565200" cy="108000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356519" y="3130295"/>
            <a:ext cx="364064" cy="1588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816149" y="3706616"/>
            <a:ext cx="364064" cy="1588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2290282" y="3123700"/>
            <a:ext cx="364064" cy="1588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1181100" y="3717727"/>
            <a:ext cx="13843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</a:t>
            </a:r>
            <a:r>
              <a:rPr kumimoji="1" lang="en-US" altLang="ja-JP" sz="2400" dirty="0" smtClean="0"/>
              <a:t>put</a:t>
            </a:r>
          </a:p>
          <a:p>
            <a:r>
              <a:rPr lang="ja-JP" altLang="en-US" sz="2400" dirty="0" smtClean="0"/>
              <a:t>波長</a:t>
            </a:r>
            <a:r>
              <a:rPr lang="en-US" altLang="ja-JP" sz="2400" dirty="0" smtClean="0"/>
              <a:t>25ns</a:t>
            </a:r>
          </a:p>
          <a:p>
            <a:r>
              <a:rPr lang="en-US" altLang="ja-JP" sz="2400" dirty="0" smtClean="0"/>
              <a:t>0V~2.5V</a:t>
            </a:r>
            <a:endParaRPr kumimoji="1" lang="en-US" altLang="ja-JP" sz="2400" dirty="0" smtClean="0"/>
          </a:p>
        </p:txBody>
      </p:sp>
      <p:cxnSp>
        <p:nvCxnSpPr>
          <p:cNvPr id="45" name="直線コネクタ 44"/>
          <p:cNvCxnSpPr/>
          <p:nvPr/>
        </p:nvCxnSpPr>
        <p:spPr>
          <a:xfrm rot="16200000" flipH="1">
            <a:off x="7199985" y="4399577"/>
            <a:ext cx="567030" cy="108000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>
            <a:off x="7675033" y="4402080"/>
            <a:ext cx="565200" cy="108000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>
            <a:off x="7077870" y="4175068"/>
            <a:ext cx="364064" cy="1588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7537500" y="4751389"/>
            <a:ext cx="364064" cy="1588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8011633" y="4168473"/>
            <a:ext cx="364064" cy="1588"/>
          </a:xfrm>
          <a:prstGeom prst="line">
            <a:avLst/>
          </a:prstGeom>
          <a:ln w="28575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7042151" y="4762500"/>
            <a:ext cx="13843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Out</a:t>
            </a:r>
            <a:r>
              <a:rPr kumimoji="1" lang="en-US" altLang="ja-JP" sz="2400" dirty="0" smtClean="0"/>
              <a:t>put</a:t>
            </a:r>
          </a:p>
          <a:p>
            <a:r>
              <a:rPr lang="ja-JP" altLang="en-US" sz="2400" dirty="0" smtClean="0"/>
              <a:t>波長</a:t>
            </a:r>
            <a:r>
              <a:rPr lang="en-US" altLang="ja-JP" sz="2400" dirty="0" smtClean="0"/>
              <a:t>25ns</a:t>
            </a:r>
          </a:p>
          <a:p>
            <a:r>
              <a:rPr lang="en-US" altLang="ja-JP" sz="2400" dirty="0" smtClean="0"/>
              <a:t>0V~2.5V</a:t>
            </a:r>
            <a:endParaRPr kumimoji="1" lang="en-US" altLang="ja-JP" sz="24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遅延回路の遅延ステップと遅延幅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16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333088" y="5238115"/>
          <a:ext cx="65729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089"/>
                <a:gridCol w="1579823"/>
                <a:gridCol w="2071775"/>
                <a:gridCol w="164322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PLL step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VCON(V)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遅延ステップ</a:t>
                      </a:r>
                      <a:r>
                        <a:rPr kumimoji="1" lang="en-US" altLang="ja-JP" dirty="0" smtClean="0"/>
                        <a:t>(ns)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遅延幅</a:t>
                      </a:r>
                      <a:r>
                        <a:rPr kumimoji="1" lang="en-US" altLang="ja-JP" dirty="0" smtClean="0"/>
                        <a:t>(ns)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32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1.07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0.73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22.67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28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1.01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0.84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25.96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0.948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0.98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30.25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7" name="図 6" descr="ピクチャ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16" y="748914"/>
            <a:ext cx="5612230" cy="451179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443" y="1239165"/>
            <a:ext cx="3546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PLL</a:t>
            </a:r>
            <a:r>
              <a:rPr kumimoji="1" lang="ja-JP" altLang="en-US" sz="2400" dirty="0" smtClean="0"/>
              <a:t>内の発振回路の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遅延素子数を変えて検証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dirty="0" smtClean="0"/>
              <a:t>→</a:t>
            </a:r>
            <a:r>
              <a:rPr lang="ja-JP" altLang="en-US" dirty="0" smtClean="0"/>
              <a:t>理想的には</a:t>
            </a:r>
            <a:r>
              <a:rPr lang="en-US" altLang="ja-JP" dirty="0" smtClean="0"/>
              <a:t>32</a:t>
            </a:r>
            <a:r>
              <a:rPr lang="ja-JP" altLang="en-US" dirty="0" smtClean="0"/>
              <a:t>個の遅延素子で</a:t>
            </a:r>
            <a:endParaRPr lang="en-US" altLang="ja-JP" dirty="0" smtClean="0"/>
          </a:p>
          <a:p>
            <a:r>
              <a:rPr kumimoji="1" lang="ja-JP" altLang="ja-JP" dirty="0"/>
              <a:t>　</a:t>
            </a:r>
            <a:r>
              <a:rPr kumimoji="1" lang="ja-JP" altLang="en-US" dirty="0" smtClean="0"/>
              <a:t>構成したときには、</a:t>
            </a:r>
            <a:endParaRPr kumimoji="1"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遅延ステップ</a:t>
            </a:r>
            <a:r>
              <a:rPr lang="en-US" altLang="ja-JP" dirty="0" smtClean="0"/>
              <a:t> : 0.78ns (25/32)</a:t>
            </a:r>
            <a:endParaRPr kumimoji="1" lang="en-US" altLang="ja-JP" dirty="0" smtClean="0"/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遅延幅</a:t>
            </a:r>
            <a:r>
              <a:rPr lang="en-US" altLang="ja-JP" dirty="0" smtClean="0"/>
              <a:t> : 25ns</a:t>
            </a:r>
          </a:p>
          <a:p>
            <a:r>
              <a:rPr lang="ja-JP" altLang="ja-JP" dirty="0" smtClean="0"/>
              <a:t>　</a:t>
            </a:r>
            <a:r>
              <a:rPr lang="ja-JP" altLang="en-US" dirty="0" smtClean="0"/>
              <a:t>になるはず。。。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検証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17</a:t>
            </a:fld>
            <a:endParaRPr lang="ja-JP" altLang="en-US"/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1333088" y="5238115"/>
          <a:ext cx="65729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089"/>
                <a:gridCol w="1579823"/>
                <a:gridCol w="2071775"/>
                <a:gridCol w="1643229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PLL step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VCON(V)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遅延ステップ</a:t>
                      </a:r>
                      <a:r>
                        <a:rPr kumimoji="1" lang="en-US" altLang="ja-JP" dirty="0" smtClean="0"/>
                        <a:t>(ns)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遅延幅</a:t>
                      </a:r>
                      <a:r>
                        <a:rPr kumimoji="1" lang="en-US" altLang="ja-JP" dirty="0" smtClean="0"/>
                        <a:t>(ns)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32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1.07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0.73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22.67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28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1.01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0.84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25.96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24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0.948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0.98</a:t>
                      </a:r>
                      <a:endParaRPr kumimoji="1" lang="ja-JP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30.25</a:t>
                      </a:r>
                      <a:endParaRPr kumimoji="1" lang="ja-JP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cxnSp>
        <p:nvCxnSpPr>
          <p:cNvPr id="11" name="直線コネクタ 10"/>
          <p:cNvCxnSpPr/>
          <p:nvPr/>
        </p:nvCxnSpPr>
        <p:spPr>
          <a:xfrm rot="5400000">
            <a:off x="5496167" y="1967039"/>
            <a:ext cx="662588" cy="1221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6075255" y="1957103"/>
            <a:ext cx="662588" cy="1221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4260986" y="1953069"/>
            <a:ext cx="662588" cy="1221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rot="5400000">
            <a:off x="4840074" y="1954414"/>
            <a:ext cx="662588" cy="1221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rot="5400000">
            <a:off x="3034169" y="1967554"/>
            <a:ext cx="662588" cy="1221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2508746" y="1239654"/>
            <a:ext cx="1143466" cy="63169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 rot="5400000">
            <a:off x="2442247" y="1954929"/>
            <a:ext cx="662588" cy="1221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図形グループ 18"/>
          <p:cNvGrpSpPr/>
          <p:nvPr/>
        </p:nvGrpSpPr>
        <p:grpSpPr>
          <a:xfrm>
            <a:off x="1115157" y="1385081"/>
            <a:ext cx="1226420" cy="321237"/>
            <a:chOff x="1570646" y="1407537"/>
            <a:chExt cx="1596697" cy="475906"/>
          </a:xfrm>
        </p:grpSpPr>
        <p:sp>
          <p:nvSpPr>
            <p:cNvPr id="67" name="二等辺三角形 66"/>
            <p:cNvSpPr/>
            <p:nvPr/>
          </p:nvSpPr>
          <p:spPr>
            <a:xfrm rot="5400000">
              <a:off x="1916055" y="1461125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2305419" y="1587597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9" name="直線コネクタ 68"/>
            <p:cNvCxnSpPr>
              <a:endCxn id="67" idx="3"/>
            </p:cNvCxnSpPr>
            <p:nvPr/>
          </p:nvCxnSpPr>
          <p:spPr>
            <a:xfrm>
              <a:off x="1570646" y="1636138"/>
              <a:ext cx="398997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413419" y="1654842"/>
              <a:ext cx="310148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二等辺三角形 70"/>
            <p:cNvSpPr/>
            <p:nvPr/>
          </p:nvSpPr>
          <p:spPr>
            <a:xfrm rot="5400000">
              <a:off x="2669979" y="1479829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9"/>
            <p:cNvSpPr/>
            <p:nvPr/>
          </p:nvSpPr>
          <p:spPr>
            <a:xfrm>
              <a:off x="3059343" y="1606301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二等辺三角形 18"/>
          <p:cNvSpPr/>
          <p:nvPr/>
        </p:nvSpPr>
        <p:spPr>
          <a:xfrm rot="5400000">
            <a:off x="2622543" y="1417584"/>
            <a:ext cx="308612" cy="26885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900330" y="1519246"/>
            <a:ext cx="82955" cy="729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endCxn id="19" idx="3"/>
          </p:cNvCxnSpPr>
          <p:nvPr/>
        </p:nvCxnSpPr>
        <p:spPr>
          <a:xfrm>
            <a:off x="2335952" y="1552012"/>
            <a:ext cx="306469" cy="10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983285" y="1564637"/>
            <a:ext cx="238224" cy="10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二等辺三角形 22"/>
          <p:cNvSpPr/>
          <p:nvPr/>
        </p:nvSpPr>
        <p:spPr>
          <a:xfrm rot="5400000">
            <a:off x="3201631" y="1430210"/>
            <a:ext cx="308612" cy="26885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3479418" y="1531872"/>
            <a:ext cx="82955" cy="729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3562373" y="1565981"/>
            <a:ext cx="238224" cy="10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図形グループ 60"/>
          <p:cNvGrpSpPr/>
          <p:nvPr/>
        </p:nvGrpSpPr>
        <p:grpSpPr>
          <a:xfrm>
            <a:off x="3656320" y="1041691"/>
            <a:ext cx="540587" cy="667317"/>
            <a:chOff x="4227378" y="1554183"/>
            <a:chExt cx="703799" cy="734334"/>
          </a:xfrm>
        </p:grpSpPr>
        <p:cxnSp>
          <p:nvCxnSpPr>
            <p:cNvPr id="65" name="曲線コネクタ 64"/>
            <p:cNvCxnSpPr/>
            <p:nvPr/>
          </p:nvCxnSpPr>
          <p:spPr>
            <a:xfrm rot="16200000" flipH="1">
              <a:off x="4187035" y="1594526"/>
              <a:ext cx="715630" cy="63494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曲線コネクタ 65"/>
            <p:cNvCxnSpPr/>
            <p:nvPr/>
          </p:nvCxnSpPr>
          <p:spPr>
            <a:xfrm rot="16200000" flipH="1">
              <a:off x="4255890" y="1613230"/>
              <a:ext cx="715630" cy="63494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  <a:effectLst/>
            <a:scene3d>
              <a:camera prst="orthographicFront">
                <a:rot lat="0" lon="0" rev="78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図形グループ 35"/>
          <p:cNvGrpSpPr/>
          <p:nvPr/>
        </p:nvGrpSpPr>
        <p:grpSpPr>
          <a:xfrm>
            <a:off x="4144020" y="1410331"/>
            <a:ext cx="1226420" cy="321237"/>
            <a:chOff x="1570646" y="1407537"/>
            <a:chExt cx="1596697" cy="475906"/>
          </a:xfrm>
        </p:grpSpPr>
        <p:sp>
          <p:nvSpPr>
            <p:cNvPr id="59" name="二等辺三角形 58"/>
            <p:cNvSpPr/>
            <p:nvPr/>
          </p:nvSpPr>
          <p:spPr>
            <a:xfrm rot="5400000">
              <a:off x="1916055" y="1461125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2305419" y="1587597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1" name="直線コネクタ 60"/>
            <p:cNvCxnSpPr>
              <a:endCxn id="59" idx="3"/>
            </p:cNvCxnSpPr>
            <p:nvPr/>
          </p:nvCxnSpPr>
          <p:spPr>
            <a:xfrm>
              <a:off x="1570646" y="1636138"/>
              <a:ext cx="398997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2413419" y="1654842"/>
              <a:ext cx="310148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二等辺三角形 62"/>
            <p:cNvSpPr/>
            <p:nvPr/>
          </p:nvSpPr>
          <p:spPr>
            <a:xfrm rot="5400000">
              <a:off x="2669979" y="1479829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059343" y="1606301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台形 27"/>
          <p:cNvSpPr/>
          <p:nvPr/>
        </p:nvSpPr>
        <p:spPr>
          <a:xfrm rot="5400000">
            <a:off x="6325826" y="1210002"/>
            <a:ext cx="844625" cy="198506"/>
          </a:xfrm>
          <a:prstGeom prst="trapezoid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26363" y="1882633"/>
            <a:ext cx="152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 delay unit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4144020" y="999000"/>
            <a:ext cx="2506139" cy="10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144020" y="1058688"/>
            <a:ext cx="2507689" cy="934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4144020" y="1135985"/>
            <a:ext cx="2509240" cy="10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4144020" y="1202324"/>
            <a:ext cx="2507689" cy="10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4363751" y="1273496"/>
            <a:ext cx="2289548" cy="10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537285" y="1340381"/>
            <a:ext cx="1117122" cy="10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図形グループ 53"/>
          <p:cNvGrpSpPr/>
          <p:nvPr/>
        </p:nvGrpSpPr>
        <p:grpSpPr>
          <a:xfrm>
            <a:off x="5366743" y="1425235"/>
            <a:ext cx="1226420" cy="321237"/>
            <a:chOff x="1570646" y="1407537"/>
            <a:chExt cx="1596697" cy="475906"/>
          </a:xfrm>
        </p:grpSpPr>
        <p:sp>
          <p:nvSpPr>
            <p:cNvPr id="53" name="二等辺三角形 52"/>
            <p:cNvSpPr/>
            <p:nvPr/>
          </p:nvSpPr>
          <p:spPr>
            <a:xfrm rot="5400000">
              <a:off x="1916055" y="1461125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2305419" y="1587597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コネクタ 54"/>
            <p:cNvCxnSpPr>
              <a:endCxn id="53" idx="3"/>
            </p:cNvCxnSpPr>
            <p:nvPr/>
          </p:nvCxnSpPr>
          <p:spPr>
            <a:xfrm>
              <a:off x="1570646" y="1636138"/>
              <a:ext cx="398997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>
              <a:off x="2413419" y="1654842"/>
              <a:ext cx="310148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二等辺三角形 56"/>
            <p:cNvSpPr/>
            <p:nvPr/>
          </p:nvSpPr>
          <p:spPr>
            <a:xfrm rot="5400000">
              <a:off x="2669979" y="1479829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3059343" y="1606301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7" name="直線コネクタ 36"/>
          <p:cNvCxnSpPr/>
          <p:nvPr/>
        </p:nvCxnSpPr>
        <p:spPr>
          <a:xfrm rot="5400000">
            <a:off x="6591857" y="1594470"/>
            <a:ext cx="2613" cy="122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6578402" y="1601179"/>
            <a:ext cx="69129" cy="10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616202" y="997928"/>
            <a:ext cx="1117122" cy="10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3425656" y="1189696"/>
            <a:ext cx="522943" cy="22693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rot="5400000">
            <a:off x="2199193" y="1138685"/>
            <a:ext cx="559395" cy="27462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>
            <a:off x="4102539" y="1316048"/>
            <a:ext cx="302695" cy="21973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>
            <a:off x="5334116" y="1377777"/>
            <a:ext cx="239495" cy="1668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rot="5400000">
            <a:off x="1220106" y="1953179"/>
            <a:ext cx="663395" cy="122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rot="5400000">
            <a:off x="1798988" y="1953584"/>
            <a:ext cx="662588" cy="1221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V="1">
            <a:off x="1115157" y="2284973"/>
            <a:ext cx="5292002" cy="514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689865" y="2013767"/>
            <a:ext cx="744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6600"/>
                </a:solidFill>
              </a:rPr>
              <a:t>VCON</a:t>
            </a:r>
            <a:endParaRPr kumimoji="1" lang="ja-JP" altLang="en-US" dirty="0">
              <a:solidFill>
                <a:srgbClr val="FF660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494368" y="1662826"/>
            <a:ext cx="94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selector</a:t>
            </a:r>
          </a:p>
          <a:p>
            <a:r>
              <a:rPr kumimoji="1" lang="en-US" altLang="ja-JP" dirty="0" smtClean="0"/>
              <a:t>[0:31]</a:t>
            </a:r>
            <a:endParaRPr kumimoji="1" lang="ja-JP" altLang="en-US" dirty="0"/>
          </a:p>
        </p:txBody>
      </p:sp>
      <p:sp>
        <p:nvSpPr>
          <p:cNvPr id="74" name="二等辺三角形 73"/>
          <p:cNvSpPr/>
          <p:nvPr/>
        </p:nvSpPr>
        <p:spPr>
          <a:xfrm rot="5400000">
            <a:off x="7133982" y="1168068"/>
            <a:ext cx="308612" cy="26885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7411770" y="1269730"/>
            <a:ext cx="82955" cy="729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>
            <a:endCxn id="74" idx="3"/>
          </p:cNvCxnSpPr>
          <p:nvPr/>
        </p:nvCxnSpPr>
        <p:spPr>
          <a:xfrm>
            <a:off x="6847392" y="1302495"/>
            <a:ext cx="306469" cy="10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7494724" y="1315120"/>
            <a:ext cx="238224" cy="107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rot="5400000">
            <a:off x="7044348" y="1991095"/>
            <a:ext cx="1377202" cy="1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185862" y="2679699"/>
            <a:ext cx="7547086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rot="5400000" flipH="1" flipV="1">
            <a:off x="109641" y="2099473"/>
            <a:ext cx="1160449" cy="158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endCxn id="67" idx="3"/>
          </p:cNvCxnSpPr>
          <p:nvPr/>
        </p:nvCxnSpPr>
        <p:spPr>
          <a:xfrm>
            <a:off x="689071" y="1531288"/>
            <a:ext cx="732555" cy="8099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/>
          <p:cNvSpPr txBox="1"/>
          <p:nvPr/>
        </p:nvSpPr>
        <p:spPr>
          <a:xfrm>
            <a:off x="580655" y="2772622"/>
            <a:ext cx="7997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実際には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　　「遅延素子</a:t>
            </a:r>
            <a:r>
              <a:rPr kumimoji="1" lang="en-US" altLang="ja-JP" sz="2400" dirty="0" smtClean="0"/>
              <a:t>32</a:t>
            </a:r>
            <a:r>
              <a:rPr kumimoji="1" lang="ja-JP" altLang="en-US" sz="2400" dirty="0" smtClean="0"/>
              <a:t>個</a:t>
            </a:r>
            <a:r>
              <a:rPr kumimoji="1" lang="en-US" altLang="ja-JP" sz="2400" dirty="0" smtClean="0"/>
              <a:t> + </a:t>
            </a:r>
            <a:r>
              <a:rPr kumimoji="1" lang="ja-JP" altLang="en-US" sz="2400" dirty="0" smtClean="0"/>
              <a:t>セレクタ</a:t>
            </a:r>
            <a:r>
              <a:rPr kumimoji="1" lang="en-US" altLang="ja-JP" sz="2400" dirty="0" smtClean="0"/>
              <a:t> + </a:t>
            </a:r>
            <a:r>
              <a:rPr kumimoji="1" lang="ja-JP" altLang="en-US" sz="2400" dirty="0" smtClean="0"/>
              <a:t>インバータ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つ」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の遅延時間が</a:t>
            </a:r>
            <a:r>
              <a:rPr lang="en-US" altLang="ja-JP" sz="2400" dirty="0" smtClean="0"/>
              <a:t>25ns</a:t>
            </a:r>
            <a:r>
              <a:rPr lang="ja-JP" altLang="en-US" sz="2400" dirty="0" smtClean="0"/>
              <a:t>になるように調整する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→</a:t>
            </a:r>
            <a:r>
              <a:rPr kumimoji="1" lang="ja-JP" altLang="en-US" sz="2400" dirty="0" smtClean="0"/>
              <a:t>遅延ステップは</a:t>
            </a:r>
            <a:r>
              <a:rPr kumimoji="1" lang="en-US" altLang="ja-JP" sz="2400" dirty="0" smtClean="0"/>
              <a:t>(25/32)</a:t>
            </a:r>
            <a:r>
              <a:rPr kumimoji="1" lang="ja-JP" altLang="en-US" sz="2400" dirty="0" smtClean="0"/>
              <a:t>より短くなる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遅延幅は遅延ステップ</a:t>
            </a:r>
            <a:r>
              <a:rPr lang="en-US" altLang="ja-JP" sz="2400" dirty="0" smtClean="0"/>
              <a:t>31</a:t>
            </a:r>
            <a:r>
              <a:rPr lang="ja-JP" altLang="en-US" sz="2400" dirty="0" smtClean="0"/>
              <a:t>個分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電源電圧の変化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18</a:t>
            </a:fld>
            <a:endParaRPr lang="ja-JP" altLang="en-US"/>
          </a:p>
        </p:txBody>
      </p:sp>
      <p:graphicFrame>
        <p:nvGraphicFramePr>
          <p:cNvPr id="5" name="グラフ 4"/>
          <p:cNvGraphicFramePr/>
          <p:nvPr/>
        </p:nvGraphicFramePr>
        <p:xfrm>
          <a:off x="573056" y="1161723"/>
          <a:ext cx="8419758" cy="469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223588" y="5824079"/>
            <a:ext cx="668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→VCON</a:t>
            </a:r>
            <a:r>
              <a:rPr kumimoji="1" lang="ja-JP" altLang="en-US" sz="2400" dirty="0" smtClean="0"/>
              <a:t>によって、遅延時間が保たれている。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3056" y="930890"/>
            <a:ext cx="668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ASIC</a:t>
            </a:r>
            <a:r>
              <a:rPr lang="ja-JP" altLang="en-US" sz="2400" dirty="0" smtClean="0"/>
              <a:t>に与える電源電圧を</a:t>
            </a:r>
            <a:r>
              <a:rPr lang="en-US" altLang="ja-JP" sz="2400" dirty="0" smtClean="0"/>
              <a:t>2.1 ~ 2.9V</a:t>
            </a:r>
            <a:r>
              <a:rPr lang="ja-JP" altLang="en-US" sz="2400" dirty="0" smtClean="0"/>
              <a:t>まで変化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温度の変化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19</a:t>
            </a:fld>
            <a:endParaRPr lang="ja-JP" altLang="en-US"/>
          </a:p>
        </p:txBody>
      </p:sp>
      <p:graphicFrame>
        <p:nvGraphicFramePr>
          <p:cNvPr id="7" name="グラフ 6"/>
          <p:cNvGraphicFramePr/>
          <p:nvPr/>
        </p:nvGraphicFramePr>
        <p:xfrm>
          <a:off x="4073466" y="1242332"/>
          <a:ext cx="4946630" cy="414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223588" y="5250949"/>
            <a:ext cx="719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→VCON</a:t>
            </a:r>
            <a:r>
              <a:rPr kumimoji="1" lang="ja-JP" altLang="en-US" sz="2400" dirty="0" smtClean="0"/>
              <a:t>によって、遅延時間が保たれている。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(</a:t>
            </a:r>
            <a:r>
              <a:rPr lang="ja-JP" altLang="en-US" sz="2400" dirty="0" smtClean="0"/>
              <a:t>少しずつ増えているのは、</a:t>
            </a:r>
            <a:r>
              <a:rPr lang="en-US" altLang="ja-JP" sz="2400" dirty="0" smtClean="0"/>
              <a:t>ASIC</a:t>
            </a:r>
            <a:r>
              <a:rPr lang="ja-JP" altLang="en-US" sz="2400" dirty="0" smtClean="0"/>
              <a:t>の保護回路の影響？</a:t>
            </a:r>
            <a:r>
              <a:rPr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3056" y="930890"/>
            <a:ext cx="668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温度を</a:t>
            </a:r>
            <a:r>
              <a:rPr lang="en-US" altLang="ja-JP" sz="2400" dirty="0"/>
              <a:t>5</a:t>
            </a:r>
            <a:r>
              <a:rPr lang="en-US" altLang="ja-JP" sz="2400" dirty="0" smtClean="0"/>
              <a:t> ~ 40℃</a:t>
            </a:r>
            <a:r>
              <a:rPr lang="ja-JP" altLang="en-US" sz="2400" dirty="0" smtClean="0"/>
              <a:t>まで変化</a:t>
            </a:r>
            <a:endParaRPr kumimoji="1" lang="ja-JP" altLang="en-US" sz="2400" dirty="0"/>
          </a:p>
        </p:txBody>
      </p:sp>
      <p:graphicFrame>
        <p:nvGraphicFramePr>
          <p:cNvPr id="10" name="グラフ 9"/>
          <p:cNvGraphicFramePr/>
          <p:nvPr/>
        </p:nvGraphicFramePr>
        <p:xfrm>
          <a:off x="39025" y="1392555"/>
          <a:ext cx="4742744" cy="385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Intro</a:t>
            </a:r>
            <a:br>
              <a:rPr lang="en-US" altLang="ja-JP" dirty="0" smtClean="0"/>
            </a:br>
            <a:r>
              <a:rPr lang="ja-JP" altLang="en-US" dirty="0" smtClean="0"/>
              <a:t>自己紹介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回路のモチベーション</a:t>
            </a:r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放射線耐性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20</a:t>
            </a:fld>
            <a:endParaRPr lang="ja-JP" altLang="en-US"/>
          </a:p>
        </p:txBody>
      </p:sp>
      <p:graphicFrame>
        <p:nvGraphicFramePr>
          <p:cNvPr id="8" name="グラフ 7"/>
          <p:cNvGraphicFramePr/>
          <p:nvPr/>
        </p:nvGraphicFramePr>
        <p:xfrm>
          <a:off x="4442402" y="1212490"/>
          <a:ext cx="4701598" cy="431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グラフ 8"/>
          <p:cNvGraphicFramePr/>
          <p:nvPr/>
        </p:nvGraphicFramePr>
        <p:xfrm>
          <a:off x="1" y="1237890"/>
          <a:ext cx="4754956" cy="421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573056" y="915400"/>
            <a:ext cx="6682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10kGy(SiO2)</a:t>
            </a:r>
            <a:r>
              <a:rPr lang="ja-JP" altLang="en-US" sz="2400" dirty="0" smtClean="0"/>
              <a:t>までのガンマ線照射における変化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9308" y="5529777"/>
            <a:ext cx="7490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kumimoji="1" lang="ja-JP" altLang="en-US" sz="2400" dirty="0" smtClean="0"/>
              <a:t>遅延時間の変化は</a:t>
            </a:r>
            <a:r>
              <a:rPr kumimoji="1" lang="en-US" altLang="ja-JP" sz="2400" dirty="0" smtClean="0"/>
              <a:t>1ns</a:t>
            </a:r>
            <a:r>
              <a:rPr kumimoji="1" lang="ja-JP" altLang="en-US" sz="2400" dirty="0" smtClean="0"/>
              <a:t>以下で保たれている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まとめ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" y="1099758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PLL</a:t>
            </a:r>
            <a:r>
              <a:rPr lang="ja-JP" altLang="en-US" sz="2400" dirty="0" smtClean="0"/>
              <a:t>を用いて、可変遅延回路の作成を行った。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→</a:t>
            </a:r>
            <a:r>
              <a:rPr kumimoji="1" lang="ja-JP" altLang="en-US" sz="2400" dirty="0" smtClean="0"/>
              <a:t>要求性能である、</a:t>
            </a:r>
            <a:endParaRPr kumimoji="1" lang="en-US" altLang="ja-JP" sz="2400" dirty="0" smtClean="0"/>
          </a:p>
          <a:p>
            <a:r>
              <a:rPr lang="ja-JP" altLang="ja-JP" sz="2400" dirty="0" smtClean="0"/>
              <a:t>　　</a:t>
            </a:r>
            <a:r>
              <a:rPr lang="en-US" altLang="ja-JP" sz="2400" dirty="0" smtClean="0"/>
              <a:t>•</a:t>
            </a:r>
            <a:r>
              <a:rPr kumimoji="1" lang="en-US" altLang="ja-JP" sz="2400" dirty="0" smtClean="0"/>
              <a:t>1ns</a:t>
            </a:r>
            <a:r>
              <a:rPr kumimoji="1" lang="ja-JP" altLang="en-US" sz="2400" dirty="0" smtClean="0"/>
              <a:t>以下の遅延ステップ</a:t>
            </a:r>
            <a:endParaRPr kumimoji="1" lang="en-US" altLang="ja-JP" sz="2400" dirty="0" smtClean="0"/>
          </a:p>
          <a:p>
            <a:r>
              <a:rPr lang="ja-JP" altLang="ja-JP" sz="2400" dirty="0" smtClean="0"/>
              <a:t>　　</a:t>
            </a:r>
            <a:r>
              <a:rPr lang="en-US" altLang="ja-JP" sz="2400" dirty="0" smtClean="0"/>
              <a:t>•25ns</a:t>
            </a:r>
            <a:r>
              <a:rPr lang="ja-JP" altLang="en-US" sz="2400" dirty="0" smtClean="0"/>
              <a:t>以上の遅延幅</a:t>
            </a:r>
            <a:endParaRPr lang="en-US" altLang="ja-JP" sz="2400" dirty="0" smtClean="0"/>
          </a:p>
          <a:p>
            <a:r>
              <a:rPr kumimoji="1" lang="ja-JP" altLang="ja-JP" sz="2400" dirty="0" smtClean="0"/>
              <a:t>　</a:t>
            </a:r>
            <a:r>
              <a:rPr kumimoji="1" lang="ja-JP" altLang="en-US" sz="2400" dirty="0" smtClean="0"/>
              <a:t>を満たす</a:t>
            </a:r>
            <a:r>
              <a:rPr kumimoji="1" lang="en-US" altLang="ja-JP" sz="2400" dirty="0" smtClean="0"/>
              <a:t>ASIC</a:t>
            </a:r>
            <a:r>
              <a:rPr lang="ja-JP" altLang="en-US" sz="2400" dirty="0" smtClean="0"/>
              <a:t>を作成することができた。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en-US" altLang="ja-JP" sz="2400" dirty="0" smtClean="0"/>
              <a:t>→</a:t>
            </a:r>
            <a:r>
              <a:rPr kumimoji="1" lang="ja-JP" altLang="en-US" sz="2400" dirty="0" smtClean="0"/>
              <a:t>温度変化</a:t>
            </a:r>
            <a:r>
              <a:rPr kumimoji="1" lang="en-US" altLang="ja-JP" sz="2400" dirty="0" smtClean="0"/>
              <a:t>(5℃~40℃)</a:t>
            </a:r>
          </a:p>
          <a:p>
            <a:r>
              <a:rPr lang="ja-JP" altLang="ja-JP" sz="2400" dirty="0" smtClean="0"/>
              <a:t>　</a:t>
            </a:r>
            <a:r>
              <a:rPr kumimoji="1" lang="ja-JP" altLang="en-US" sz="2400" dirty="0" smtClean="0"/>
              <a:t>電源電圧</a:t>
            </a:r>
            <a:r>
              <a:rPr kumimoji="1" lang="en-US" altLang="ja-JP" sz="2400" dirty="0" smtClean="0"/>
              <a:t>(2.1V~2.9V)</a:t>
            </a:r>
          </a:p>
          <a:p>
            <a:r>
              <a:rPr lang="en-US" altLang="ja-JP" sz="2400" dirty="0" smtClean="0"/>
              <a:t>   </a:t>
            </a:r>
            <a:r>
              <a:rPr kumimoji="1" lang="en-US" altLang="ja-JP" sz="2400" dirty="0" smtClean="0"/>
              <a:t>10kGy</a:t>
            </a:r>
            <a:r>
              <a:rPr kumimoji="1" lang="ja-JP" altLang="en-US" sz="2400" dirty="0" smtClean="0"/>
              <a:t>までの放射線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に対して</a:t>
            </a:r>
            <a:r>
              <a:rPr lang="ja-JP" altLang="en-US" sz="2400" dirty="0" smtClean="0"/>
              <a:t>遅延時間が</a:t>
            </a:r>
            <a:r>
              <a:rPr lang="en-US" altLang="ja-JP" sz="2400" dirty="0" smtClean="0"/>
              <a:t>1ns</a:t>
            </a:r>
            <a:r>
              <a:rPr lang="ja-JP" altLang="en-US" sz="2400" dirty="0" smtClean="0"/>
              <a:t>以下で保証されている</a:t>
            </a:r>
            <a:endParaRPr lang="en-US" altLang="ja-JP" sz="2400" dirty="0" smtClean="0"/>
          </a:p>
          <a:p>
            <a:endParaRPr kumimoji="1" lang="en-US" altLang="ja-JP" sz="2400" dirty="0"/>
          </a:p>
          <a:p>
            <a:endParaRPr kumimoji="1" lang="ja-JP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3165871" y="1960749"/>
            <a:ext cx="285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BACK UP</a:t>
            </a:r>
            <a:endParaRPr lang="ja-JP" alt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正方形/長方形 5"/>
          <p:cNvSpPr/>
          <p:nvPr/>
        </p:nvSpPr>
        <p:spPr>
          <a:xfrm rot="10800000">
            <a:off x="3165871" y="3715076"/>
            <a:ext cx="2853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BACK UP</a:t>
            </a:r>
            <a:endParaRPr lang="ja-JP" alt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イントロダクション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" y="1064533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PLL ( Phase Locked Loop ) </a:t>
            </a:r>
            <a:r>
              <a:rPr lang="ja-JP" altLang="en-US" sz="2400" dirty="0" smtClean="0"/>
              <a:t>とは？</a:t>
            </a:r>
            <a:endParaRPr lang="en-US" altLang="ja-JP" sz="2400" dirty="0" smtClean="0"/>
          </a:p>
          <a:p>
            <a:r>
              <a:rPr kumimoji="1" lang="ja-JP" altLang="ja-JP" sz="2400" dirty="0" smtClean="0"/>
              <a:t>　</a:t>
            </a:r>
            <a:r>
              <a:rPr lang="en-US" altLang="ja-JP" sz="2400" dirty="0" smtClean="0"/>
              <a:t>→</a:t>
            </a:r>
            <a:r>
              <a:rPr lang="ja-JP" altLang="en-US" sz="2400" u="sng" dirty="0" smtClean="0"/>
              <a:t>高い精度を持った可変位相発振器</a:t>
            </a:r>
            <a:r>
              <a:rPr lang="ja-JP" altLang="en-US" sz="2400" dirty="0" smtClean="0"/>
              <a:t>（クロック）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ja-JP" sz="2400" dirty="0" smtClean="0"/>
              <a:t>　　</a:t>
            </a:r>
            <a:r>
              <a:rPr lang="ja-JP" altLang="en-US" sz="2400" dirty="0" smtClean="0"/>
              <a:t>水晶発振器</a:t>
            </a:r>
            <a:endParaRPr lang="en-US" altLang="ja-JP" sz="2400" dirty="0" smtClean="0"/>
          </a:p>
          <a:p>
            <a:r>
              <a:rPr lang="en-US" altLang="ja-JP" sz="2400" dirty="0" smtClean="0"/>
              <a:t>　　　</a:t>
            </a:r>
            <a:r>
              <a:rPr kumimoji="1" lang="ja-JP" altLang="en-US" sz="2400" u="sng" dirty="0" smtClean="0">
                <a:uFill>
                  <a:solidFill>
                    <a:srgbClr val="FF0000"/>
                  </a:solidFill>
                </a:uFill>
              </a:rPr>
              <a:t>利点</a:t>
            </a:r>
            <a:r>
              <a:rPr kumimoji="1" lang="en-US" altLang="ja-JP" sz="2400" u="sng" dirty="0" smtClean="0">
                <a:uFill>
                  <a:solidFill>
                    <a:srgbClr val="FF0000"/>
                  </a:solidFill>
                </a:uFill>
              </a:rPr>
              <a:t>:</a:t>
            </a:r>
            <a:r>
              <a:rPr kumimoji="1" lang="ja-JP" altLang="en-US" sz="2400" u="sng" dirty="0" smtClean="0">
                <a:uFill>
                  <a:solidFill>
                    <a:srgbClr val="FF0000"/>
                  </a:solidFill>
                </a:uFill>
              </a:rPr>
              <a:t>高い安定性</a:t>
            </a:r>
            <a:endParaRPr kumimoji="1" lang="en-US" altLang="ja-JP" sz="2400" u="sng" dirty="0" smtClean="0">
              <a:uFill>
                <a:solidFill>
                  <a:srgbClr val="FF0000"/>
                </a:solidFill>
              </a:uFill>
            </a:endParaRPr>
          </a:p>
          <a:p>
            <a:r>
              <a:rPr lang="ja-JP" altLang="ja-JP" sz="2400" dirty="0" smtClean="0"/>
              <a:t>　　　</a:t>
            </a:r>
            <a:r>
              <a:rPr lang="ja-JP" altLang="en-US" sz="2400" dirty="0" smtClean="0"/>
              <a:t>欠点</a:t>
            </a:r>
            <a:r>
              <a:rPr lang="en-US" altLang="ja-JP" sz="2400" dirty="0" smtClean="0"/>
              <a:t>:</a:t>
            </a:r>
            <a:r>
              <a:rPr lang="ja-JP" altLang="en-US" sz="2400" dirty="0" smtClean="0"/>
              <a:t>発振周波数が固定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kumimoji="1" lang="ja-JP" altLang="ja-JP" sz="2400" dirty="0" smtClean="0"/>
              <a:t>　　</a:t>
            </a:r>
            <a:r>
              <a:rPr kumimoji="1" lang="ja-JP" altLang="en-US" sz="2400" dirty="0" smtClean="0"/>
              <a:t>インバータ発振器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</a:t>
            </a:r>
            <a:r>
              <a:rPr lang="ja-JP" altLang="en-US" sz="2400" u="sng" dirty="0" smtClean="0">
                <a:uFill>
                  <a:solidFill>
                    <a:srgbClr val="FF0000"/>
                  </a:solidFill>
                </a:uFill>
              </a:rPr>
              <a:t>利点</a:t>
            </a:r>
            <a:r>
              <a:rPr lang="en-US" altLang="ja-JP" sz="2400" u="sng" dirty="0" smtClean="0">
                <a:uFill>
                  <a:solidFill>
                    <a:srgbClr val="FF0000"/>
                  </a:solidFill>
                </a:uFill>
              </a:rPr>
              <a:t>:</a:t>
            </a:r>
            <a:r>
              <a:rPr lang="ja-JP" altLang="en-US" sz="2400" u="sng" dirty="0" smtClean="0">
                <a:uFill>
                  <a:solidFill>
                    <a:srgbClr val="FF0000"/>
                  </a:solidFill>
                </a:uFill>
              </a:rPr>
              <a:t>任意の発振周波数</a:t>
            </a:r>
            <a:endParaRPr lang="en-US" altLang="ja-JP" sz="2400" u="sng" dirty="0" smtClean="0">
              <a:uFill>
                <a:solidFill>
                  <a:srgbClr val="FF0000"/>
                </a:solidFill>
              </a:uFill>
            </a:endParaRPr>
          </a:p>
          <a:p>
            <a:r>
              <a:rPr kumimoji="1" lang="ja-JP" altLang="ja-JP" sz="2400" dirty="0" smtClean="0"/>
              <a:t>　　　</a:t>
            </a:r>
            <a:r>
              <a:rPr kumimoji="1" lang="ja-JP" altLang="en-US" sz="2400" dirty="0" smtClean="0"/>
              <a:t>欠点</a:t>
            </a:r>
            <a:r>
              <a:rPr kumimoji="1" lang="en-US" altLang="ja-JP" sz="2400" dirty="0" smtClean="0"/>
              <a:t>:</a:t>
            </a:r>
            <a:r>
              <a:rPr lang="ja-JP" altLang="en-US" sz="2400" dirty="0" smtClean="0"/>
              <a:t>安定性が悪い（温度、製造誤差）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/>
              <a:t>　</a:t>
            </a:r>
            <a:r>
              <a:rPr lang="en-US" altLang="ja-JP" sz="2400" dirty="0" smtClean="0">
                <a:solidFill>
                  <a:srgbClr val="FF0000"/>
                </a:solidFill>
              </a:rPr>
              <a:t>→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PLL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は双方の利点のみを併せ持つ回路</a:t>
            </a:r>
            <a:endParaRPr kumimoji="1" lang="en-US" altLang="ja-JP" sz="2400" dirty="0" smtClean="0"/>
          </a:p>
          <a:p>
            <a:r>
              <a:rPr lang="ja-JP" altLang="ja-JP" sz="24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400" dirty="0" smtClean="0"/>
              <a:t>（可変分解能</a:t>
            </a:r>
            <a:r>
              <a:rPr lang="en-US" altLang="ja-JP" sz="2400" dirty="0" smtClean="0"/>
              <a:t>TDC</a:t>
            </a:r>
            <a:r>
              <a:rPr lang="ja-JP" altLang="en-US" sz="2400" dirty="0" smtClean="0"/>
              <a:t>、可変遅延回路</a:t>
            </a:r>
            <a:r>
              <a:rPr lang="en-US" altLang="ja-JP" sz="2400" dirty="0" smtClean="0"/>
              <a:t> etc…..</a:t>
            </a:r>
            <a:r>
              <a:rPr lang="ja-JP" altLang="en-US" sz="2400" dirty="0" smtClean="0"/>
              <a:t>）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7" name="図 6" descr="ピクチャ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554" y="2225063"/>
            <a:ext cx="1262246" cy="1270804"/>
          </a:xfrm>
          <a:prstGeom prst="rect">
            <a:avLst/>
          </a:prstGeom>
        </p:spPr>
      </p:pic>
      <p:sp>
        <p:nvSpPr>
          <p:cNvPr id="8" name="二等辺三角形 7"/>
          <p:cNvSpPr/>
          <p:nvPr/>
        </p:nvSpPr>
        <p:spPr>
          <a:xfrm rot="5400000">
            <a:off x="6776554" y="3966393"/>
            <a:ext cx="432000" cy="432000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 rot="5400000">
            <a:off x="7300666" y="3963893"/>
            <a:ext cx="432000" cy="432000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rot="5400000">
            <a:off x="8119050" y="3966393"/>
            <a:ext cx="432000" cy="432000"/>
          </a:xfrm>
          <a:prstGeom prst="triangl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7177578" y="4135673"/>
            <a:ext cx="90000" cy="90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7701690" y="4133173"/>
            <a:ext cx="90000" cy="90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8520074" y="4135673"/>
            <a:ext cx="90000" cy="90000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776202" y="3993763"/>
            <a:ext cx="68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‥</a:t>
            </a:r>
            <a:endParaRPr kumimoji="1" lang="ja-JP" altLang="en-US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6350269" y="4180319"/>
            <a:ext cx="44177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8595255" y="4178731"/>
            <a:ext cx="517769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6533157" y="4925678"/>
            <a:ext cx="234173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5400000" flipH="1" flipV="1">
            <a:off x="6160477" y="4554588"/>
            <a:ext cx="74536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 flipH="1" flipV="1">
            <a:off x="8503002" y="4552204"/>
            <a:ext cx="745361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Phase Detector(</a:t>
            </a:r>
            <a:r>
              <a:rPr lang="ja-JP" altLang="en-US" dirty="0" smtClean="0"/>
              <a:t>位相検出器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5" name="図 4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43" y="1218040"/>
            <a:ext cx="6443826" cy="35172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2824" y="1514125"/>
            <a:ext cx="160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00FF"/>
                </a:solidFill>
              </a:rPr>
              <a:t>リファレンス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r>
              <a:rPr kumimoji="1" lang="ja-JP" altLang="en-US" dirty="0" smtClean="0">
                <a:solidFill>
                  <a:srgbClr val="0000FF"/>
                </a:solidFill>
              </a:rPr>
              <a:t>クロックの</a:t>
            </a:r>
            <a:r>
              <a:rPr lang="ja-JP" altLang="en-US" dirty="0" smtClean="0">
                <a:solidFill>
                  <a:srgbClr val="0000FF"/>
                </a:solidFill>
              </a:rPr>
              <a:t>入力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6077" y="4188507"/>
            <a:ext cx="16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VCRO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の</a:t>
            </a:r>
            <a:r>
              <a:rPr lang="ja-JP" altLang="en-US" dirty="0" smtClean="0">
                <a:solidFill>
                  <a:srgbClr val="FF0000"/>
                </a:solidFill>
              </a:rPr>
              <a:t>入力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3" name="図 12" descr="ピクチャ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363" y="4735296"/>
            <a:ext cx="6845900" cy="2122704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758935" y="4787128"/>
            <a:ext cx="1332007" cy="1998000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8935" y="4941166"/>
            <a:ext cx="133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リファレンス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58935" y="5297436"/>
            <a:ext cx="133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VCRO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1943" y="5666696"/>
            <a:ext cx="133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UP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1706" y="6051446"/>
            <a:ext cx="133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DOWN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58935" y="851923"/>
            <a:ext cx="7248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クロックの立ち下がりの時間差を検出する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713253" y="1636831"/>
            <a:ext cx="99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8000"/>
                </a:solidFill>
              </a:rPr>
              <a:t>UP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865653" y="4188507"/>
            <a:ext cx="999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DOWN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Charge Pump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25</a:t>
            </a:fld>
            <a:endParaRPr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146272" y="1502486"/>
            <a:ext cx="7868148" cy="4793059"/>
            <a:chOff x="-1" y="656650"/>
            <a:chExt cx="9144001" cy="5514975"/>
          </a:xfrm>
        </p:grpSpPr>
        <p:pic>
          <p:nvPicPr>
            <p:cNvPr id="7" name="図 6" descr="ピクチャ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656650"/>
              <a:ext cx="9144001" cy="5514975"/>
            </a:xfrm>
            <a:prstGeom prst="rect">
              <a:avLst/>
            </a:prstGeom>
          </p:spPr>
        </p:pic>
        <p:sp>
          <p:nvSpPr>
            <p:cNvPr id="8" name="角丸四角形 7"/>
            <p:cNvSpPr/>
            <p:nvPr/>
          </p:nvSpPr>
          <p:spPr>
            <a:xfrm>
              <a:off x="3925451" y="2678546"/>
              <a:ext cx="969818" cy="750455"/>
            </a:xfrm>
            <a:prstGeom prst="round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3925451" y="3523676"/>
              <a:ext cx="969818" cy="750455"/>
            </a:xfrm>
            <a:prstGeom prst="roundRect">
              <a:avLst/>
            </a:prstGeom>
            <a:noFill/>
            <a:ln w="28575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259317" y="886831"/>
            <a:ext cx="44082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/>
              <a:t>VCRO</a:t>
            </a:r>
            <a:r>
              <a:rPr kumimoji="1" lang="ja-JP" altLang="en-US" sz="2200" dirty="0" smtClean="0"/>
              <a:t>が進み位相のときは</a:t>
            </a:r>
            <a:r>
              <a:rPr kumimoji="1" lang="ja-JP" altLang="en-US" sz="2200" dirty="0" smtClean="0">
                <a:solidFill>
                  <a:srgbClr val="0000FF"/>
                </a:solidFill>
              </a:rPr>
              <a:t>青枠</a:t>
            </a:r>
            <a:r>
              <a:rPr kumimoji="1" lang="ja-JP" altLang="en-US" sz="2200" dirty="0" smtClean="0"/>
              <a:t>が</a:t>
            </a:r>
            <a:endParaRPr kumimoji="1" lang="en-US" altLang="ja-JP" sz="2200" dirty="0" smtClean="0"/>
          </a:p>
          <a:p>
            <a:r>
              <a:rPr kumimoji="1" lang="en-US" altLang="ja-JP" sz="2200" dirty="0" smtClean="0"/>
              <a:t>on</a:t>
            </a:r>
            <a:r>
              <a:rPr kumimoji="1" lang="ja-JP" altLang="en-US" sz="2200" dirty="0" smtClean="0"/>
              <a:t>になって</a:t>
            </a:r>
            <a:r>
              <a:rPr lang="en-US" altLang="ja-JP" sz="2200" dirty="0" smtClean="0"/>
              <a:t>VCON</a:t>
            </a:r>
            <a:r>
              <a:rPr lang="ja-JP" altLang="en-US" sz="2200" dirty="0" smtClean="0"/>
              <a:t>の値を下げる</a:t>
            </a:r>
            <a:endParaRPr lang="en-US" altLang="ja-JP" sz="2200" dirty="0" smtClean="0"/>
          </a:p>
          <a:p>
            <a:endParaRPr lang="en-US" altLang="ja-JP" sz="2200" dirty="0" smtClean="0"/>
          </a:p>
          <a:p>
            <a:r>
              <a:rPr lang="en-US" altLang="ja-JP" sz="2200" dirty="0" smtClean="0"/>
              <a:t>VCRO</a:t>
            </a:r>
            <a:r>
              <a:rPr lang="ja-JP" altLang="en-US" sz="2200" dirty="0" smtClean="0"/>
              <a:t>が遅れ位相のときは</a:t>
            </a:r>
            <a:r>
              <a:rPr lang="ja-JP" altLang="en-US" sz="2200" dirty="0" smtClean="0">
                <a:solidFill>
                  <a:srgbClr val="FF0000"/>
                </a:solidFill>
              </a:rPr>
              <a:t>赤枠</a:t>
            </a:r>
            <a:r>
              <a:rPr lang="ja-JP" altLang="en-US" sz="2200" dirty="0" smtClean="0"/>
              <a:t>が</a:t>
            </a:r>
            <a:endParaRPr lang="en-US" altLang="ja-JP" sz="2200" dirty="0" smtClean="0"/>
          </a:p>
          <a:p>
            <a:r>
              <a:rPr lang="en-US" altLang="ja-JP" sz="2200" dirty="0" smtClean="0"/>
              <a:t>on</a:t>
            </a:r>
            <a:r>
              <a:rPr lang="ja-JP" altLang="en-US" sz="2200" dirty="0" smtClean="0"/>
              <a:t>になって</a:t>
            </a:r>
            <a:r>
              <a:rPr kumimoji="1" lang="en-US" altLang="ja-JP" sz="2200" dirty="0" smtClean="0"/>
              <a:t>VCON</a:t>
            </a:r>
            <a:r>
              <a:rPr kumimoji="1" lang="ja-JP" altLang="en-US" sz="2200" dirty="0" smtClean="0"/>
              <a:t>の値を上げる</a:t>
            </a:r>
            <a:endParaRPr kumimoji="1" lang="ja-JP" altLang="en-US" sz="2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TEG</a:t>
            </a:r>
            <a:r>
              <a:rPr lang="ja-JP" altLang="en-US" dirty="0" smtClean="0"/>
              <a:t>パラメータ抽出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26</a:t>
            </a:fld>
            <a:endParaRPr lang="ja-JP" altLang="en-US"/>
          </a:p>
        </p:txBody>
      </p:sp>
      <p:pic>
        <p:nvPicPr>
          <p:cNvPr id="5" name="図 4" descr="S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96" y="1978151"/>
            <a:ext cx="4653604" cy="3015147"/>
          </a:xfrm>
          <a:prstGeom prst="rect">
            <a:avLst/>
          </a:prstGeom>
        </p:spPr>
      </p:pic>
      <p:pic>
        <p:nvPicPr>
          <p:cNvPr id="6" name="図 5" descr="lea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8151"/>
            <a:ext cx="4707573" cy="30151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TEG</a:t>
            </a:r>
            <a:r>
              <a:rPr lang="en-US" altLang="ja-JP" dirty="0" smtClean="0"/>
              <a:t>　</a:t>
            </a:r>
            <a:r>
              <a:rPr lang="ja-JP" altLang="en-US" dirty="0" smtClean="0"/>
              <a:t>バイアス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27</a:t>
            </a:fld>
            <a:endParaRPr lang="ja-JP" altLang="en-US"/>
          </a:p>
        </p:txBody>
      </p:sp>
      <p:pic>
        <p:nvPicPr>
          <p:cNvPr id="5" name="図 4" descr="bi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7450"/>
            <a:ext cx="9144000" cy="295592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57200" y="4292027"/>
            <a:ext cx="597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黒</a:t>
            </a:r>
            <a:r>
              <a:rPr kumimoji="1" lang="en-US" altLang="ja-JP" dirty="0" smtClean="0"/>
              <a:t> : </a:t>
            </a:r>
            <a:r>
              <a:rPr kumimoji="1" lang="ja-JP" altLang="en-US" dirty="0" smtClean="0"/>
              <a:t>バイアス有り（</a:t>
            </a:r>
            <a:r>
              <a:rPr kumimoji="1" lang="en-US" altLang="ja-JP" dirty="0" err="1" smtClean="0"/>
              <a:t>Vgs</a:t>
            </a:r>
            <a:r>
              <a:rPr kumimoji="1" lang="en-US" altLang="ja-JP" dirty="0" smtClean="0"/>
              <a:t>=2.5</a:t>
            </a:r>
            <a:r>
              <a:rPr kumimoji="1" lang="ja-JP" altLang="en-US" dirty="0" smtClean="0"/>
              <a:t>、</a:t>
            </a:r>
            <a:r>
              <a:rPr kumimoji="1" lang="en-US" altLang="ja-JP" dirty="0" err="1" smtClean="0"/>
              <a:t>Vds</a:t>
            </a:r>
            <a:r>
              <a:rPr kumimoji="1" lang="en-US" altLang="ja-JP" dirty="0" smtClean="0"/>
              <a:t>=0</a:t>
            </a:r>
            <a:r>
              <a:rPr kumimoji="1" lang="ja-JP" altLang="en-US" dirty="0" smtClean="0"/>
              <a:t>、</a:t>
            </a:r>
            <a:r>
              <a:rPr kumimoji="1" lang="en-US" altLang="ja-JP" dirty="0" err="1" smtClean="0"/>
              <a:t>Vbs</a:t>
            </a:r>
            <a:r>
              <a:rPr kumimoji="1" lang="en-US" altLang="ja-JP" dirty="0" smtClean="0"/>
              <a:t>=0)</a:t>
            </a:r>
          </a:p>
          <a:p>
            <a:r>
              <a:rPr lang="ja-JP" altLang="en-US" dirty="0" smtClean="0"/>
              <a:t>赤</a:t>
            </a:r>
            <a:r>
              <a:rPr lang="en-US" altLang="ja-JP" dirty="0" smtClean="0"/>
              <a:t> : </a:t>
            </a:r>
            <a:r>
              <a:rPr lang="ja-JP" altLang="en-US" dirty="0" smtClean="0"/>
              <a:t>バイアス無し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TEG NMOS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28</a:t>
            </a:fld>
            <a:endParaRPr lang="ja-JP" altLang="en-US"/>
          </a:p>
        </p:txBody>
      </p:sp>
      <p:pic>
        <p:nvPicPr>
          <p:cNvPr id="5" name="図 4" descr="bias_NM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31989"/>
            <a:ext cx="9144001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TEG PMOS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29</a:t>
            </a:fld>
            <a:endParaRPr lang="ja-JP" altLang="en-US"/>
          </a:p>
        </p:txBody>
      </p:sp>
      <p:pic>
        <p:nvPicPr>
          <p:cNvPr id="5" name="図 4" descr="bias_PM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9594"/>
            <a:ext cx="9144000" cy="294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自己紹介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回路のモチベーション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5" name="図 4" descr="ピクチャ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04" y="763682"/>
            <a:ext cx="4166396" cy="303125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5494" y="763683"/>
            <a:ext cx="4962110" cy="303125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dirty="0" err="1" smtClean="0">
                <a:solidFill>
                  <a:schemeClr val="tx1"/>
                </a:solidFill>
              </a:rPr>
              <a:t>LHC(Large</a:t>
            </a:r>
            <a:r>
              <a:rPr lang="en-US" altLang="ja-JP" sz="2800" dirty="0" smtClean="0">
                <a:solidFill>
                  <a:schemeClr val="tx1"/>
                </a:solidFill>
              </a:rPr>
              <a:t>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Hadron</a:t>
            </a:r>
            <a:r>
              <a:rPr lang="en-US" altLang="ja-JP" sz="2800" dirty="0" smtClean="0">
                <a:solidFill>
                  <a:schemeClr val="tx1"/>
                </a:solidFill>
              </a:rPr>
              <a:t> Collider)</a:t>
            </a:r>
            <a:r>
              <a:rPr lang="ja-JP" altLang="en-US" sz="2800" dirty="0" smtClean="0">
                <a:solidFill>
                  <a:schemeClr val="tx1"/>
                </a:solidFill>
              </a:rPr>
              <a:t>実験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世界最大の加速器実験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ja-JP" sz="2400" dirty="0" smtClean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陽子陽子衝突型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重心系エネルギー</a:t>
            </a:r>
            <a:r>
              <a:rPr lang="ja-JP" altLang="ja-JP" sz="2400" dirty="0" smtClean="0">
                <a:solidFill>
                  <a:schemeClr val="tx1"/>
                </a:solidFill>
              </a:rPr>
              <a:t>：</a:t>
            </a:r>
            <a:r>
              <a:rPr lang="en-US" altLang="ja-JP" sz="2400" dirty="0" smtClean="0">
                <a:solidFill>
                  <a:schemeClr val="tx1"/>
                </a:solidFill>
              </a:rPr>
              <a:t>14TeV 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　衝突頻度</a:t>
            </a:r>
            <a:r>
              <a:rPr lang="ja-JP" altLang="ja-JP" sz="2400" dirty="0" smtClean="0">
                <a:solidFill>
                  <a:schemeClr val="tx1"/>
                </a:solidFill>
              </a:rPr>
              <a:t>：</a:t>
            </a:r>
            <a:r>
              <a:rPr lang="en-US" altLang="ja-JP" sz="2400" dirty="0" smtClean="0">
                <a:solidFill>
                  <a:schemeClr val="tx1"/>
                </a:solidFill>
              </a:rPr>
              <a:t>40MHz</a:t>
            </a:r>
          </a:p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ヒッグス粒子の発見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暗黒物質の発見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図 7" descr="ピクチャ 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" y="3794941"/>
            <a:ext cx="5095322" cy="264422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002400" y="3794941"/>
            <a:ext cx="4141600" cy="25417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dirty="0" smtClean="0">
                <a:solidFill>
                  <a:schemeClr val="tx1"/>
                </a:solidFill>
              </a:rPr>
              <a:t>ATLAS</a:t>
            </a:r>
            <a:r>
              <a:rPr lang="ja-JP" altLang="en-US" sz="2400" dirty="0" smtClean="0">
                <a:solidFill>
                  <a:schemeClr val="tx1"/>
                </a:solidFill>
              </a:rPr>
              <a:t>検出器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高さ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:25m</a:t>
            </a: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幅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:44m</a:t>
            </a:r>
          </a:p>
          <a:p>
            <a:r>
              <a:rPr lang="ja-JP" altLang="en-US" sz="2400" dirty="0" smtClean="0">
                <a:solidFill>
                  <a:schemeClr val="tx1"/>
                </a:solidFill>
              </a:rPr>
              <a:t>読み出しチャンネル</a:t>
            </a:r>
            <a:r>
              <a:rPr lang="en-US" altLang="ja-JP" sz="2400" dirty="0" smtClean="0">
                <a:solidFill>
                  <a:schemeClr val="tx1"/>
                </a:solidFill>
              </a:rPr>
              <a:t>:1</a:t>
            </a:r>
            <a:r>
              <a:rPr lang="ja-JP" altLang="en-US" sz="2400" dirty="0" smtClean="0">
                <a:solidFill>
                  <a:schemeClr val="tx1"/>
                </a:solidFill>
              </a:rPr>
              <a:t>億</a:t>
            </a:r>
            <a:r>
              <a:rPr lang="en-US" altLang="ja-JP" sz="2400" dirty="0" smtClean="0">
                <a:solidFill>
                  <a:schemeClr val="tx1"/>
                </a:solidFill>
              </a:rPr>
              <a:t>6</a:t>
            </a:r>
            <a:r>
              <a:rPr lang="ja-JP" altLang="en-US" sz="2400" dirty="0" smtClean="0">
                <a:solidFill>
                  <a:schemeClr val="tx1"/>
                </a:solidFill>
              </a:rPr>
              <a:t>千万</a:t>
            </a:r>
            <a:endParaRPr lang="en-US" altLang="ja-JP" sz="2400" dirty="0" smtClean="0"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→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トリガー検出器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が重要！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TEG ELT-NMOS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30</a:t>
            </a:fld>
            <a:endParaRPr lang="ja-JP" altLang="en-US"/>
          </a:p>
        </p:txBody>
      </p:sp>
      <p:pic>
        <p:nvPicPr>
          <p:cNvPr id="5" name="図 4" descr="bias_EM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175"/>
            <a:ext cx="9144000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自己紹介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回路のモチベーション</a:t>
            </a:r>
            <a:endParaRPr lang="ja-JP" altLang="en-US" dirty="0"/>
          </a:p>
        </p:txBody>
      </p:sp>
      <p:sp>
        <p:nvSpPr>
          <p:cNvPr id="68" name="スライド番号プレースホルダ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B2AC-73EF-3B45-B385-AA1581F1B9D9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8600" y="90993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飛跡検出器を用いて</a:t>
            </a:r>
            <a:r>
              <a:rPr lang="ja-JP" altLang="en-US" sz="2400" u="sng" dirty="0" smtClean="0"/>
              <a:t>運動量</a:t>
            </a:r>
            <a:r>
              <a:rPr lang="en-US" altLang="ja-JP" sz="2400" u="sng" dirty="0" smtClean="0"/>
              <a:t>(</a:t>
            </a:r>
            <a:r>
              <a:rPr lang="ja-JP" altLang="en-US" sz="2400" u="sng" dirty="0" smtClean="0"/>
              <a:t>磁場中の曲率</a:t>
            </a:r>
            <a:r>
              <a:rPr lang="en-US" altLang="ja-JP" sz="2400" u="sng" dirty="0" smtClean="0"/>
              <a:t>)</a:t>
            </a:r>
            <a:r>
              <a:rPr lang="ja-JP" altLang="en-US" sz="2400" u="sng" dirty="0" smtClean="0"/>
              <a:t>から事象選別</a:t>
            </a:r>
            <a:r>
              <a:rPr lang="ja-JP" altLang="en-US" sz="2400" dirty="0" smtClean="0"/>
              <a:t>する</a:t>
            </a:r>
            <a:endParaRPr kumimoji="1" lang="ja-JP" altLang="en-US" sz="2400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1797000"/>
            <a:ext cx="32766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654000" y="2101800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187400" y="2101800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1720800" y="2101800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2254200" y="2101800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787600" y="2101800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3321000" y="2101800"/>
            <a:ext cx="108000" cy="1080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457200" y="2514600"/>
            <a:ext cx="32766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1440675" y="1714500"/>
            <a:ext cx="1447804" cy="762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209800" y="1824335"/>
            <a:ext cx="27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＋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76400" y="2281535"/>
            <a:ext cx="27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＋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13000" y="2129135"/>
            <a:ext cx="27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＋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86000" y="1905000"/>
            <a:ext cx="27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</a:rPr>
              <a:t>−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60600" y="2129135"/>
            <a:ext cx="27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</a:rPr>
              <a:t>−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13000" y="2237601"/>
            <a:ext cx="27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</a:rPr>
              <a:t>−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36800" y="1932801"/>
            <a:ext cx="27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0000FF"/>
                </a:solidFill>
              </a:rPr>
              <a:t>−</a:t>
            </a:r>
            <a:endParaRPr kumimoji="1" lang="ja-JP" altLang="en-US" sz="1200" b="1" dirty="0">
              <a:solidFill>
                <a:srgbClr val="0000F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13000" y="1748135"/>
            <a:ext cx="27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 smtClean="0">
                <a:solidFill>
                  <a:srgbClr val="FF0000"/>
                </a:solidFill>
              </a:rPr>
              <a:t>＋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191000" y="1748135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荷電粒子の通過によってイオン化された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電子を電場をかけてワイヤーに集める</a:t>
            </a:r>
            <a:endParaRPr kumimoji="1" lang="ja-JP" altLang="en-US" sz="20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04800" y="6320135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→</a:t>
            </a:r>
            <a:r>
              <a:rPr kumimoji="1" lang="ja-JP" altLang="en-US" sz="2400" dirty="0" smtClean="0"/>
              <a:t>全ての計算は論理回路を用いて行われる。</a:t>
            </a:r>
            <a:endParaRPr kumimoji="1" lang="ja-JP" altLang="en-US" sz="2400" dirty="0"/>
          </a:p>
        </p:txBody>
      </p:sp>
      <p:pic>
        <p:nvPicPr>
          <p:cNvPr id="45" name="図 44" descr="ピクチャ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99" y="3048000"/>
            <a:ext cx="2062201" cy="3086870"/>
          </a:xfrm>
          <a:prstGeom prst="rect">
            <a:avLst/>
          </a:prstGeom>
        </p:spPr>
      </p:pic>
      <p:grpSp>
        <p:nvGrpSpPr>
          <p:cNvPr id="4" name="図形グループ 43"/>
          <p:cNvGrpSpPr/>
          <p:nvPr/>
        </p:nvGrpSpPr>
        <p:grpSpPr>
          <a:xfrm>
            <a:off x="3276600" y="3505200"/>
            <a:ext cx="5699512" cy="4754130"/>
            <a:chOff x="3276600" y="3505200"/>
            <a:chExt cx="5699512" cy="4754130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50" name="正方形/長方形 49"/>
            <p:cNvSpPr/>
            <p:nvPr/>
          </p:nvSpPr>
          <p:spPr>
            <a:xfrm>
              <a:off x="6292800" y="3505200"/>
              <a:ext cx="72000" cy="2362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7852800" y="3505200"/>
              <a:ext cx="72000" cy="2362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8233800" y="3505200"/>
              <a:ext cx="72000" cy="23622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4845000" y="3931420"/>
              <a:ext cx="946200" cy="1905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爆発 2 53"/>
            <p:cNvSpPr/>
            <p:nvPr/>
          </p:nvSpPr>
          <p:spPr>
            <a:xfrm>
              <a:off x="3276600" y="5836420"/>
              <a:ext cx="425400" cy="335780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コネクタ 54"/>
            <p:cNvCxnSpPr/>
            <p:nvPr/>
          </p:nvCxnSpPr>
          <p:spPr>
            <a:xfrm flipV="1">
              <a:off x="3613200" y="4724400"/>
              <a:ext cx="1231800" cy="111202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V="1">
              <a:off x="5775712" y="3917180"/>
              <a:ext cx="3200400" cy="35002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円弧 56"/>
            <p:cNvSpPr/>
            <p:nvPr/>
          </p:nvSpPr>
          <p:spPr>
            <a:xfrm>
              <a:off x="4175512" y="4236220"/>
              <a:ext cx="3871952" cy="4023110"/>
            </a:xfrm>
            <a:prstGeom prst="arc">
              <a:avLst>
                <a:gd name="adj1" fmla="val 13784327"/>
                <a:gd name="adj2" fmla="val 15631912"/>
              </a:avLst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正方形/長方形 57"/>
          <p:cNvSpPr/>
          <p:nvPr/>
        </p:nvSpPr>
        <p:spPr>
          <a:xfrm>
            <a:off x="4055112" y="3489710"/>
            <a:ext cx="72000" cy="2362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4439832" y="3487210"/>
            <a:ext cx="72000" cy="2362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正方形/長方形 59"/>
          <p:cNvSpPr/>
          <p:nvPr/>
        </p:nvSpPr>
        <p:spPr>
          <a:xfrm>
            <a:off x="5756312" y="3487210"/>
            <a:ext cx="72000" cy="2362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/>
        </p:nvSpPr>
        <p:spPr>
          <a:xfrm>
            <a:off x="5632408" y="3487210"/>
            <a:ext cx="72000" cy="2362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2" name="直線コネクタ 61"/>
          <p:cNvCxnSpPr/>
          <p:nvPr/>
        </p:nvCxnSpPr>
        <p:spPr>
          <a:xfrm rot="10800000">
            <a:off x="3276600" y="3704070"/>
            <a:ext cx="5257800" cy="21336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rot="5400000">
            <a:off x="5775710" y="4480310"/>
            <a:ext cx="488180" cy="1588"/>
          </a:xfrm>
          <a:prstGeom prst="straightConnector1">
            <a:avLst/>
          </a:prstGeom>
          <a:ln w="28575" cmpd="sng"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/>
          <p:cNvSpPr txBox="1"/>
          <p:nvPr/>
        </p:nvSpPr>
        <p:spPr>
          <a:xfrm>
            <a:off x="4845000" y="3704070"/>
            <a:ext cx="5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μ</a:t>
            </a:r>
            <a:endParaRPr kumimoji="1" lang="ja-JP" altLang="en-US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669600" y="5410200"/>
            <a:ext cx="8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磁場</a:t>
            </a:r>
            <a:endParaRPr kumimoji="1" lang="ja-JP" altLang="en-US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3965296" y="3082733"/>
            <a:ext cx="73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3/4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5554968" y="3082733"/>
            <a:ext cx="737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/3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4" name="図 43" descr="ピクチャ 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69" y="2575310"/>
            <a:ext cx="2188159" cy="11968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自己紹介</a:t>
            </a:r>
            <a:r>
              <a:rPr lang="en-US" altLang="ja-JP" dirty="0" smtClean="0"/>
              <a:t> + </a:t>
            </a:r>
            <a:r>
              <a:rPr lang="ja-JP" altLang="en-US" dirty="0" smtClean="0"/>
              <a:t>回路のモチベーション</a:t>
            </a:r>
            <a:endParaRPr lang="ja-JP" altLang="en-US" dirty="0"/>
          </a:p>
        </p:txBody>
      </p:sp>
      <p:sp>
        <p:nvSpPr>
          <p:cNvPr id="79" name="スライド番号プレースホルダ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BB2AC-73EF-3B45-B385-AA1581F1B9D9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8600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トリガー判定は、</a:t>
            </a:r>
            <a:r>
              <a:rPr lang="en-US" altLang="ja-JP" sz="2400" dirty="0" smtClean="0"/>
              <a:t>40MHz</a:t>
            </a:r>
            <a:r>
              <a:rPr lang="ja-JP" altLang="en-US" sz="2400" dirty="0" smtClean="0"/>
              <a:t>のクロックに同期した</a:t>
            </a:r>
            <a:r>
              <a:rPr kumimoji="1" lang="ja-JP" altLang="en-US" sz="2400" dirty="0" smtClean="0"/>
              <a:t>論理回路で行う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→</a:t>
            </a:r>
            <a:r>
              <a:rPr lang="ja-JP" altLang="en-US" sz="2400" dirty="0" smtClean="0"/>
              <a:t>「</a:t>
            </a:r>
            <a:r>
              <a:rPr lang="ja-JP" altLang="en-US" sz="2400" dirty="0" smtClean="0">
                <a:solidFill>
                  <a:srgbClr val="FF0000"/>
                </a:solidFill>
              </a:rPr>
              <a:t>何回目の衝突から来たか</a:t>
            </a:r>
            <a:r>
              <a:rPr lang="ja-JP" altLang="en-US" sz="2400" dirty="0" smtClean="0"/>
              <a:t>」を正確に把握することが重要！</a:t>
            </a:r>
            <a:endParaRPr kumimoji="1"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815" y="4805865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1n</a:t>
            </a:r>
            <a:r>
              <a:rPr kumimoji="1" lang="ja-JP" altLang="en-US" sz="2400" dirty="0" smtClean="0"/>
              <a:t>秒以下の精度を持つ可変遅延回路</a:t>
            </a:r>
            <a:r>
              <a:rPr kumimoji="1" lang="en-US" altLang="ja-JP" sz="2400" dirty="0" smtClean="0"/>
              <a:t>(0ns~25ns)</a:t>
            </a:r>
            <a:r>
              <a:rPr kumimoji="1" lang="ja-JP" altLang="en-US" sz="2400" dirty="0" smtClean="0"/>
              <a:t>を備えた</a:t>
            </a:r>
            <a:r>
              <a:rPr kumimoji="1" lang="en-US" altLang="ja-JP" sz="2400" dirty="0" smtClean="0"/>
              <a:t>IC</a:t>
            </a:r>
            <a:r>
              <a:rPr kumimoji="1" lang="ja-JP" altLang="en-US" sz="2400" dirty="0" smtClean="0"/>
              <a:t>の製作</a:t>
            </a:r>
            <a:endParaRPr kumimoji="1" lang="ja-JP" altLang="en-US" sz="2400" dirty="0"/>
          </a:p>
        </p:txBody>
      </p:sp>
      <p:sp>
        <p:nvSpPr>
          <p:cNvPr id="93" name="正方形/長方形 92"/>
          <p:cNvSpPr/>
          <p:nvPr/>
        </p:nvSpPr>
        <p:spPr>
          <a:xfrm>
            <a:off x="228600" y="4673420"/>
            <a:ext cx="8686800" cy="76646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5" name="図形グループ 54"/>
          <p:cNvGrpSpPr/>
          <p:nvPr/>
        </p:nvGrpSpPr>
        <p:grpSpPr>
          <a:xfrm>
            <a:off x="762000" y="1746744"/>
            <a:ext cx="7696200" cy="2753036"/>
            <a:chOff x="762000" y="2334916"/>
            <a:chExt cx="7696200" cy="2753036"/>
          </a:xfrm>
        </p:grpSpPr>
        <p:cxnSp>
          <p:nvCxnSpPr>
            <p:cNvPr id="56" name="直線コネクタ 55"/>
            <p:cNvCxnSpPr/>
            <p:nvPr/>
          </p:nvCxnSpPr>
          <p:spPr>
            <a:xfrm rot="10800000">
              <a:off x="987535" y="4098146"/>
              <a:ext cx="7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5400000">
              <a:off x="800894" y="4210858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rot="5400000">
              <a:off x="1866106" y="4210858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 rot="5400000">
              <a:off x="1867694" y="4591858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rot="5400000">
              <a:off x="2934494" y="4591858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rot="10800000">
              <a:off x="762000" y="4097352"/>
              <a:ext cx="1524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10800000">
              <a:off x="914400" y="4325952"/>
              <a:ext cx="106521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rot="10800000" flipV="1">
              <a:off x="1981201" y="4097352"/>
              <a:ext cx="1584711" cy="1549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rot="10800000">
              <a:off x="1996689" y="4705364"/>
              <a:ext cx="106521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rot="10800000">
              <a:off x="762000" y="4493842"/>
              <a:ext cx="12192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 rot="10800000" flipV="1">
              <a:off x="3061902" y="4478352"/>
              <a:ext cx="504011" cy="1707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 rot="5400000">
              <a:off x="2934494" y="4972858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 rot="10800000">
              <a:off x="762000" y="4859352"/>
              <a:ext cx="22860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 rot="10800000" flipV="1">
              <a:off x="3061901" y="5055384"/>
              <a:ext cx="504011" cy="1707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テキスト ボックス 98"/>
            <p:cNvSpPr txBox="1"/>
            <p:nvPr/>
          </p:nvSpPr>
          <p:spPr>
            <a:xfrm>
              <a:off x="1035824" y="4005662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N-1</a:t>
              </a:r>
              <a:r>
                <a:rPr lang="ja-JP" altLang="en-US" sz="1600" dirty="0" smtClean="0"/>
                <a:t>回目</a:t>
              </a:r>
              <a:endParaRPr kumimoji="1" lang="ja-JP" altLang="en-US" sz="1600" dirty="0"/>
            </a:p>
          </p:txBody>
        </p:sp>
        <p:sp>
          <p:nvSpPr>
            <p:cNvPr id="100" name="テキスト ボックス 99"/>
            <p:cNvSpPr txBox="1"/>
            <p:nvPr/>
          </p:nvSpPr>
          <p:spPr>
            <a:xfrm>
              <a:off x="2164576" y="4383888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N</a:t>
              </a:r>
              <a:r>
                <a:rPr lang="ja-JP" altLang="en-US" sz="1600" dirty="0" smtClean="0"/>
                <a:t>回目</a:t>
              </a:r>
              <a:endParaRPr lang="en-US" altLang="ja-JP" sz="1600" dirty="0" smtClean="0"/>
            </a:p>
          </p:txBody>
        </p:sp>
        <p:sp>
          <p:nvSpPr>
            <p:cNvPr id="101" name="テキスト ボックス 100"/>
            <p:cNvSpPr txBox="1"/>
            <p:nvPr/>
          </p:nvSpPr>
          <p:spPr>
            <a:xfrm>
              <a:off x="3124200" y="4633701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N+1</a:t>
              </a:r>
              <a:r>
                <a:rPr lang="ja-JP" altLang="en-US" sz="1600" dirty="0" smtClean="0"/>
                <a:t>回目</a:t>
              </a:r>
              <a:endParaRPr lang="en-US" altLang="ja-JP" sz="1600" dirty="0" smtClean="0"/>
            </a:p>
          </p:txBody>
        </p:sp>
        <p:cxnSp>
          <p:nvCxnSpPr>
            <p:cNvPr id="102" name="直線矢印コネクタ 101"/>
            <p:cNvCxnSpPr/>
            <p:nvPr/>
          </p:nvCxnSpPr>
          <p:spPr>
            <a:xfrm>
              <a:off x="5029200" y="3541705"/>
              <a:ext cx="289560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フリーフォーム 102"/>
            <p:cNvSpPr/>
            <p:nvPr/>
          </p:nvSpPr>
          <p:spPr>
            <a:xfrm>
              <a:off x="6317836" y="2768815"/>
              <a:ext cx="913819" cy="774478"/>
            </a:xfrm>
            <a:custGeom>
              <a:avLst/>
              <a:gdLst>
                <a:gd name="connsiteX0" fmla="*/ 0 w 913819"/>
                <a:gd name="connsiteY0" fmla="*/ 774478 h 774478"/>
                <a:gd name="connsiteX1" fmla="*/ 170373 w 913819"/>
                <a:gd name="connsiteY1" fmla="*/ 0 h 774478"/>
                <a:gd name="connsiteX2" fmla="*/ 913819 w 913819"/>
                <a:gd name="connsiteY2" fmla="*/ 774478 h 77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3819" h="774478">
                  <a:moveTo>
                    <a:pt x="0" y="774478"/>
                  </a:moveTo>
                  <a:cubicBezTo>
                    <a:pt x="9035" y="387239"/>
                    <a:pt x="18070" y="0"/>
                    <a:pt x="170373" y="0"/>
                  </a:cubicBezTo>
                  <a:cubicBezTo>
                    <a:pt x="322676" y="0"/>
                    <a:pt x="913819" y="774478"/>
                    <a:pt x="913819" y="774478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4" name="直線コネクタ 103"/>
            <p:cNvCxnSpPr/>
            <p:nvPr/>
          </p:nvCxnSpPr>
          <p:spPr>
            <a:xfrm rot="10800000">
              <a:off x="5254735" y="4077487"/>
              <a:ext cx="79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/>
            <p:nvPr/>
          </p:nvCxnSpPr>
          <p:spPr>
            <a:xfrm rot="5400000">
              <a:off x="5068094" y="4190199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/>
            <p:cNvCxnSpPr/>
            <p:nvPr/>
          </p:nvCxnSpPr>
          <p:spPr>
            <a:xfrm rot="5400000">
              <a:off x="6133306" y="4190199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/>
            <p:nvPr/>
          </p:nvCxnSpPr>
          <p:spPr>
            <a:xfrm rot="5400000">
              <a:off x="6134894" y="4571199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/>
            <p:nvPr/>
          </p:nvCxnSpPr>
          <p:spPr>
            <a:xfrm rot="5400000">
              <a:off x="7201694" y="4571199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/>
            <p:cNvCxnSpPr/>
            <p:nvPr/>
          </p:nvCxnSpPr>
          <p:spPr>
            <a:xfrm rot="10800000">
              <a:off x="5029200" y="4076693"/>
              <a:ext cx="1524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rot="10800000">
              <a:off x="5181600" y="4305293"/>
              <a:ext cx="106521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/>
            <p:nvPr/>
          </p:nvCxnSpPr>
          <p:spPr>
            <a:xfrm rot="10800000" flipV="1">
              <a:off x="6248401" y="4076693"/>
              <a:ext cx="1584711" cy="1549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 rot="10800000">
              <a:off x="6263889" y="4684705"/>
              <a:ext cx="106521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/>
            <p:nvPr/>
          </p:nvCxnSpPr>
          <p:spPr>
            <a:xfrm rot="10800000">
              <a:off x="5029200" y="4473183"/>
              <a:ext cx="12192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rot="10800000" flipV="1">
              <a:off x="7329102" y="4457693"/>
              <a:ext cx="504011" cy="1707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 rot="5400000">
              <a:off x="7201694" y="4952199"/>
              <a:ext cx="2286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rot="10800000">
              <a:off x="5029200" y="4838693"/>
              <a:ext cx="22860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 rot="10800000" flipV="1">
              <a:off x="7329101" y="5034725"/>
              <a:ext cx="504011" cy="1707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テキスト ボックス 117"/>
            <p:cNvSpPr txBox="1"/>
            <p:nvPr/>
          </p:nvSpPr>
          <p:spPr>
            <a:xfrm>
              <a:off x="5303024" y="398500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N-1</a:t>
              </a:r>
              <a:r>
                <a:rPr lang="ja-JP" altLang="en-US" sz="1600" dirty="0" smtClean="0"/>
                <a:t>回目</a:t>
              </a:r>
              <a:endParaRPr kumimoji="1" lang="ja-JP" altLang="en-US" sz="1600" dirty="0"/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6431776" y="4363229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N</a:t>
              </a:r>
              <a:r>
                <a:rPr lang="ja-JP" altLang="en-US" sz="1600" dirty="0" smtClean="0"/>
                <a:t>回目</a:t>
              </a:r>
              <a:endParaRPr lang="en-US" altLang="ja-JP" sz="1600" dirty="0" smtClean="0"/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7391400" y="4686293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smtClean="0"/>
                <a:t>N+1</a:t>
              </a:r>
              <a:r>
                <a:rPr lang="ja-JP" altLang="en-US" sz="1600" dirty="0" smtClean="0"/>
                <a:t>回目</a:t>
              </a:r>
              <a:endParaRPr lang="en-US" altLang="ja-JP" sz="1600" dirty="0" smtClean="0"/>
            </a:p>
          </p:txBody>
        </p:sp>
        <p:cxnSp>
          <p:nvCxnSpPr>
            <p:cNvPr id="121" name="直線矢印コネクタ 120"/>
            <p:cNvCxnSpPr/>
            <p:nvPr/>
          </p:nvCxnSpPr>
          <p:spPr>
            <a:xfrm>
              <a:off x="884664" y="4492254"/>
              <a:ext cx="1082289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テキスト ボックス 121"/>
            <p:cNvSpPr txBox="1"/>
            <p:nvPr/>
          </p:nvSpPr>
          <p:spPr>
            <a:xfrm>
              <a:off x="1143000" y="4478352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25ns</a:t>
              </a:r>
              <a:endParaRPr kumimoji="1" lang="ja-JP" altLang="en-US" dirty="0"/>
            </a:p>
          </p:txBody>
        </p:sp>
        <p:sp>
          <p:nvSpPr>
            <p:cNvPr id="123" name="右矢印 122"/>
            <p:cNvSpPr/>
            <p:nvPr/>
          </p:nvSpPr>
          <p:spPr>
            <a:xfrm>
              <a:off x="3809999" y="3077730"/>
              <a:ext cx="1219199" cy="1516299"/>
            </a:xfrm>
            <a:prstGeom prst="rightArrow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 smtClean="0">
                  <a:solidFill>
                    <a:schemeClr val="tx1"/>
                  </a:solidFill>
                </a:rPr>
                <a:t>With  ASIC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4" name="フリーフォーム 123"/>
            <p:cNvSpPr/>
            <p:nvPr/>
          </p:nvSpPr>
          <p:spPr>
            <a:xfrm>
              <a:off x="6019800" y="2776516"/>
              <a:ext cx="913819" cy="774478"/>
            </a:xfrm>
            <a:custGeom>
              <a:avLst/>
              <a:gdLst>
                <a:gd name="connsiteX0" fmla="*/ 0 w 913819"/>
                <a:gd name="connsiteY0" fmla="*/ 774478 h 774478"/>
                <a:gd name="connsiteX1" fmla="*/ 170373 w 913819"/>
                <a:gd name="connsiteY1" fmla="*/ 0 h 774478"/>
                <a:gd name="connsiteX2" fmla="*/ 913819 w 913819"/>
                <a:gd name="connsiteY2" fmla="*/ 774478 h 77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3819" h="774478">
                  <a:moveTo>
                    <a:pt x="0" y="774478"/>
                  </a:moveTo>
                  <a:cubicBezTo>
                    <a:pt x="9035" y="387239"/>
                    <a:pt x="18070" y="0"/>
                    <a:pt x="170373" y="0"/>
                  </a:cubicBezTo>
                  <a:cubicBezTo>
                    <a:pt x="322676" y="0"/>
                    <a:pt x="913819" y="774478"/>
                    <a:pt x="913819" y="774478"/>
                  </a:cubicBezTo>
                </a:path>
              </a:pathLst>
            </a:custGeom>
            <a:ln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25" name="直線矢印コネクタ 124"/>
            <p:cNvCxnSpPr/>
            <p:nvPr/>
          </p:nvCxnSpPr>
          <p:spPr>
            <a:xfrm>
              <a:off x="6168518" y="3353374"/>
              <a:ext cx="4680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テキスト ボックス 125"/>
            <p:cNvSpPr txBox="1"/>
            <p:nvPr/>
          </p:nvSpPr>
          <p:spPr>
            <a:xfrm>
              <a:off x="2994412" y="356236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時間</a:t>
              </a:r>
              <a:r>
                <a:rPr kumimoji="1" lang="en-US" altLang="ja-JP" dirty="0" smtClean="0"/>
                <a:t>(t)</a:t>
              </a:r>
              <a:endParaRPr kumimoji="1" lang="ja-JP" altLang="en-US" dirty="0"/>
            </a:p>
          </p:txBody>
        </p:sp>
        <p:sp>
          <p:nvSpPr>
            <p:cNvPr id="127" name="フリーフォーム 126"/>
            <p:cNvSpPr/>
            <p:nvPr/>
          </p:nvSpPr>
          <p:spPr>
            <a:xfrm>
              <a:off x="1752600" y="2789474"/>
              <a:ext cx="913819" cy="774478"/>
            </a:xfrm>
            <a:custGeom>
              <a:avLst/>
              <a:gdLst>
                <a:gd name="connsiteX0" fmla="*/ 0 w 913819"/>
                <a:gd name="connsiteY0" fmla="*/ 774478 h 774478"/>
                <a:gd name="connsiteX1" fmla="*/ 170373 w 913819"/>
                <a:gd name="connsiteY1" fmla="*/ 0 h 774478"/>
                <a:gd name="connsiteX2" fmla="*/ 913819 w 913819"/>
                <a:gd name="connsiteY2" fmla="*/ 774478 h 77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3819" h="774478">
                  <a:moveTo>
                    <a:pt x="0" y="774478"/>
                  </a:moveTo>
                  <a:cubicBezTo>
                    <a:pt x="9035" y="387239"/>
                    <a:pt x="18070" y="0"/>
                    <a:pt x="170373" y="0"/>
                  </a:cubicBezTo>
                  <a:cubicBezTo>
                    <a:pt x="322676" y="0"/>
                    <a:pt x="913819" y="774478"/>
                    <a:pt x="913819" y="774478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1966952" y="2334916"/>
              <a:ext cx="1027460" cy="1534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 128"/>
            <p:cNvSpPr/>
            <p:nvPr/>
          </p:nvSpPr>
          <p:spPr>
            <a:xfrm>
              <a:off x="1752600" y="2789474"/>
              <a:ext cx="913819" cy="774478"/>
            </a:xfrm>
            <a:custGeom>
              <a:avLst/>
              <a:gdLst>
                <a:gd name="connsiteX0" fmla="*/ 0 w 913819"/>
                <a:gd name="connsiteY0" fmla="*/ 774478 h 774478"/>
                <a:gd name="connsiteX1" fmla="*/ 170373 w 913819"/>
                <a:gd name="connsiteY1" fmla="*/ 0 h 774478"/>
                <a:gd name="connsiteX2" fmla="*/ 913819 w 913819"/>
                <a:gd name="connsiteY2" fmla="*/ 774478 h 774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3819" h="774478">
                  <a:moveTo>
                    <a:pt x="0" y="774478"/>
                  </a:moveTo>
                  <a:cubicBezTo>
                    <a:pt x="9035" y="387239"/>
                    <a:pt x="18070" y="0"/>
                    <a:pt x="170373" y="0"/>
                  </a:cubicBezTo>
                  <a:cubicBezTo>
                    <a:pt x="322676" y="0"/>
                    <a:pt x="913819" y="774478"/>
                    <a:pt x="913819" y="774478"/>
                  </a:cubicBez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0" name="直線矢印コネクタ 129"/>
            <p:cNvCxnSpPr/>
            <p:nvPr/>
          </p:nvCxnSpPr>
          <p:spPr>
            <a:xfrm>
              <a:off x="762000" y="3562364"/>
              <a:ext cx="289560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矢印コネクタ 130"/>
            <p:cNvCxnSpPr>
              <a:stCxn id="132" idx="1"/>
            </p:cNvCxnSpPr>
            <p:nvPr/>
          </p:nvCxnSpPr>
          <p:spPr>
            <a:xfrm rot="10800000" flipV="1">
              <a:off x="1904421" y="2776516"/>
              <a:ext cx="761998" cy="44375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テキスト ボックス 131"/>
            <p:cNvSpPr txBox="1"/>
            <p:nvPr/>
          </p:nvSpPr>
          <p:spPr>
            <a:xfrm>
              <a:off x="2666419" y="2591850"/>
              <a:ext cx="2924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この部分の信号をロスする</a:t>
              </a:r>
              <a:endParaRPr kumimoji="1" lang="ja-JP" altLang="en-US" dirty="0"/>
            </a:p>
          </p:txBody>
        </p:sp>
      </p:grpSp>
      <p:sp>
        <p:nvSpPr>
          <p:cNvPr id="133" name="テキスト ボックス 132"/>
          <p:cNvSpPr txBox="1"/>
          <p:nvPr/>
        </p:nvSpPr>
        <p:spPr>
          <a:xfrm>
            <a:off x="884664" y="5684666"/>
            <a:ext cx="8609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細かい開発の経緯</a:t>
            </a:r>
            <a:endParaRPr kumimoji="1" lang="en-US" altLang="ja-JP" dirty="0" smtClean="0"/>
          </a:p>
          <a:p>
            <a:r>
              <a:rPr lang="en-US" altLang="ja-JP" dirty="0" smtClean="0"/>
              <a:t>→</a:t>
            </a:r>
            <a:r>
              <a:rPr lang="ja-JP" altLang="en-US" dirty="0" smtClean="0"/>
              <a:t>より衝突点に近い位置に同様のシステムを設置</a:t>
            </a:r>
            <a:endParaRPr lang="en-US" altLang="ja-JP" dirty="0" smtClean="0"/>
          </a:p>
          <a:p>
            <a:r>
              <a:rPr kumimoji="1" lang="en-US" altLang="ja-JP" dirty="0" smtClean="0"/>
              <a:t>→</a:t>
            </a:r>
            <a:r>
              <a:rPr kumimoji="1" lang="ja-JP" altLang="en-US" dirty="0" smtClean="0"/>
              <a:t>放射線耐性のため、絶縁膜の薄いプロセスを用いて再設計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回路設計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sz="2800" dirty="0" smtClean="0"/>
              <a:t>プロセス</a:t>
            </a:r>
            <a:r>
              <a:rPr lang="en-US" altLang="ja-JP" sz="2800" dirty="0" smtClean="0"/>
              <a:t> : UMC</a:t>
            </a:r>
            <a:r>
              <a:rPr lang="ja-JP" altLang="en-US" sz="2800" dirty="0" smtClean="0"/>
              <a:t>社</a:t>
            </a:r>
            <a:r>
              <a:rPr lang="en-US" altLang="ja-JP" sz="2800" dirty="0" smtClean="0"/>
              <a:t> 0.25um(</a:t>
            </a:r>
            <a:r>
              <a:rPr lang="ja-JP" altLang="en-US" sz="2800" dirty="0" smtClean="0"/>
              <a:t>耐電圧</a:t>
            </a:r>
            <a:r>
              <a:rPr lang="en-US" altLang="ja-JP" sz="2800" dirty="0" smtClean="0"/>
              <a:t>2.5V)</a:t>
            </a:r>
          </a:p>
          <a:p>
            <a:r>
              <a:rPr lang="en-US" altLang="ja-JP" dirty="0" smtClean="0"/>
              <a:t>CAD : cadence custom IC design tool</a:t>
            </a:r>
          </a:p>
          <a:p>
            <a:r>
              <a:rPr lang="ja-JP" altLang="en-US" dirty="0" smtClean="0"/>
              <a:t>シミュレーター</a:t>
            </a:r>
            <a:r>
              <a:rPr lang="en-US" altLang="ja-JP" dirty="0" smtClean="0"/>
              <a:t> : </a:t>
            </a:r>
            <a:r>
              <a:rPr lang="en-US" altLang="ja-JP" dirty="0" err="1" smtClean="0"/>
              <a:t>hspiceS</a:t>
            </a:r>
            <a:endParaRPr lang="en-US" altLang="ja-JP" dirty="0" smtClean="0"/>
          </a:p>
          <a:p>
            <a:endParaRPr lang="ja-JP" altLang="en-US" dirty="0" smtClean="0"/>
          </a:p>
          <a:p>
            <a:endParaRPr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ASIC</a:t>
            </a:r>
            <a:r>
              <a:rPr lang="ja-JP" altLang="en-US" dirty="0" smtClean="0"/>
              <a:t>の仕様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16838" y="929370"/>
            <a:ext cx="8720004" cy="57311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1ns</a:t>
            </a:r>
            <a:r>
              <a:rPr lang="ja-JP" altLang="en-US" sz="2400" dirty="0">
                <a:solidFill>
                  <a:schemeClr val="tx1"/>
                </a:solidFill>
              </a:rPr>
              <a:t>以下の遅延ステップ、</a:t>
            </a:r>
            <a:r>
              <a:rPr lang="en-US" altLang="ja-JP" sz="2400" dirty="0">
                <a:solidFill>
                  <a:schemeClr val="tx1"/>
                </a:solidFill>
              </a:rPr>
              <a:t>25ns</a:t>
            </a:r>
            <a:r>
              <a:rPr lang="ja-JP" altLang="en-US" sz="2400" dirty="0">
                <a:solidFill>
                  <a:schemeClr val="tx1"/>
                </a:solidFill>
              </a:rPr>
              <a:t>以上の遅延幅を</a:t>
            </a:r>
            <a:r>
              <a:rPr lang="ja-JP" altLang="en-US" sz="2400" dirty="0" smtClean="0">
                <a:solidFill>
                  <a:schemeClr val="tx1"/>
                </a:solidFill>
              </a:rPr>
              <a:t>持った可変遅延回路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grpSp>
        <p:nvGrpSpPr>
          <p:cNvPr id="71" name="図形グループ 70"/>
          <p:cNvGrpSpPr/>
          <p:nvPr/>
        </p:nvGrpSpPr>
        <p:grpSpPr>
          <a:xfrm>
            <a:off x="1003079" y="1765805"/>
            <a:ext cx="7201774" cy="1457232"/>
            <a:chOff x="1003079" y="1672865"/>
            <a:chExt cx="7201774" cy="1457232"/>
          </a:xfrm>
        </p:grpSpPr>
        <p:sp>
          <p:nvSpPr>
            <p:cNvPr id="13" name="正方形/長方形 12"/>
            <p:cNvSpPr/>
            <p:nvPr/>
          </p:nvSpPr>
          <p:spPr>
            <a:xfrm>
              <a:off x="2942410" y="2060594"/>
              <a:ext cx="1143466" cy="631698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" name="図形グループ 18"/>
            <p:cNvGrpSpPr/>
            <p:nvPr/>
          </p:nvGrpSpPr>
          <p:grpSpPr>
            <a:xfrm>
              <a:off x="1548821" y="2206021"/>
              <a:ext cx="1226420" cy="321237"/>
              <a:chOff x="1570646" y="1407537"/>
              <a:chExt cx="1596697" cy="475906"/>
            </a:xfrm>
          </p:grpSpPr>
          <p:sp>
            <p:nvSpPr>
              <p:cNvPr id="64" name="二等辺三角形 63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" name="直線コネクタ 65"/>
              <p:cNvCxnSpPr>
                <a:endCxn id="64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二等辺三角形 67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円/楕円 9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" name="二等辺三角形 15"/>
            <p:cNvSpPr/>
            <p:nvPr/>
          </p:nvSpPr>
          <p:spPr>
            <a:xfrm rot="5400000">
              <a:off x="3056207" y="2238524"/>
              <a:ext cx="308612" cy="26885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3333994" y="2340186"/>
              <a:ext cx="82955" cy="729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>
              <a:endCxn id="16" idx="3"/>
            </p:cNvCxnSpPr>
            <p:nvPr/>
          </p:nvCxnSpPr>
          <p:spPr>
            <a:xfrm>
              <a:off x="2769616" y="2372952"/>
              <a:ext cx="306469" cy="107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416949" y="2385577"/>
              <a:ext cx="238224" cy="107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二等辺三角形 19"/>
            <p:cNvSpPr/>
            <p:nvPr/>
          </p:nvSpPr>
          <p:spPr>
            <a:xfrm rot="5400000">
              <a:off x="3635295" y="2251150"/>
              <a:ext cx="308612" cy="26885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3913082" y="2352812"/>
              <a:ext cx="82955" cy="729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" name="直線コネクタ 21"/>
            <p:cNvCxnSpPr/>
            <p:nvPr/>
          </p:nvCxnSpPr>
          <p:spPr>
            <a:xfrm>
              <a:off x="3996037" y="2386921"/>
              <a:ext cx="238224" cy="107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図形グループ 60"/>
            <p:cNvGrpSpPr/>
            <p:nvPr/>
          </p:nvGrpSpPr>
          <p:grpSpPr>
            <a:xfrm>
              <a:off x="4089984" y="1862631"/>
              <a:ext cx="540587" cy="667317"/>
              <a:chOff x="4227378" y="1554183"/>
              <a:chExt cx="703799" cy="734334"/>
            </a:xfrm>
          </p:grpSpPr>
          <p:cxnSp>
            <p:nvCxnSpPr>
              <p:cNvPr id="62" name="曲線コネクタ 61"/>
              <p:cNvCxnSpPr/>
              <p:nvPr/>
            </p:nvCxnSpPr>
            <p:spPr>
              <a:xfrm rot="16200000" flipH="1">
                <a:off x="4187035" y="1594526"/>
                <a:ext cx="715630" cy="6349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曲線コネクタ 62"/>
              <p:cNvCxnSpPr/>
              <p:nvPr/>
            </p:nvCxnSpPr>
            <p:spPr>
              <a:xfrm rot="16200000" flipH="1">
                <a:off x="4255890" y="1613230"/>
                <a:ext cx="715630" cy="6349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図形グループ 35"/>
            <p:cNvGrpSpPr/>
            <p:nvPr/>
          </p:nvGrpSpPr>
          <p:grpSpPr>
            <a:xfrm>
              <a:off x="4577684" y="2231271"/>
              <a:ext cx="1226420" cy="321237"/>
              <a:chOff x="1570646" y="1407537"/>
              <a:chExt cx="1596697" cy="475906"/>
            </a:xfrm>
          </p:grpSpPr>
          <p:sp>
            <p:nvSpPr>
              <p:cNvPr id="56" name="二等辺三角形 55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円/楕円 56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8" name="直線コネクタ 57"/>
              <p:cNvCxnSpPr>
                <a:endCxn id="56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二等辺三角形 59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円/楕円 60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台形 24"/>
            <p:cNvSpPr/>
            <p:nvPr/>
          </p:nvSpPr>
          <p:spPr>
            <a:xfrm rot="5400000">
              <a:off x="6759490" y="2030942"/>
              <a:ext cx="844625" cy="198506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2960027" y="2703573"/>
              <a:ext cx="15272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1 delay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unit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4577684" y="1819940"/>
              <a:ext cx="2506139" cy="10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4577684" y="1879628"/>
              <a:ext cx="2507689" cy="93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4577684" y="1956925"/>
              <a:ext cx="2509240" cy="10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4577684" y="2023264"/>
              <a:ext cx="2507689" cy="10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4797415" y="2094436"/>
              <a:ext cx="2289548" cy="10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5970949" y="2161321"/>
              <a:ext cx="1117122" cy="10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図形グループ 53"/>
            <p:cNvGrpSpPr/>
            <p:nvPr/>
          </p:nvGrpSpPr>
          <p:grpSpPr>
            <a:xfrm>
              <a:off x="5800407" y="2246175"/>
              <a:ext cx="1226420" cy="321237"/>
              <a:chOff x="1570646" y="1407537"/>
              <a:chExt cx="1596697" cy="475906"/>
            </a:xfrm>
          </p:grpSpPr>
          <p:sp>
            <p:nvSpPr>
              <p:cNvPr id="50" name="二等辺三角形 49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2" name="直線コネクタ 51"/>
              <p:cNvCxnSpPr>
                <a:endCxn id="50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二等辺三角形 53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34" name="直線コネクタ 33"/>
            <p:cNvCxnSpPr/>
            <p:nvPr/>
          </p:nvCxnSpPr>
          <p:spPr>
            <a:xfrm rot="5400000">
              <a:off x="7025521" y="2415410"/>
              <a:ext cx="2613" cy="122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7012066" y="2422119"/>
              <a:ext cx="69129" cy="10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>
              <a:off x="3049866" y="1818868"/>
              <a:ext cx="1117122" cy="107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5400000">
              <a:off x="3859320" y="2010636"/>
              <a:ext cx="522943" cy="22693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5400000">
              <a:off x="2632857" y="1959625"/>
              <a:ext cx="559395" cy="27462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5400000">
              <a:off x="4536203" y="2136988"/>
              <a:ext cx="302695" cy="2197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5400000">
              <a:off x="5767780" y="2198717"/>
              <a:ext cx="239495" cy="16684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1059358" y="2360599"/>
              <a:ext cx="476628" cy="1072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/>
            <p:cNvSpPr txBox="1"/>
            <p:nvPr/>
          </p:nvSpPr>
          <p:spPr>
            <a:xfrm>
              <a:off x="1003079" y="1922532"/>
              <a:ext cx="7959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input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直線矢印コネクタ 42"/>
            <p:cNvCxnSpPr/>
            <p:nvPr/>
          </p:nvCxnSpPr>
          <p:spPr>
            <a:xfrm>
              <a:off x="7293891" y="2095442"/>
              <a:ext cx="476628" cy="1072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テキスト ボックス 43"/>
            <p:cNvSpPr txBox="1"/>
            <p:nvPr/>
          </p:nvSpPr>
          <p:spPr>
            <a:xfrm>
              <a:off x="7216886" y="1672865"/>
              <a:ext cx="9879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out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put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928032" y="2483766"/>
              <a:ext cx="940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selector</a:t>
              </a:r>
            </a:p>
            <a:p>
              <a:r>
                <a:rPr kumimoji="1" lang="en-US" altLang="ja-JP" dirty="0" smtClean="0"/>
                <a:t>[0:31]</a:t>
              </a:r>
              <a:endParaRPr kumimoji="1" lang="ja-JP" altLang="en-US" dirty="0"/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509348" y="3165845"/>
            <a:ext cx="8229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 smtClean="0"/>
              <a:t>実現するための作戦</a:t>
            </a:r>
            <a:endParaRPr lang="en-US" altLang="ja-JP" sz="2400" u="sng" dirty="0" smtClean="0"/>
          </a:p>
          <a:p>
            <a:r>
              <a:rPr lang="en-US" altLang="ja-JP" sz="2400" dirty="0" smtClean="0"/>
              <a:t>　(1)</a:t>
            </a:r>
            <a:r>
              <a:rPr lang="ja-JP" altLang="en-US" sz="2400" dirty="0" smtClean="0"/>
              <a:t>インバータ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つを</a:t>
            </a:r>
            <a:r>
              <a:rPr lang="en-US" altLang="ja-JP" sz="2400" dirty="0" smtClean="0"/>
              <a:t>1unit</a:t>
            </a:r>
            <a:r>
              <a:rPr lang="ja-JP" altLang="en-US" sz="2400" dirty="0" smtClean="0"/>
              <a:t>としたディレイ回路を</a:t>
            </a:r>
            <a:r>
              <a:rPr lang="en-US" altLang="ja-JP" sz="2400" dirty="0" smtClean="0"/>
              <a:t>32</a:t>
            </a:r>
            <a:r>
              <a:rPr lang="ja-JP" altLang="en-US" sz="2400" dirty="0" smtClean="0"/>
              <a:t>個並べる</a:t>
            </a:r>
            <a:endParaRPr lang="en-US" altLang="ja-JP" sz="2400" dirty="0" smtClean="0"/>
          </a:p>
          <a:p>
            <a:r>
              <a:rPr lang="en-US" altLang="ja-JP" sz="2400" dirty="0" smtClean="0"/>
              <a:t>　(2)32</a:t>
            </a:r>
            <a:r>
              <a:rPr lang="ja-JP" altLang="en-US" sz="2400" dirty="0"/>
              <a:t>個合わせて</a:t>
            </a:r>
            <a:r>
              <a:rPr lang="en-US" altLang="ja-JP" sz="2400" dirty="0"/>
              <a:t>25ns</a:t>
            </a:r>
            <a:r>
              <a:rPr lang="ja-JP" altLang="en-US" sz="2400" dirty="0"/>
              <a:t>の遅延になるように調整する</a:t>
            </a:r>
            <a:endParaRPr lang="en-US" altLang="ja-JP" sz="2400" dirty="0" smtClean="0"/>
          </a:p>
          <a:p>
            <a:r>
              <a:rPr lang="en-US" altLang="ja-JP" sz="2400" dirty="0" smtClean="0"/>
              <a:t>　(3)32</a:t>
            </a:r>
            <a:r>
              <a:rPr lang="ja-JP" altLang="en-US" sz="2400" dirty="0" smtClean="0"/>
              <a:t>個中どこの</a:t>
            </a:r>
            <a:r>
              <a:rPr lang="en-US" altLang="ja-JP" sz="2400" dirty="0" smtClean="0"/>
              <a:t>unit</a:t>
            </a:r>
            <a:r>
              <a:rPr lang="ja-JP" altLang="en-US" sz="2400" dirty="0" smtClean="0"/>
              <a:t>を通過した後で取り出すかを決める</a:t>
            </a:r>
            <a:endParaRPr lang="en-US" altLang="ja-JP" sz="2400" dirty="0" smtClean="0"/>
          </a:p>
          <a:p>
            <a:r>
              <a:rPr lang="ja-JP" altLang="ja-JP" sz="2400" dirty="0" smtClean="0"/>
              <a:t>　　</a:t>
            </a:r>
            <a:r>
              <a:rPr lang="en-US" altLang="ja-JP" sz="2400" dirty="0" smtClean="0"/>
              <a:t>→</a:t>
            </a:r>
            <a:r>
              <a:rPr lang="en-US" altLang="ja-JP" sz="2400" u="sng" dirty="0" smtClean="0"/>
              <a:t>25ns/32</a:t>
            </a:r>
            <a:r>
              <a:rPr lang="ja-JP" altLang="en-US" sz="2400" u="sng" dirty="0" smtClean="0"/>
              <a:t>の遅延ステップ、</a:t>
            </a:r>
            <a:r>
              <a:rPr lang="en-US" altLang="ja-JP" sz="2400" u="sng" dirty="0" smtClean="0"/>
              <a:t>25ns</a:t>
            </a:r>
            <a:r>
              <a:rPr lang="ja-JP" altLang="en-US" sz="2400" u="sng" dirty="0" smtClean="0"/>
              <a:t>の遅延幅が可能！</a:t>
            </a:r>
            <a:endParaRPr lang="en-US" altLang="ja-JP" sz="2400" u="sng" dirty="0" smtClean="0"/>
          </a:p>
          <a:p>
            <a:endParaRPr lang="en-US" altLang="ja-JP" sz="2400" u="sng" dirty="0" smtClean="0"/>
          </a:p>
          <a:p>
            <a:r>
              <a:rPr lang="en-US" altLang="ja-JP" sz="2200" dirty="0" smtClean="0"/>
              <a:t>(2)</a:t>
            </a:r>
            <a:r>
              <a:rPr lang="ja-JP" altLang="en-US" sz="2200" dirty="0" smtClean="0"/>
              <a:t>は、温度変化、電源電圧変化、製造誤差など含め調整が必要</a:t>
            </a:r>
            <a:endParaRPr lang="en-US" altLang="ja-JP" sz="2200" dirty="0" smtClean="0"/>
          </a:p>
          <a:p>
            <a:r>
              <a:rPr lang="en-US" altLang="ja-JP" sz="2400" dirty="0" smtClean="0"/>
              <a:t>　　　　　　　　　　　　　</a:t>
            </a:r>
            <a:r>
              <a:rPr lang="en-US" altLang="ja-JP" sz="2400" dirty="0" smtClean="0">
                <a:solidFill>
                  <a:srgbClr val="FF0000"/>
                </a:solidFill>
              </a:rPr>
              <a:t>→PLL</a:t>
            </a:r>
            <a:r>
              <a:rPr lang="ja-JP" altLang="en-US" sz="2400" dirty="0" smtClean="0">
                <a:solidFill>
                  <a:srgbClr val="FF0000"/>
                </a:solidFill>
              </a:rPr>
              <a:t>を用いて実現</a:t>
            </a:r>
            <a:r>
              <a:rPr lang="en-US" altLang="ja-JP" sz="2400" dirty="0" smtClean="0">
                <a:solidFill>
                  <a:srgbClr val="FF0000"/>
                </a:solidFill>
              </a:rPr>
              <a:t>!!</a:t>
            </a:r>
            <a:endParaRPr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09347" y="2536432"/>
            <a:ext cx="160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TTL(0V-2.5V)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正方形/長方形 254"/>
          <p:cNvSpPr/>
          <p:nvPr/>
        </p:nvSpPr>
        <p:spPr>
          <a:xfrm>
            <a:off x="926167" y="4770961"/>
            <a:ext cx="7315743" cy="14961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PLL</a:t>
            </a:r>
            <a:r>
              <a:rPr lang="ja-JP" altLang="en-US" dirty="0" smtClean="0"/>
              <a:t>を含む</a:t>
            </a:r>
            <a:r>
              <a:rPr lang="en-US" altLang="ja-JP" dirty="0" smtClean="0"/>
              <a:t>ASIC</a:t>
            </a:r>
            <a:r>
              <a:rPr lang="ja-JP" altLang="en-US" dirty="0" smtClean="0"/>
              <a:t>の構成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8</a:t>
            </a:fld>
            <a:endParaRPr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288072" y="945317"/>
            <a:ext cx="8398728" cy="3608784"/>
            <a:chOff x="288072" y="945317"/>
            <a:chExt cx="8398728" cy="3608784"/>
          </a:xfrm>
        </p:grpSpPr>
        <p:sp>
          <p:nvSpPr>
            <p:cNvPr id="7" name="正方形/長方形 6"/>
            <p:cNvSpPr/>
            <p:nvPr/>
          </p:nvSpPr>
          <p:spPr>
            <a:xfrm>
              <a:off x="670310" y="945317"/>
              <a:ext cx="7772400" cy="3608784"/>
            </a:xfrm>
            <a:prstGeom prst="rect">
              <a:avLst/>
            </a:prstGeom>
            <a:solidFill>
              <a:srgbClr val="F6FF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50694" y="2189805"/>
              <a:ext cx="7611636" cy="2209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352800" y="2570805"/>
              <a:ext cx="38100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32 step variable delay (VCRO)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台形 9"/>
            <p:cNvSpPr/>
            <p:nvPr/>
          </p:nvSpPr>
          <p:spPr>
            <a:xfrm rot="5400000">
              <a:off x="7100848" y="2754183"/>
              <a:ext cx="685800" cy="228600"/>
            </a:xfrm>
            <a:prstGeom prst="trapezoid">
              <a:avLst>
                <a:gd name="adj" fmla="val 3855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7162800" y="264700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7164040" y="286011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7178288" y="3087125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7162800" y="275418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7162800" y="296604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二等辺三角形 15"/>
            <p:cNvSpPr/>
            <p:nvPr/>
          </p:nvSpPr>
          <p:spPr>
            <a:xfrm rot="5400000">
              <a:off x="7611636" y="2686353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8001000" y="2812825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1812072" y="4094805"/>
              <a:ext cx="6449744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>
              <a:off x="2510404" y="3473915"/>
              <a:ext cx="122760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124200" y="2875605"/>
              <a:ext cx="22860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7644392" y="3473120"/>
              <a:ext cx="1227602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8108176" y="2872429"/>
              <a:ext cx="150811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10" idx="0"/>
              <a:endCxn id="16" idx="3"/>
            </p:cNvCxnSpPr>
            <p:nvPr/>
          </p:nvCxnSpPr>
          <p:spPr>
            <a:xfrm flipV="1">
              <a:off x="7558048" y="2861366"/>
              <a:ext cx="107176" cy="711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>
              <a:off x="941656" y="3256605"/>
              <a:ext cx="1175216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Phase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Detector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958384" y="2494605"/>
              <a:ext cx="1175216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Charge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Pump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rot="5400000">
              <a:off x="1695787" y="3981696"/>
              <a:ext cx="229394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 rot="5400000">
              <a:off x="2076457" y="2650572"/>
              <a:ext cx="876286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Filter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 rot="5400000">
              <a:off x="1195521" y="3171866"/>
              <a:ext cx="16789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1727333" y="3187356"/>
              <a:ext cx="16789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stCxn id="25" idx="3"/>
            </p:cNvCxnSpPr>
            <p:nvPr/>
          </p:nvCxnSpPr>
          <p:spPr>
            <a:xfrm>
              <a:off x="2133600" y="2799405"/>
              <a:ext cx="228600" cy="356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894011" y="3389490"/>
              <a:ext cx="4192587" cy="158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16200000" flipH="1">
              <a:off x="3620094" y="3293318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16200000" flipH="1">
              <a:off x="3757006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16200000" flipH="1">
              <a:off x="3894711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16200000" flipH="1">
              <a:off x="4032865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16200000" flipH="1">
              <a:off x="4169775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16200000" flipH="1">
              <a:off x="4307929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16200000" flipH="1">
              <a:off x="4443599" y="329206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16200000" flipH="1">
              <a:off x="4580513" y="329206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16200000" flipH="1">
              <a:off x="4717423" y="329206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16200000" flipH="1">
              <a:off x="485557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16200000" flipH="1">
              <a:off x="4992489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rot="16200000" flipH="1">
              <a:off x="5129401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16200000" flipH="1">
              <a:off x="52972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rot="16200000" flipH="1">
              <a:off x="56020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16200000" flipH="1">
              <a:off x="54496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16200000" flipH="1">
              <a:off x="57544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16200000" flipH="1">
              <a:off x="59068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16200000" flipH="1">
              <a:off x="60592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16200000" flipH="1">
              <a:off x="62116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16200000" flipH="1">
              <a:off x="63640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16200000" flipH="1">
              <a:off x="65164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16200000" flipH="1">
              <a:off x="6668889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16200000" flipH="1">
              <a:off x="68212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16200000" flipH="1">
              <a:off x="69736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>
              <a:off x="1191755" y="3976702"/>
              <a:ext cx="219406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10800000">
              <a:off x="440472" y="4086405"/>
              <a:ext cx="860986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stCxn id="27" idx="0"/>
            </p:cNvCxnSpPr>
            <p:nvPr/>
          </p:nvCxnSpPr>
          <p:spPr>
            <a:xfrm>
              <a:off x="2667000" y="2802972"/>
              <a:ext cx="227011" cy="158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288072" y="3759088"/>
              <a:ext cx="101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0000FF"/>
                  </a:solidFill>
                </a:rPr>
                <a:t>ref_CLK</a:t>
              </a:r>
              <a:endParaRPr lang="en-US" altLang="ja-JP" dirty="0" smtClean="0">
                <a:solidFill>
                  <a:srgbClr val="0000FF"/>
                </a:solidFill>
              </a:endParaRPr>
            </a:p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(20MHz)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821472" y="3008756"/>
              <a:ext cx="70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Up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768088" y="2997088"/>
              <a:ext cx="822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Down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62" name="直線コネクタ 61"/>
            <p:cNvCxnSpPr/>
            <p:nvPr/>
          </p:nvCxnSpPr>
          <p:spPr>
            <a:xfrm rot="16200000" flipH="1">
              <a:off x="2198488" y="2711503"/>
              <a:ext cx="1389460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62"/>
            <p:cNvSpPr/>
            <p:nvPr/>
          </p:nvSpPr>
          <p:spPr>
            <a:xfrm>
              <a:off x="3323064" y="1178566"/>
              <a:ext cx="38100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chemeClr val="tx1"/>
                  </a:solidFill>
                </a:rPr>
                <a:t>32 step variable delay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4" name="台形 63"/>
            <p:cNvSpPr/>
            <p:nvPr/>
          </p:nvSpPr>
          <p:spPr>
            <a:xfrm rot="5400000">
              <a:off x="7071112" y="1361946"/>
              <a:ext cx="685800" cy="228600"/>
            </a:xfrm>
            <a:prstGeom prst="trapezoid">
              <a:avLst>
                <a:gd name="adj" fmla="val 38552"/>
              </a:avLst>
            </a:prstGeom>
            <a:solidFill>
              <a:schemeClr val="bg1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7133064" y="125476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7134304" y="146787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7148552" y="1694888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7133064" y="136194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7133064" y="157380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894011" y="2016772"/>
              <a:ext cx="4192587" cy="158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16200000" flipH="1">
              <a:off x="3620094" y="1917825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16200000" flipH="1">
              <a:off x="3757006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rot="16200000" flipH="1">
              <a:off x="3894711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16200000" flipH="1">
              <a:off x="4032865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rot="16200000" flipH="1">
              <a:off x="4169775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rot="16200000" flipH="1">
              <a:off x="4307929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rot="16200000" flipH="1">
              <a:off x="4443599" y="191657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16200000" flipH="1">
              <a:off x="4580513" y="191657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rot="16200000" flipH="1">
              <a:off x="4717423" y="191657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16200000" flipH="1">
              <a:off x="485557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rot="16200000" flipH="1">
              <a:off x="4992489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rot="16200000" flipH="1">
              <a:off x="5129401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rot="16200000" flipH="1">
              <a:off x="52972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rot="16200000" flipH="1">
              <a:off x="56020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rot="16200000" flipH="1">
              <a:off x="54496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16200000" flipH="1">
              <a:off x="57544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rot="16200000" flipH="1">
              <a:off x="59068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rot="16200000" flipH="1">
              <a:off x="60592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rot="16200000" flipH="1">
              <a:off x="62116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rot="16200000" flipH="1">
              <a:off x="63640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rot="16200000" flipH="1">
              <a:off x="65164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rot="16200000" flipH="1">
              <a:off x="6668889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rot="16200000" flipH="1">
              <a:off x="68212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rot="16200000" flipH="1">
              <a:off x="69736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テキスト ボックス 94"/>
            <p:cNvSpPr txBox="1"/>
            <p:nvPr/>
          </p:nvSpPr>
          <p:spPr>
            <a:xfrm>
              <a:off x="2893217" y="2164774"/>
              <a:ext cx="792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VCON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6" name="直線矢印コネクタ 95"/>
            <p:cNvCxnSpPr/>
            <p:nvPr/>
          </p:nvCxnSpPr>
          <p:spPr>
            <a:xfrm>
              <a:off x="457200" y="1469464"/>
              <a:ext cx="2861451" cy="105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 flipV="1">
              <a:off x="7528312" y="1467876"/>
              <a:ext cx="1158488" cy="120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テキスト ボックス 97"/>
            <p:cNvSpPr txBox="1"/>
            <p:nvPr/>
          </p:nvSpPr>
          <p:spPr>
            <a:xfrm>
              <a:off x="7364548" y="3473082"/>
              <a:ext cx="836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PLL</a:t>
              </a:r>
              <a:endParaRPr kumimoji="1" lang="ja-JP" altLang="en-US" sz="2800" dirty="0"/>
            </a:p>
          </p:txBody>
        </p:sp>
      </p:grpSp>
      <p:grpSp>
        <p:nvGrpSpPr>
          <p:cNvPr id="192" name="図形グループ 191"/>
          <p:cNvGrpSpPr/>
          <p:nvPr/>
        </p:nvGrpSpPr>
        <p:grpSpPr>
          <a:xfrm>
            <a:off x="1184358" y="4766924"/>
            <a:ext cx="7201774" cy="1531174"/>
            <a:chOff x="58104" y="851646"/>
            <a:chExt cx="9376108" cy="2268403"/>
          </a:xfrm>
        </p:grpSpPr>
        <p:cxnSp>
          <p:nvCxnSpPr>
            <p:cNvPr id="193" name="直線コネクタ 192"/>
            <p:cNvCxnSpPr/>
            <p:nvPr/>
          </p:nvCxnSpPr>
          <p:spPr>
            <a:xfrm rot="5400000">
              <a:off x="6412835" y="2503774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rot="5400000">
              <a:off x="7166759" y="2489054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rot="5400000">
              <a:off x="4804733" y="2483078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rot="5400000">
              <a:off x="5558657" y="2485070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rot="5400000">
              <a:off x="3207519" y="2504537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正方形/長方形 197"/>
            <p:cNvSpPr/>
            <p:nvPr/>
          </p:nvSpPr>
          <p:spPr>
            <a:xfrm>
              <a:off x="2582951" y="1426059"/>
              <a:ext cx="1488697" cy="93584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9" name="直線コネクタ 198"/>
            <p:cNvCxnSpPr/>
            <p:nvPr/>
          </p:nvCxnSpPr>
          <p:spPr>
            <a:xfrm rot="5400000">
              <a:off x="2436886" y="2485833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0" name="図形グループ 18"/>
            <p:cNvGrpSpPr/>
            <p:nvPr/>
          </p:nvGrpSpPr>
          <p:grpSpPr>
            <a:xfrm>
              <a:off x="768614" y="1641505"/>
              <a:ext cx="1596697" cy="475906"/>
              <a:chOff x="1570646" y="1407537"/>
              <a:chExt cx="1596697" cy="475906"/>
            </a:xfrm>
          </p:grpSpPr>
          <p:sp>
            <p:nvSpPr>
              <p:cNvPr id="249" name="二等辺三角形 248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1" name="直線コネクタ 250"/>
              <p:cNvCxnSpPr>
                <a:endCxn id="249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コネクタ 251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二等辺三角形 252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円/楕円 9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1" name="二等辺三角形 200"/>
            <p:cNvSpPr/>
            <p:nvPr/>
          </p:nvSpPr>
          <p:spPr>
            <a:xfrm rot="5400000">
              <a:off x="2703397" y="1713797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円/楕円 201"/>
            <p:cNvSpPr/>
            <p:nvPr/>
          </p:nvSpPr>
          <p:spPr>
            <a:xfrm>
              <a:off x="3092761" y="1840269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3" name="直線コネクタ 202"/>
            <p:cNvCxnSpPr>
              <a:endCxn id="201" idx="3"/>
            </p:cNvCxnSpPr>
            <p:nvPr/>
          </p:nvCxnSpPr>
          <p:spPr>
            <a:xfrm>
              <a:off x="2357988" y="1888810"/>
              <a:ext cx="398997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>
              <a:off x="3200761" y="1907514"/>
              <a:ext cx="310148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二等辺三角形 204"/>
            <p:cNvSpPr/>
            <p:nvPr/>
          </p:nvSpPr>
          <p:spPr>
            <a:xfrm rot="5400000">
              <a:off x="3457321" y="1732501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円/楕円 205"/>
            <p:cNvSpPr/>
            <p:nvPr/>
          </p:nvSpPr>
          <p:spPr>
            <a:xfrm>
              <a:off x="3846685" y="1858973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7" name="直線コネクタ 206"/>
            <p:cNvCxnSpPr/>
            <p:nvPr/>
          </p:nvCxnSpPr>
          <p:spPr>
            <a:xfrm>
              <a:off x="3954685" y="1909506"/>
              <a:ext cx="310148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図形グループ 60"/>
            <p:cNvGrpSpPr/>
            <p:nvPr/>
          </p:nvGrpSpPr>
          <p:grpSpPr>
            <a:xfrm>
              <a:off x="4076997" y="1132781"/>
              <a:ext cx="703799" cy="988616"/>
              <a:chOff x="4227378" y="1554183"/>
              <a:chExt cx="703799" cy="734334"/>
            </a:xfrm>
          </p:grpSpPr>
          <p:cxnSp>
            <p:nvCxnSpPr>
              <p:cNvPr id="247" name="曲線コネクタ 246"/>
              <p:cNvCxnSpPr/>
              <p:nvPr/>
            </p:nvCxnSpPr>
            <p:spPr>
              <a:xfrm rot="16200000" flipH="1">
                <a:off x="4187035" y="1594526"/>
                <a:ext cx="715630" cy="6349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曲線コネクタ 247"/>
              <p:cNvCxnSpPr/>
              <p:nvPr/>
            </p:nvCxnSpPr>
            <p:spPr>
              <a:xfrm rot="16200000" flipH="1">
                <a:off x="4255890" y="1613230"/>
                <a:ext cx="715630" cy="6349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図形グループ 35"/>
            <p:cNvGrpSpPr/>
            <p:nvPr/>
          </p:nvGrpSpPr>
          <p:grpSpPr>
            <a:xfrm>
              <a:off x="4711941" y="1678913"/>
              <a:ext cx="1596697" cy="475906"/>
              <a:chOff x="1570646" y="1407537"/>
              <a:chExt cx="1596697" cy="475906"/>
            </a:xfrm>
          </p:grpSpPr>
          <p:sp>
            <p:nvSpPr>
              <p:cNvPr id="241" name="二等辺三角形 240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3" name="直線コネクタ 242"/>
              <p:cNvCxnSpPr>
                <a:endCxn id="241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二等辺三角形 244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0" name="台形 209"/>
            <p:cNvSpPr/>
            <p:nvPr/>
          </p:nvSpPr>
          <p:spPr>
            <a:xfrm rot="5400000">
              <a:off x="7476639" y="1399952"/>
              <a:ext cx="1251295" cy="258438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2605887" y="2378619"/>
              <a:ext cx="1988371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1 delay unit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2" name="直線コネクタ 211"/>
            <p:cNvCxnSpPr/>
            <p:nvPr/>
          </p:nvCxnSpPr>
          <p:spPr>
            <a:xfrm>
              <a:off x="4711941" y="1069535"/>
              <a:ext cx="326278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>
              <a:off x="4711941" y="1157961"/>
              <a:ext cx="3264802" cy="138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4711941" y="1272475"/>
              <a:ext cx="326682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4711941" y="1370755"/>
              <a:ext cx="326480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998013" y="1476195"/>
              <a:ext cx="2980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>
              <a:off x="6525855" y="1575283"/>
              <a:ext cx="1454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8" name="図形グループ 53"/>
            <p:cNvGrpSpPr/>
            <p:nvPr/>
          </p:nvGrpSpPr>
          <p:grpSpPr>
            <a:xfrm>
              <a:off x="6303824" y="1700993"/>
              <a:ext cx="1596697" cy="475906"/>
              <a:chOff x="1570646" y="1407537"/>
              <a:chExt cx="1596697" cy="475906"/>
            </a:xfrm>
          </p:grpSpPr>
          <p:sp>
            <p:nvSpPr>
              <p:cNvPr id="235" name="二等辺三角形 234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7" name="直線コネクタ 236"/>
              <p:cNvCxnSpPr>
                <a:endCxn id="235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線コネクタ 237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二等辺三角形 238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9" name="直線コネクタ 218"/>
            <p:cNvCxnSpPr/>
            <p:nvPr/>
          </p:nvCxnSpPr>
          <p:spPr>
            <a:xfrm rot="5400000">
              <a:off x="7898586" y="1951821"/>
              <a:ext cx="387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>
              <a:off x="7881303" y="1961651"/>
              <a:ext cx="900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>
              <a:off x="2722850" y="1067947"/>
              <a:ext cx="1454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rot="5400000">
              <a:off x="3729741" y="1372421"/>
              <a:ext cx="774730" cy="2954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rot="5400000">
              <a:off x="2129715" y="1301132"/>
              <a:ext cx="828733" cy="3575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rot="5400000">
              <a:off x="4630760" y="1558963"/>
              <a:ext cx="448436" cy="2860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 rot="5400000">
              <a:off x="6239844" y="1645665"/>
              <a:ext cx="354807" cy="2172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矢印コネクタ 225"/>
            <p:cNvCxnSpPr/>
            <p:nvPr/>
          </p:nvCxnSpPr>
          <p:spPr>
            <a:xfrm>
              <a:off x="131375" y="1870510"/>
              <a:ext cx="620530" cy="1588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テキスト ボックス 226"/>
            <p:cNvSpPr txBox="1"/>
            <p:nvPr/>
          </p:nvSpPr>
          <p:spPr>
            <a:xfrm>
              <a:off x="58104" y="1221523"/>
              <a:ext cx="1036236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input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28" name="直線矢印コネクタ 227"/>
            <p:cNvCxnSpPr/>
            <p:nvPr/>
          </p:nvCxnSpPr>
          <p:spPr>
            <a:xfrm>
              <a:off x="8248215" y="1477685"/>
              <a:ext cx="620530" cy="1588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テキスト ボックス 228"/>
            <p:cNvSpPr txBox="1"/>
            <p:nvPr/>
          </p:nvSpPr>
          <p:spPr>
            <a:xfrm>
              <a:off x="8147961" y="851646"/>
              <a:ext cx="1286251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out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put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30" name="直線コネクタ 229"/>
            <p:cNvCxnSpPr/>
            <p:nvPr/>
          </p:nvCxnSpPr>
          <p:spPr>
            <a:xfrm rot="5400000">
              <a:off x="845689" y="2483241"/>
              <a:ext cx="982806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 rot="5400000">
              <a:off x="1599417" y="2483841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768614" y="2974678"/>
              <a:ext cx="6889745" cy="762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テキスト ボックス 232"/>
            <p:cNvSpPr txBox="1"/>
            <p:nvPr/>
          </p:nvSpPr>
          <p:spPr>
            <a:xfrm>
              <a:off x="214920" y="2572891"/>
              <a:ext cx="969399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6600"/>
                  </a:solidFill>
                </a:rPr>
                <a:t>VCON</a:t>
              </a:r>
              <a:endParaRPr kumimoji="1" lang="ja-JP" altLang="en-US" dirty="0">
                <a:solidFill>
                  <a:srgbClr val="FF6600"/>
                </a:solidFill>
              </a:endParaRPr>
            </a:p>
          </p:txBody>
        </p:sp>
        <p:sp>
          <p:nvSpPr>
            <p:cNvPr id="234" name="テキスト ボックス 233"/>
            <p:cNvSpPr txBox="1"/>
            <p:nvPr/>
          </p:nvSpPr>
          <p:spPr>
            <a:xfrm>
              <a:off x="7771898" y="2052979"/>
              <a:ext cx="1224663" cy="95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selector</a:t>
              </a:r>
            </a:p>
            <a:p>
              <a:r>
                <a:rPr kumimoji="1" lang="en-US" altLang="ja-JP" dirty="0" smtClean="0"/>
                <a:t>[0:31]</a:t>
              </a:r>
              <a:endParaRPr kumimoji="1" lang="ja-JP" altLang="en-US" dirty="0"/>
            </a:p>
          </p:txBody>
        </p:sp>
      </p:grpSp>
      <p:sp>
        <p:nvSpPr>
          <p:cNvPr id="162" name="円形吹き出し 161"/>
          <p:cNvSpPr/>
          <p:nvPr/>
        </p:nvSpPr>
        <p:spPr>
          <a:xfrm>
            <a:off x="7299711" y="1665060"/>
            <a:ext cx="1667725" cy="933013"/>
          </a:xfrm>
          <a:prstGeom prst="wedgeEllipseCallout">
            <a:avLst>
              <a:gd name="adj1" fmla="val -40841"/>
              <a:gd name="adj2" fmla="val 68178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ダイナミックレンジ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 smtClean="0">
                <a:solidFill>
                  <a:schemeClr val="tx1"/>
                </a:solidFill>
              </a:rPr>
              <a:t>調整用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正方形/長方形 254"/>
          <p:cNvSpPr/>
          <p:nvPr/>
        </p:nvSpPr>
        <p:spPr>
          <a:xfrm>
            <a:off x="926167" y="4770961"/>
            <a:ext cx="7315743" cy="14961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PLL</a:t>
            </a:r>
            <a:r>
              <a:rPr lang="ja-JP" altLang="en-US" dirty="0" smtClean="0"/>
              <a:t>を含む</a:t>
            </a:r>
            <a:r>
              <a:rPr lang="en-US" altLang="ja-JP" dirty="0" smtClean="0"/>
              <a:t>ASIC</a:t>
            </a:r>
            <a:r>
              <a:rPr lang="ja-JP" altLang="en-US" dirty="0" smtClean="0"/>
              <a:t>の構成</a:t>
            </a:r>
            <a:endParaRPr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OSC @ Nagasaki Institute of Appled Science 11.02.01 </a:t>
            </a:r>
            <a:r>
              <a:rPr lang="ja-JP" altLang="en-US" smtClean="0"/>
              <a:t>志知 秀治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26E54-FAEB-F548-A131-931AB8286F17}" type="slidenum">
              <a:rPr lang="ja-JP" altLang="en-US" smtClean="0"/>
              <a:pPr/>
              <a:t>9</a:t>
            </a:fld>
            <a:endParaRPr lang="ja-JP" altLang="en-US"/>
          </a:p>
        </p:txBody>
      </p:sp>
      <p:grpSp>
        <p:nvGrpSpPr>
          <p:cNvPr id="5" name="図形グループ 5"/>
          <p:cNvGrpSpPr/>
          <p:nvPr/>
        </p:nvGrpSpPr>
        <p:grpSpPr>
          <a:xfrm>
            <a:off x="288072" y="945317"/>
            <a:ext cx="8398728" cy="3608784"/>
            <a:chOff x="288072" y="945317"/>
            <a:chExt cx="8398728" cy="3608784"/>
          </a:xfrm>
        </p:grpSpPr>
        <p:sp>
          <p:nvSpPr>
            <p:cNvPr id="7" name="正方形/長方形 6"/>
            <p:cNvSpPr/>
            <p:nvPr/>
          </p:nvSpPr>
          <p:spPr>
            <a:xfrm>
              <a:off x="670310" y="945317"/>
              <a:ext cx="7772400" cy="3608784"/>
            </a:xfrm>
            <a:prstGeom prst="rect">
              <a:avLst/>
            </a:prstGeom>
            <a:solidFill>
              <a:srgbClr val="F6FFB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750694" y="2189805"/>
              <a:ext cx="7611636" cy="22098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3352800" y="2570805"/>
              <a:ext cx="38100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32 step variable delay (VCRO)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台形 9"/>
            <p:cNvSpPr/>
            <p:nvPr/>
          </p:nvSpPr>
          <p:spPr>
            <a:xfrm rot="5400000">
              <a:off x="7100848" y="2754183"/>
              <a:ext cx="685800" cy="228600"/>
            </a:xfrm>
            <a:prstGeom prst="trapezoid">
              <a:avLst>
                <a:gd name="adj" fmla="val 38552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7162800" y="264700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7164040" y="286011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7178288" y="3087125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7162800" y="275418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7162800" y="2966043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二等辺三角形 15"/>
            <p:cNvSpPr/>
            <p:nvPr/>
          </p:nvSpPr>
          <p:spPr>
            <a:xfrm rot="5400000">
              <a:off x="7611636" y="2686353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8001000" y="2812825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>
              <a:off x="1812072" y="4094805"/>
              <a:ext cx="6449744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rot="5400000">
              <a:off x="2510404" y="3473915"/>
              <a:ext cx="122760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3124200" y="2875605"/>
              <a:ext cx="22860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7644392" y="3473120"/>
              <a:ext cx="1227602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8108176" y="2872429"/>
              <a:ext cx="150811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>
              <a:stCxn id="10" idx="0"/>
              <a:endCxn id="16" idx="3"/>
            </p:cNvCxnSpPr>
            <p:nvPr/>
          </p:nvCxnSpPr>
          <p:spPr>
            <a:xfrm flipV="1">
              <a:off x="7558048" y="2861366"/>
              <a:ext cx="107176" cy="711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/>
            <p:cNvSpPr/>
            <p:nvPr/>
          </p:nvSpPr>
          <p:spPr>
            <a:xfrm>
              <a:off x="941656" y="3256605"/>
              <a:ext cx="1175216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Phase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Detector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958384" y="2494605"/>
              <a:ext cx="1175216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000" dirty="0" smtClean="0">
                  <a:solidFill>
                    <a:schemeClr val="tx1"/>
                  </a:solidFill>
                </a:rPr>
                <a:t>Charge</a:t>
              </a:r>
            </a:p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Pump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rot="5400000">
              <a:off x="1695787" y="3981696"/>
              <a:ext cx="229394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正方形/長方形 26"/>
            <p:cNvSpPr/>
            <p:nvPr/>
          </p:nvSpPr>
          <p:spPr>
            <a:xfrm rot="5400000">
              <a:off x="2076457" y="2650572"/>
              <a:ext cx="876286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>
                  <a:solidFill>
                    <a:schemeClr val="tx1"/>
                  </a:solidFill>
                </a:rPr>
                <a:t>Filter</a:t>
              </a:r>
              <a:endParaRPr kumimoji="1" lang="ja-JP" alt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直線コネクタ 27"/>
            <p:cNvCxnSpPr/>
            <p:nvPr/>
          </p:nvCxnSpPr>
          <p:spPr>
            <a:xfrm rot="5400000">
              <a:off x="1195521" y="3171866"/>
              <a:ext cx="16789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>
              <a:off x="1727333" y="3187356"/>
              <a:ext cx="167890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stCxn id="25" idx="3"/>
            </p:cNvCxnSpPr>
            <p:nvPr/>
          </p:nvCxnSpPr>
          <p:spPr>
            <a:xfrm>
              <a:off x="2133600" y="2799405"/>
              <a:ext cx="228600" cy="356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2894011" y="3389490"/>
              <a:ext cx="4192587" cy="158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rot="16200000" flipH="1">
              <a:off x="3620094" y="3293318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rot="16200000" flipH="1">
              <a:off x="3757006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rot="16200000" flipH="1">
              <a:off x="3894711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rot="16200000" flipH="1">
              <a:off x="4032865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rot="16200000" flipH="1">
              <a:off x="4169775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rot="16200000" flipH="1">
              <a:off x="4307929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rot="16200000" flipH="1">
              <a:off x="4443599" y="329206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rot="16200000" flipH="1">
              <a:off x="4580513" y="329206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rot="16200000" flipH="1">
              <a:off x="4717423" y="329206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rot="16200000" flipH="1">
              <a:off x="485557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rot="16200000" flipH="1">
              <a:off x="4992489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rot="16200000" flipH="1">
              <a:off x="5129401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rot="16200000" flipH="1">
              <a:off x="52972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rot="16200000" flipH="1">
              <a:off x="56020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rot="16200000" flipH="1">
              <a:off x="54496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rot="16200000" flipH="1">
              <a:off x="57544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rot="16200000" flipH="1">
              <a:off x="59068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rot="16200000" flipH="1">
              <a:off x="60592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 rot="16200000" flipH="1">
              <a:off x="62116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16200000" flipH="1">
              <a:off x="63640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16200000" flipH="1">
              <a:off x="65164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16200000" flipH="1">
              <a:off x="6668889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16200000" flipH="1">
              <a:off x="68212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rot="16200000" flipH="1">
              <a:off x="6973687" y="3293317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>
              <a:off x="1191755" y="3976702"/>
              <a:ext cx="219406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rot="10800000">
              <a:off x="440472" y="4086405"/>
              <a:ext cx="860986" cy="1588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stCxn id="27" idx="0"/>
            </p:cNvCxnSpPr>
            <p:nvPr/>
          </p:nvCxnSpPr>
          <p:spPr>
            <a:xfrm>
              <a:off x="2667000" y="2802972"/>
              <a:ext cx="227011" cy="158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288072" y="3759088"/>
              <a:ext cx="1014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err="1" smtClean="0">
                  <a:solidFill>
                    <a:srgbClr val="0000FF"/>
                  </a:solidFill>
                </a:rPr>
                <a:t>ref_CLK</a:t>
              </a:r>
              <a:endParaRPr lang="en-US" altLang="ja-JP" dirty="0" smtClean="0">
                <a:solidFill>
                  <a:srgbClr val="0000FF"/>
                </a:solidFill>
              </a:endParaRPr>
            </a:p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(20MHz)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821472" y="3008756"/>
              <a:ext cx="70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Up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61" name="テキスト ボックス 60"/>
            <p:cNvSpPr txBox="1"/>
            <p:nvPr/>
          </p:nvSpPr>
          <p:spPr>
            <a:xfrm>
              <a:off x="1768088" y="2997088"/>
              <a:ext cx="822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Down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62" name="直線コネクタ 61"/>
            <p:cNvCxnSpPr/>
            <p:nvPr/>
          </p:nvCxnSpPr>
          <p:spPr>
            <a:xfrm rot="16200000" flipH="1">
              <a:off x="2198488" y="2711503"/>
              <a:ext cx="1389460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正方形/長方形 62"/>
            <p:cNvSpPr/>
            <p:nvPr/>
          </p:nvSpPr>
          <p:spPr>
            <a:xfrm>
              <a:off x="3323064" y="1178566"/>
              <a:ext cx="3810000" cy="6096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chemeClr val="tx1"/>
                  </a:solidFill>
                </a:rPr>
                <a:t>32 step variable delay</a:t>
              </a:r>
              <a:endParaRPr kumimoji="1" lang="ja-JP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4" name="台形 63"/>
            <p:cNvSpPr/>
            <p:nvPr/>
          </p:nvSpPr>
          <p:spPr>
            <a:xfrm rot="5400000">
              <a:off x="7071112" y="1361946"/>
              <a:ext cx="685800" cy="228600"/>
            </a:xfrm>
            <a:prstGeom prst="trapezoid">
              <a:avLst>
                <a:gd name="adj" fmla="val 38552"/>
              </a:avLst>
            </a:prstGeom>
            <a:solidFill>
              <a:schemeClr val="bg1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7133064" y="125476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7134304" y="146787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7148552" y="1694888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7133064" y="136194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>
              <a:off x="7133064" y="1573806"/>
              <a:ext cx="152400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>
              <a:off x="2894011" y="2016772"/>
              <a:ext cx="4192587" cy="158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16200000" flipH="1">
              <a:off x="3620094" y="1917825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16200000" flipH="1">
              <a:off x="3757006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rot="16200000" flipH="1">
              <a:off x="3894711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rot="16200000" flipH="1">
              <a:off x="4032865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rot="16200000" flipH="1">
              <a:off x="4169775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 rot="16200000" flipH="1">
              <a:off x="4307929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rot="16200000" flipH="1">
              <a:off x="4443599" y="191657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 rot="16200000" flipH="1">
              <a:off x="4580513" y="191657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 rot="16200000" flipH="1">
              <a:off x="4717423" y="191657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rot="16200000" flipH="1">
              <a:off x="485557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rot="16200000" flipH="1">
              <a:off x="4992489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rot="16200000" flipH="1">
              <a:off x="5129401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/>
            <p:cNvCxnSpPr/>
            <p:nvPr/>
          </p:nvCxnSpPr>
          <p:spPr>
            <a:xfrm rot="16200000" flipH="1">
              <a:off x="52972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/>
            <p:cNvCxnSpPr/>
            <p:nvPr/>
          </p:nvCxnSpPr>
          <p:spPr>
            <a:xfrm rot="16200000" flipH="1">
              <a:off x="56020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rot="16200000" flipH="1">
              <a:off x="54496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rot="16200000" flipH="1">
              <a:off x="57544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 rot="16200000" flipH="1">
              <a:off x="59068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 rot="16200000" flipH="1">
              <a:off x="60592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 rot="16200000" flipH="1">
              <a:off x="62116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 rot="16200000" flipH="1">
              <a:off x="63640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 rot="16200000" flipH="1">
              <a:off x="65164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 rot="16200000" flipH="1">
              <a:off x="6668889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/>
            <p:cNvCxnSpPr/>
            <p:nvPr/>
          </p:nvCxnSpPr>
          <p:spPr>
            <a:xfrm rot="16200000" flipH="1">
              <a:off x="68212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 rot="16200000" flipH="1">
              <a:off x="6973687" y="1917824"/>
              <a:ext cx="225824" cy="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テキスト ボックス 94"/>
            <p:cNvSpPr txBox="1"/>
            <p:nvPr/>
          </p:nvSpPr>
          <p:spPr>
            <a:xfrm>
              <a:off x="2893217" y="2164774"/>
              <a:ext cx="7926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VCON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6" name="直線矢印コネクタ 95"/>
            <p:cNvCxnSpPr/>
            <p:nvPr/>
          </p:nvCxnSpPr>
          <p:spPr>
            <a:xfrm>
              <a:off x="457200" y="1469464"/>
              <a:ext cx="2861451" cy="1050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 flipV="1">
              <a:off x="7528312" y="1467876"/>
              <a:ext cx="1158488" cy="12088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テキスト ボックス 97"/>
            <p:cNvSpPr txBox="1"/>
            <p:nvPr/>
          </p:nvSpPr>
          <p:spPr>
            <a:xfrm>
              <a:off x="7364548" y="3473082"/>
              <a:ext cx="8369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PLL</a:t>
              </a:r>
              <a:endParaRPr kumimoji="1" lang="ja-JP" altLang="en-US" sz="2800" dirty="0"/>
            </a:p>
          </p:txBody>
        </p:sp>
      </p:grpSp>
      <p:grpSp>
        <p:nvGrpSpPr>
          <p:cNvPr id="6" name="図形グループ 191"/>
          <p:cNvGrpSpPr/>
          <p:nvPr/>
        </p:nvGrpSpPr>
        <p:grpSpPr>
          <a:xfrm>
            <a:off x="1184358" y="4766924"/>
            <a:ext cx="7201774" cy="1531174"/>
            <a:chOff x="58104" y="851646"/>
            <a:chExt cx="9376108" cy="2268403"/>
          </a:xfrm>
        </p:grpSpPr>
        <p:cxnSp>
          <p:nvCxnSpPr>
            <p:cNvPr id="193" name="直線コネクタ 192"/>
            <p:cNvCxnSpPr/>
            <p:nvPr/>
          </p:nvCxnSpPr>
          <p:spPr>
            <a:xfrm rot="5400000">
              <a:off x="6412835" y="2503774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コネクタ 193"/>
            <p:cNvCxnSpPr/>
            <p:nvPr/>
          </p:nvCxnSpPr>
          <p:spPr>
            <a:xfrm rot="5400000">
              <a:off x="7166759" y="2489054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直線コネクタ 194"/>
            <p:cNvCxnSpPr/>
            <p:nvPr/>
          </p:nvCxnSpPr>
          <p:spPr>
            <a:xfrm rot="5400000">
              <a:off x="4804733" y="2483078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直線コネクタ 195"/>
            <p:cNvCxnSpPr/>
            <p:nvPr/>
          </p:nvCxnSpPr>
          <p:spPr>
            <a:xfrm rot="5400000">
              <a:off x="5558657" y="2485070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直線コネクタ 196"/>
            <p:cNvCxnSpPr/>
            <p:nvPr/>
          </p:nvCxnSpPr>
          <p:spPr>
            <a:xfrm rot="5400000">
              <a:off x="3207519" y="2504537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正方形/長方形 197"/>
            <p:cNvSpPr/>
            <p:nvPr/>
          </p:nvSpPr>
          <p:spPr>
            <a:xfrm>
              <a:off x="2582951" y="1426059"/>
              <a:ext cx="1488697" cy="93584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99" name="直線コネクタ 198"/>
            <p:cNvCxnSpPr/>
            <p:nvPr/>
          </p:nvCxnSpPr>
          <p:spPr>
            <a:xfrm rot="5400000">
              <a:off x="2436886" y="2485833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図形グループ 18"/>
            <p:cNvGrpSpPr/>
            <p:nvPr/>
          </p:nvGrpSpPr>
          <p:grpSpPr>
            <a:xfrm>
              <a:off x="768614" y="1641505"/>
              <a:ext cx="1596697" cy="475906"/>
              <a:chOff x="1570646" y="1407537"/>
              <a:chExt cx="1596697" cy="475906"/>
            </a:xfrm>
          </p:grpSpPr>
          <p:sp>
            <p:nvSpPr>
              <p:cNvPr id="249" name="二等辺三角形 248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円/楕円 249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51" name="直線コネクタ 250"/>
              <p:cNvCxnSpPr>
                <a:endCxn id="249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線コネクタ 251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二等辺三角形 252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円/楕円 9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01" name="二等辺三角形 200"/>
            <p:cNvSpPr/>
            <p:nvPr/>
          </p:nvSpPr>
          <p:spPr>
            <a:xfrm rot="5400000">
              <a:off x="2703397" y="1713797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円/楕円 201"/>
            <p:cNvSpPr/>
            <p:nvPr/>
          </p:nvSpPr>
          <p:spPr>
            <a:xfrm>
              <a:off x="3092761" y="1840269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3" name="直線コネクタ 202"/>
            <p:cNvCxnSpPr>
              <a:endCxn id="201" idx="3"/>
            </p:cNvCxnSpPr>
            <p:nvPr/>
          </p:nvCxnSpPr>
          <p:spPr>
            <a:xfrm>
              <a:off x="2357988" y="1888810"/>
              <a:ext cx="398997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>
              <a:off x="3200761" y="1907514"/>
              <a:ext cx="310148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二等辺三角形 204"/>
            <p:cNvSpPr/>
            <p:nvPr/>
          </p:nvSpPr>
          <p:spPr>
            <a:xfrm rot="5400000">
              <a:off x="3457321" y="1732501"/>
              <a:ext cx="457202" cy="350026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" name="円/楕円 205"/>
            <p:cNvSpPr/>
            <p:nvPr/>
          </p:nvSpPr>
          <p:spPr>
            <a:xfrm>
              <a:off x="3846685" y="1858973"/>
              <a:ext cx="108000" cy="1080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7" name="直線コネクタ 206"/>
            <p:cNvCxnSpPr/>
            <p:nvPr/>
          </p:nvCxnSpPr>
          <p:spPr>
            <a:xfrm>
              <a:off x="3954685" y="1909506"/>
              <a:ext cx="310148" cy="158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図形グループ 60"/>
            <p:cNvGrpSpPr/>
            <p:nvPr/>
          </p:nvGrpSpPr>
          <p:grpSpPr>
            <a:xfrm>
              <a:off x="4076997" y="1132781"/>
              <a:ext cx="703799" cy="988616"/>
              <a:chOff x="4227378" y="1554183"/>
              <a:chExt cx="703799" cy="734334"/>
            </a:xfrm>
          </p:grpSpPr>
          <p:cxnSp>
            <p:nvCxnSpPr>
              <p:cNvPr id="247" name="曲線コネクタ 246"/>
              <p:cNvCxnSpPr/>
              <p:nvPr/>
            </p:nvCxnSpPr>
            <p:spPr>
              <a:xfrm rot="16200000" flipH="1">
                <a:off x="4187035" y="1594526"/>
                <a:ext cx="715630" cy="6349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曲線コネクタ 247"/>
              <p:cNvCxnSpPr/>
              <p:nvPr/>
            </p:nvCxnSpPr>
            <p:spPr>
              <a:xfrm rot="16200000" flipH="1">
                <a:off x="4255890" y="1613230"/>
                <a:ext cx="715630" cy="634944"/>
              </a:xfrm>
              <a:prstGeom prst="curved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78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図形グループ 35"/>
            <p:cNvGrpSpPr/>
            <p:nvPr/>
          </p:nvGrpSpPr>
          <p:grpSpPr>
            <a:xfrm>
              <a:off x="4711941" y="1678913"/>
              <a:ext cx="1596697" cy="475906"/>
              <a:chOff x="1570646" y="1407537"/>
              <a:chExt cx="1596697" cy="475906"/>
            </a:xfrm>
          </p:grpSpPr>
          <p:sp>
            <p:nvSpPr>
              <p:cNvPr id="241" name="二等辺三角形 240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円/楕円 241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3" name="直線コネクタ 242"/>
              <p:cNvCxnSpPr>
                <a:endCxn id="241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直線コネクタ 243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二等辺三角形 244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円/楕円 245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0" name="台形 209"/>
            <p:cNvSpPr/>
            <p:nvPr/>
          </p:nvSpPr>
          <p:spPr>
            <a:xfrm rot="5400000">
              <a:off x="7476639" y="1399952"/>
              <a:ext cx="1251295" cy="258438"/>
            </a:xfrm>
            <a:prstGeom prst="trapezoid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2605887" y="2378619"/>
              <a:ext cx="1988371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00"/>
                  </a:solidFill>
                </a:rPr>
                <a:t>1 delay unit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12" name="直線コネクタ 211"/>
            <p:cNvCxnSpPr/>
            <p:nvPr/>
          </p:nvCxnSpPr>
          <p:spPr>
            <a:xfrm>
              <a:off x="4711941" y="1069535"/>
              <a:ext cx="3262783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>
              <a:off x="4711941" y="1157961"/>
              <a:ext cx="3264802" cy="138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4711941" y="1272475"/>
              <a:ext cx="326682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4711941" y="1370755"/>
              <a:ext cx="3264802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998013" y="1476195"/>
              <a:ext cx="29808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コネクタ 216"/>
            <p:cNvCxnSpPr/>
            <p:nvPr/>
          </p:nvCxnSpPr>
          <p:spPr>
            <a:xfrm>
              <a:off x="6525855" y="1575283"/>
              <a:ext cx="1454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図形グループ 53"/>
            <p:cNvGrpSpPr/>
            <p:nvPr/>
          </p:nvGrpSpPr>
          <p:grpSpPr>
            <a:xfrm>
              <a:off x="6303824" y="1700993"/>
              <a:ext cx="1596697" cy="475906"/>
              <a:chOff x="1570646" y="1407537"/>
              <a:chExt cx="1596697" cy="475906"/>
            </a:xfrm>
          </p:grpSpPr>
          <p:sp>
            <p:nvSpPr>
              <p:cNvPr id="235" name="二等辺三角形 234"/>
              <p:cNvSpPr/>
              <p:nvPr/>
            </p:nvSpPr>
            <p:spPr>
              <a:xfrm rot="5400000">
                <a:off x="1916055" y="1461125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6" name="円/楕円 235"/>
              <p:cNvSpPr/>
              <p:nvPr/>
            </p:nvSpPr>
            <p:spPr>
              <a:xfrm>
                <a:off x="2305419" y="1587597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7" name="直線コネクタ 236"/>
              <p:cNvCxnSpPr>
                <a:endCxn id="235" idx="3"/>
              </p:cNvCxnSpPr>
              <p:nvPr/>
            </p:nvCxnSpPr>
            <p:spPr>
              <a:xfrm>
                <a:off x="1570646" y="1636138"/>
                <a:ext cx="398997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直線コネクタ 237"/>
              <p:cNvCxnSpPr/>
              <p:nvPr/>
            </p:nvCxnSpPr>
            <p:spPr>
              <a:xfrm>
                <a:off x="2413419" y="1654842"/>
                <a:ext cx="310148" cy="1588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9" name="二等辺三角形 238"/>
              <p:cNvSpPr/>
              <p:nvPr/>
            </p:nvSpPr>
            <p:spPr>
              <a:xfrm rot="5400000">
                <a:off x="2669979" y="1479829"/>
                <a:ext cx="457202" cy="350026"/>
              </a:xfrm>
              <a:prstGeom prst="triangl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円/楕円 239"/>
              <p:cNvSpPr/>
              <p:nvPr/>
            </p:nvSpPr>
            <p:spPr>
              <a:xfrm>
                <a:off x="3059343" y="1606301"/>
                <a:ext cx="108000" cy="108000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219" name="直線コネクタ 218"/>
            <p:cNvCxnSpPr/>
            <p:nvPr/>
          </p:nvCxnSpPr>
          <p:spPr>
            <a:xfrm rot="5400000">
              <a:off x="7898586" y="1951821"/>
              <a:ext cx="3871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コネクタ 219"/>
            <p:cNvCxnSpPr/>
            <p:nvPr/>
          </p:nvCxnSpPr>
          <p:spPr>
            <a:xfrm>
              <a:off x="7881303" y="1961651"/>
              <a:ext cx="900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コネクタ 220"/>
            <p:cNvCxnSpPr/>
            <p:nvPr/>
          </p:nvCxnSpPr>
          <p:spPr>
            <a:xfrm>
              <a:off x="2722850" y="1067947"/>
              <a:ext cx="1454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 rot="5400000">
              <a:off x="3729741" y="1372421"/>
              <a:ext cx="774730" cy="2954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rot="5400000">
              <a:off x="2129715" y="1301132"/>
              <a:ext cx="828733" cy="35754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rot="5400000">
              <a:off x="4630760" y="1558963"/>
              <a:ext cx="448436" cy="2860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/>
            <p:cNvCxnSpPr/>
            <p:nvPr/>
          </p:nvCxnSpPr>
          <p:spPr>
            <a:xfrm rot="5400000">
              <a:off x="6239844" y="1645665"/>
              <a:ext cx="354807" cy="2172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矢印コネクタ 225"/>
            <p:cNvCxnSpPr/>
            <p:nvPr/>
          </p:nvCxnSpPr>
          <p:spPr>
            <a:xfrm>
              <a:off x="131375" y="1870510"/>
              <a:ext cx="620530" cy="1588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テキスト ボックス 226"/>
            <p:cNvSpPr txBox="1"/>
            <p:nvPr/>
          </p:nvSpPr>
          <p:spPr>
            <a:xfrm>
              <a:off x="58104" y="1221523"/>
              <a:ext cx="1036236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input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28" name="直線矢印コネクタ 227"/>
            <p:cNvCxnSpPr/>
            <p:nvPr/>
          </p:nvCxnSpPr>
          <p:spPr>
            <a:xfrm>
              <a:off x="8248215" y="1477685"/>
              <a:ext cx="620530" cy="1588"/>
            </a:xfrm>
            <a:prstGeom prst="straightConnector1">
              <a:avLst/>
            </a:prstGeom>
            <a:ln w="76200" cmpd="sng"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テキスト ボックス 228"/>
            <p:cNvSpPr txBox="1"/>
            <p:nvPr/>
          </p:nvSpPr>
          <p:spPr>
            <a:xfrm>
              <a:off x="8147961" y="851646"/>
              <a:ext cx="1286251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00FF"/>
                  </a:solidFill>
                </a:rPr>
                <a:t>out</a:t>
              </a:r>
              <a:r>
                <a:rPr kumimoji="1" lang="en-US" altLang="ja-JP" dirty="0" smtClean="0">
                  <a:solidFill>
                    <a:srgbClr val="0000FF"/>
                  </a:solidFill>
                </a:rPr>
                <a:t>put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30" name="直線コネクタ 229"/>
            <p:cNvCxnSpPr/>
            <p:nvPr/>
          </p:nvCxnSpPr>
          <p:spPr>
            <a:xfrm rot="5400000">
              <a:off x="845689" y="2483241"/>
              <a:ext cx="982806" cy="1588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線コネクタ 230"/>
            <p:cNvCxnSpPr/>
            <p:nvPr/>
          </p:nvCxnSpPr>
          <p:spPr>
            <a:xfrm rot="5400000">
              <a:off x="1599417" y="2483841"/>
              <a:ext cx="981610" cy="158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768614" y="2974678"/>
              <a:ext cx="6889745" cy="762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テキスト ボックス 232"/>
            <p:cNvSpPr txBox="1"/>
            <p:nvPr/>
          </p:nvSpPr>
          <p:spPr>
            <a:xfrm>
              <a:off x="214920" y="2572891"/>
              <a:ext cx="969399" cy="54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6600"/>
                  </a:solidFill>
                </a:rPr>
                <a:t>VCON</a:t>
              </a:r>
              <a:endParaRPr kumimoji="1" lang="ja-JP" altLang="en-US" dirty="0">
                <a:solidFill>
                  <a:srgbClr val="FF6600"/>
                </a:solidFill>
              </a:endParaRPr>
            </a:p>
          </p:txBody>
        </p:sp>
        <p:sp>
          <p:nvSpPr>
            <p:cNvPr id="234" name="テキスト ボックス 233"/>
            <p:cNvSpPr txBox="1"/>
            <p:nvPr/>
          </p:nvSpPr>
          <p:spPr>
            <a:xfrm>
              <a:off x="7771898" y="2052979"/>
              <a:ext cx="1224663" cy="95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selector</a:t>
              </a:r>
            </a:p>
            <a:p>
              <a:r>
                <a:rPr kumimoji="1" lang="en-US" altLang="ja-JP" dirty="0" smtClean="0"/>
                <a:t>[0:31]</a:t>
              </a:r>
              <a:endParaRPr kumimoji="1" lang="ja-JP" altLang="en-US" dirty="0"/>
            </a:p>
          </p:txBody>
        </p:sp>
      </p:grpSp>
      <p:sp>
        <p:nvSpPr>
          <p:cNvPr id="162" name="角丸四角形 161"/>
          <p:cNvSpPr/>
          <p:nvPr/>
        </p:nvSpPr>
        <p:spPr>
          <a:xfrm>
            <a:off x="3084533" y="4715092"/>
            <a:ext cx="1224857" cy="1589426"/>
          </a:xfrm>
          <a:prstGeom prst="roundRect">
            <a:avLst/>
          </a:prstGeom>
          <a:noFill/>
          <a:ln w="57150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chi_maji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shichi_majime.potx</Template>
  <TotalTime>1354</TotalTime>
  <Words>1812</Words>
  <Application>Microsoft Macintosh PowerPoint</Application>
  <PresentationFormat>画面に合わせる (4:3)</PresentationFormat>
  <Paragraphs>393</Paragraphs>
  <Slides>30</Slides>
  <Notes>7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1" baseType="lpstr">
      <vt:lpstr>shichi_majime</vt:lpstr>
      <vt:lpstr>PLLを用いた可変遅延回路の製作</vt:lpstr>
      <vt:lpstr>Intro 自己紹介 + 回路のモチベーション</vt:lpstr>
      <vt:lpstr>自己紹介 + 回路のモチベーション</vt:lpstr>
      <vt:lpstr>自己紹介 + 回路のモチベーション</vt:lpstr>
      <vt:lpstr>自己紹介 + 回路のモチベーション</vt:lpstr>
      <vt:lpstr>回路設計</vt:lpstr>
      <vt:lpstr>ASICの仕様</vt:lpstr>
      <vt:lpstr>PLLを含むASICの構成</vt:lpstr>
      <vt:lpstr>PLLを含むASICの構成</vt:lpstr>
      <vt:lpstr>遅延素子</vt:lpstr>
      <vt:lpstr>遅延時間とVCONの関係</vt:lpstr>
      <vt:lpstr>PLLを含むASICの構成</vt:lpstr>
      <vt:lpstr>ローパスフィルター</vt:lpstr>
      <vt:lpstr>VCONの収束</vt:lpstr>
      <vt:lpstr>動作テスト</vt:lpstr>
      <vt:lpstr>遅延回路の遅延ステップと遅延幅</vt:lpstr>
      <vt:lpstr>検証</vt:lpstr>
      <vt:lpstr>電源電圧の変化</vt:lpstr>
      <vt:lpstr>温度の変化</vt:lpstr>
      <vt:lpstr>放射線耐性</vt:lpstr>
      <vt:lpstr>まとめ</vt:lpstr>
      <vt:lpstr>スライド 22</vt:lpstr>
      <vt:lpstr>イントロダクション</vt:lpstr>
      <vt:lpstr>Phase Detector(位相検出器)</vt:lpstr>
      <vt:lpstr>Charge Pump</vt:lpstr>
      <vt:lpstr>TEGパラメータ抽出</vt:lpstr>
      <vt:lpstr>TEG　バイアス</vt:lpstr>
      <vt:lpstr>TEG NMOS</vt:lpstr>
      <vt:lpstr>TEG PMOS</vt:lpstr>
      <vt:lpstr>TEG ELT-NMOS</vt:lpstr>
    </vt:vector>
  </TitlesOfParts>
  <Company>名古屋大学　理学研究科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PLLを用いた可変遅延回路の製作</dc:title>
  <dc:creator>志知 秀治</dc:creator>
  <cp:lastModifiedBy>志知 秀治</cp:lastModifiedBy>
  <cp:revision>8</cp:revision>
  <dcterms:created xsi:type="dcterms:W3CDTF">2011-01-31T21:42:42Z</dcterms:created>
  <dcterms:modified xsi:type="dcterms:W3CDTF">2011-02-01T04:41:01Z</dcterms:modified>
</cp:coreProperties>
</file>