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311" r:id="rId3"/>
    <p:sldId id="293" r:id="rId4"/>
    <p:sldId id="321" r:id="rId5"/>
    <p:sldId id="322" r:id="rId6"/>
    <p:sldId id="276" r:id="rId7"/>
    <p:sldId id="323" r:id="rId8"/>
    <p:sldId id="278" r:id="rId9"/>
    <p:sldId id="324" r:id="rId10"/>
    <p:sldId id="280" r:id="rId11"/>
    <p:sldId id="325" r:id="rId12"/>
    <p:sldId id="312" r:id="rId13"/>
    <p:sldId id="285" r:id="rId14"/>
    <p:sldId id="277" r:id="rId15"/>
    <p:sldId id="316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AEC76-EC40-AB44-A46E-E92FBEF1F3D7}" type="datetimeFigureOut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E1FD6-E25F-824D-AD18-A1DA5879F8E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416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05F9F-14F6-9445-8C35-4BF3BD088D60}" type="datetimeFigureOut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B629C-2090-2746-9EBD-7A1342E885B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0174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629C-2090-2746-9EBD-7A1342E885B9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03F6-94CC-A24D-AA69-EDADCBAF0475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235E-F564-9D42-A4B7-B94396EE698A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071-1B62-0944-9343-37F372259107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A3F1-A2C0-9B41-A9C4-7DD46E68A576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022-F790-9044-9332-931944345BE1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3F6E-9983-0247-932C-6F522007E631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76ED-7A1D-5D42-9952-E015AF0B22A5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A483-477F-B04B-9502-738133E14BFB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51D4-6A2B-CD44-ABF8-2B8AAFA334D0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8CFA-2E5E-5F45-B705-BB2994AC7B05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91B1-C8C0-2B4F-A053-0CD5BFD84214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B000-6091-F74C-9512-311B4C61A9B4}" type="datetime1">
              <a:rPr lang="ja-JP" altLang="en-US" smtClean="0"/>
              <a:pPr/>
              <a:t>2012/11/05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8E6D-3D6D-604F-B82C-6084C60AAEF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1000" y="1486219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KEK</a:t>
            </a:r>
          </a:p>
          <a:p>
            <a:r>
              <a:rPr kumimoji="1" lang="ja-JP" altLang="en-US" sz="4000" dirty="0" smtClean="0"/>
              <a:t>エレクトロニクスシステムグループでの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開発状況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48200" y="4572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/>
              <a:t>KEK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e</a:t>
            </a:r>
            <a:r>
              <a:rPr lang="en-US" altLang="ja-JP" sz="2800" dirty="0" smtClean="0"/>
              <a:t>-sys </a:t>
            </a:r>
          </a:p>
          <a:p>
            <a:pPr algn="r"/>
            <a:r>
              <a:rPr lang="ja-JP" altLang="en-US" sz="2800" dirty="0" smtClean="0"/>
              <a:t>庄子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正剛</a:t>
            </a:r>
            <a:endParaRPr kumimoji="1" lang="ja-JP" altLang="en-US" sz="28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DAQMW-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0"/>
            <a:ext cx="6231657" cy="3935898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31389" y="3962400"/>
            <a:ext cx="535501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DAQ-Middleware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を使っている実験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228600" y="4620161"/>
            <a:ext cx="5692310" cy="22467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J-PARC/MLF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中性子で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ビームライン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検討中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SuperNEMO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3182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CANDLES 2</a:t>
            </a:r>
          </a:p>
          <a:p>
            <a:pPr marL="63182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altLang="ja-JP" sz="200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</a:t>
            </a:r>
            <a:r>
              <a:rPr lang="ja-JP" altLang="en-US" sz="200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ハドロン実験</a:t>
            </a:r>
            <a:endParaRPr lang="en-US" altLang="ja-JP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282575" defTabSz="914400">
              <a:buFontTx/>
              <a:buBlip>
                <a:blip r:embed="rId4"/>
              </a:buBlip>
              <a:defRPr/>
            </a:pP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DAQ-Middleware home page</a:t>
            </a:r>
          </a:p>
          <a:p>
            <a:pPr marL="631825" lvl="1" indent="-282575" defTabSz="914400">
              <a:buFontTx/>
              <a:buBlip>
                <a:blip r:embed="rId4"/>
              </a:buBlip>
              <a:defRPr/>
            </a:pP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</a:t>
            </a:r>
            <a:r>
              <a:rPr lang="en-US" altLang="ja-JP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daqmw.kek.jp/index.html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5181600" y="3505200"/>
            <a:ext cx="3859100" cy="3200400"/>
            <a:chOff x="2190750" y="869767"/>
            <a:chExt cx="5834586" cy="49642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0750" y="1023938"/>
              <a:ext cx="4762500" cy="481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角丸四角形 7"/>
            <p:cNvSpPr/>
            <p:nvPr/>
          </p:nvSpPr>
          <p:spPr bwMode="auto">
            <a:xfrm>
              <a:off x="4644008" y="1628800"/>
              <a:ext cx="1368152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5328084" y="3032956"/>
              <a:ext cx="1332148" cy="1800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5580112" y="2744924"/>
              <a:ext cx="992188" cy="1800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 bwMode="auto">
            <a:xfrm>
              <a:off x="5292080" y="2486100"/>
              <a:ext cx="900100" cy="18681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3275856" y="1916832"/>
              <a:ext cx="1080120" cy="1800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3" name="角丸四角形 12"/>
            <p:cNvSpPr/>
            <p:nvPr/>
          </p:nvSpPr>
          <p:spPr bwMode="auto">
            <a:xfrm>
              <a:off x="2879812" y="2456892"/>
              <a:ext cx="1152128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2879812" y="2744924"/>
              <a:ext cx="828092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 bwMode="auto">
            <a:xfrm>
              <a:off x="2375756" y="4401108"/>
              <a:ext cx="1332148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6" name="角丸四角形 15"/>
            <p:cNvSpPr/>
            <p:nvPr/>
          </p:nvSpPr>
          <p:spPr bwMode="auto">
            <a:xfrm>
              <a:off x="2771800" y="4689140"/>
              <a:ext cx="1116124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 bwMode="auto">
            <a:xfrm>
              <a:off x="3095836" y="5229200"/>
              <a:ext cx="1224136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 bwMode="auto">
            <a:xfrm>
              <a:off x="4608004" y="5229200"/>
              <a:ext cx="1008112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19" name="角丸四角形 18"/>
            <p:cNvSpPr/>
            <p:nvPr/>
          </p:nvSpPr>
          <p:spPr bwMode="auto">
            <a:xfrm>
              <a:off x="4860032" y="4977172"/>
              <a:ext cx="1116124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20" name="角丸四角形 19"/>
            <p:cNvSpPr/>
            <p:nvPr/>
          </p:nvSpPr>
          <p:spPr bwMode="auto">
            <a:xfrm>
              <a:off x="5112060" y="4689140"/>
              <a:ext cx="1260140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 bwMode="auto">
            <a:xfrm>
              <a:off x="5292080" y="4437112"/>
              <a:ext cx="1008112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50" dirty="0">
                <a:solidFill>
                  <a:srgbClr val="00B0F0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 bwMode="auto">
            <a:xfrm>
              <a:off x="5633905" y="869767"/>
              <a:ext cx="2391431" cy="6680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050" dirty="0" smtClean="0">
                  <a:solidFill>
                    <a:schemeClr val="tx1"/>
                  </a:solidFill>
                </a:rPr>
                <a:t>DAQ-Middleware Working</a:t>
              </a:r>
              <a:endParaRPr lang="ja-JP" alt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260593" y="3621934"/>
            <a:ext cx="40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DAQ-middleware</a:t>
            </a:r>
            <a:r>
              <a:rPr lang="ja-JP" altLang="en-US" dirty="0" smtClean="0"/>
              <a:t>コアメンバーが開発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94411" y="732112"/>
            <a:ext cx="295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コンポーネント化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要素の通信が規格化</a:t>
            </a:r>
            <a:endParaRPr lang="en-US" altLang="ja-JP" sz="2400" dirty="0" smtClean="0"/>
          </a:p>
          <a:p>
            <a:r>
              <a:rPr lang="ja-JP" altLang="en-US" sz="2400" dirty="0" smtClean="0"/>
              <a:t>ネットワークも使える</a:t>
            </a:r>
            <a:endParaRPr lang="en-US" altLang="ja-JP" sz="2400" dirty="0" smtClean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800" dirty="0" err="1" smtClean="0"/>
              <a:t>Esys</a:t>
            </a:r>
            <a:r>
              <a:rPr lang="ja-JP" altLang="en-US" sz="4800" dirty="0" smtClean="0"/>
              <a:t>の押し進める技術</a:t>
            </a:r>
            <a:endParaRPr lang="ja-JP" altLang="en-US" sz="4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96352" y="1674554"/>
            <a:ext cx="2906540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高密度化</a:t>
            </a:r>
            <a:endParaRPr kumimoji="1" lang="ja-JP" altLang="en-US" sz="3200" dirty="0"/>
          </a:p>
        </p:txBody>
      </p:sp>
      <p:sp>
        <p:nvSpPr>
          <p:cNvPr id="8" name="円/楕円 7"/>
          <p:cNvSpPr/>
          <p:nvPr/>
        </p:nvSpPr>
        <p:spPr>
          <a:xfrm>
            <a:off x="742375" y="4112699"/>
            <a:ext cx="2821055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高機能化</a:t>
            </a:r>
            <a:endParaRPr kumimoji="1" lang="ja-JP" altLang="en-US" sz="3200" dirty="0"/>
          </a:p>
        </p:txBody>
      </p:sp>
      <p:sp>
        <p:nvSpPr>
          <p:cNvPr id="9" name="円/楕円 8"/>
          <p:cNvSpPr/>
          <p:nvPr/>
        </p:nvSpPr>
        <p:spPr>
          <a:xfrm>
            <a:off x="5187671" y="4259231"/>
            <a:ext cx="3268297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ネットワーク化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92101" y="2250761"/>
            <a:ext cx="2637869" cy="2173556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ASIC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965024" y="3025921"/>
            <a:ext cx="2886695" cy="2173556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altLang="ja-JP" sz="4000" dirty="0" smtClean="0">
                <a:solidFill>
                  <a:schemeClr val="tx1"/>
                </a:solidFill>
              </a:rPr>
              <a:t>PCB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734152" y="5040734"/>
            <a:ext cx="5385649" cy="973707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DAQ-</a:t>
            </a:r>
            <a:r>
              <a:rPr lang="en-US" altLang="ja-JP" sz="4000" dirty="0" smtClean="0">
                <a:solidFill>
                  <a:schemeClr val="tx1"/>
                </a:solidFill>
              </a:rPr>
              <a:t>Middleware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2101" y="1528680"/>
            <a:ext cx="468037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en-US" sz="2800" dirty="0" err="1" smtClean="0"/>
              <a:t>高</a:t>
            </a:r>
            <a:r>
              <a:rPr lang="ja-JP" altLang="en-US" sz="2800" dirty="0" smtClean="0"/>
              <a:t>集積</a:t>
            </a:r>
            <a:r>
              <a:rPr lang="en-US" altLang="en-US" sz="2800" dirty="0" err="1" smtClean="0"/>
              <a:t>、高</a:t>
            </a:r>
            <a:r>
              <a:rPr lang="ja-JP" altLang="en-US" sz="2800" dirty="0" smtClean="0"/>
              <a:t>機能</a:t>
            </a:r>
            <a:r>
              <a:rPr lang="en-US" altLang="en-US" sz="2800" dirty="0" smtClean="0"/>
              <a:t>化ASIC</a:t>
            </a:r>
            <a:r>
              <a:rPr lang="ja-JP" altLang="en-US" sz="2800" dirty="0" smtClean="0"/>
              <a:t>の開発</a:t>
            </a:r>
            <a:endParaRPr lang="en-US" altLang="en-US" sz="28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70970" y="2784040"/>
            <a:ext cx="437303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読み出し基板と</a:t>
            </a:r>
            <a:r>
              <a:rPr lang="en-US" altLang="ja-JP" sz="2400" dirty="0" smtClean="0"/>
              <a:t>ASIC</a:t>
            </a:r>
            <a:r>
              <a:rPr lang="ja-JP" altLang="en-US" sz="2400" dirty="0" smtClean="0"/>
              <a:t>高密度実装</a:t>
            </a:r>
            <a:endParaRPr lang="en-US" altLang="ja-JP" sz="2400" dirty="0" smtClean="0"/>
          </a:p>
          <a:p>
            <a:r>
              <a:rPr lang="ja-JP" altLang="en-US" sz="2400" dirty="0" smtClean="0"/>
              <a:t>読み出し基板の最適化</a:t>
            </a:r>
            <a:endParaRPr lang="en-US" altLang="en-US" sz="2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76565" y="5940851"/>
            <a:ext cx="395644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ネットワークベース</a:t>
            </a:r>
            <a:endParaRPr lang="en-US" altLang="ja-JP" sz="2400" dirty="0" smtClean="0"/>
          </a:p>
          <a:p>
            <a:r>
              <a:rPr lang="ja-JP" altLang="en-US" sz="2400" dirty="0" smtClean="0"/>
              <a:t>分散型データ収集システム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329813" y="4347999"/>
            <a:ext cx="6497171" cy="11664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329815" y="3685954"/>
            <a:ext cx="1741660" cy="6620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ASIC</a:t>
            </a:r>
            <a:endParaRPr kumimoji="1" lang="ja-JP" altLang="en-US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071475" y="3685954"/>
            <a:ext cx="3017021" cy="6620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FPGA-PCB</a:t>
            </a:r>
            <a:endParaRPr kumimoji="1" lang="ja-JP" altLang="en-US" sz="3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088496" y="3685954"/>
            <a:ext cx="1738489" cy="6620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DAQ-M</a:t>
            </a:r>
            <a:endParaRPr kumimoji="1" lang="ja-JP" altLang="en-US" sz="3200" dirty="0"/>
          </a:p>
        </p:txBody>
      </p:sp>
      <p:pic>
        <p:nvPicPr>
          <p:cNvPr id="22" name="図 2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14" y="4451586"/>
            <a:ext cx="3579776" cy="974548"/>
          </a:xfrm>
          <a:prstGeom prst="rect">
            <a:avLst/>
          </a:prstGeom>
        </p:spPr>
      </p:pic>
      <p:sp>
        <p:nvSpPr>
          <p:cNvPr id="23" name="上矢印 22"/>
          <p:cNvSpPr/>
          <p:nvPr/>
        </p:nvSpPr>
        <p:spPr>
          <a:xfrm rot="10800000">
            <a:off x="2259186" y="5622276"/>
            <a:ext cx="1624576" cy="55845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上矢印 23"/>
          <p:cNvSpPr/>
          <p:nvPr/>
        </p:nvSpPr>
        <p:spPr>
          <a:xfrm rot="10800000">
            <a:off x="5221454" y="5585644"/>
            <a:ext cx="1624576" cy="5584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329814" y="6144103"/>
            <a:ext cx="3165971" cy="50053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40000" dist="35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000000"/>
                </a:solidFill>
              </a:rPr>
              <a:t>Open-It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プロジェクト</a:t>
            </a:r>
            <a:endParaRPr kumimoji="1"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644594" y="6180735"/>
            <a:ext cx="3084694" cy="4413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35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00"/>
                </a:solidFill>
              </a:rPr>
              <a:t>学生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,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若手スタッフ</a:t>
            </a:r>
            <a:endParaRPr kumimoji="1"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9110" y="215584"/>
            <a:ext cx="82876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まとめ</a:t>
            </a:r>
            <a:endParaRPr lang="en-US" altLang="ja-JP" sz="2400" dirty="0" smtClean="0"/>
          </a:p>
          <a:p>
            <a:r>
              <a:rPr lang="en-US" altLang="ja-JP" sz="3200" dirty="0" smtClean="0"/>
              <a:t>Open-It</a:t>
            </a:r>
            <a:r>
              <a:rPr lang="ja-JP" altLang="en-US" sz="3200" dirty="0" smtClean="0"/>
              <a:t>全体の技術力向上</a:t>
            </a:r>
            <a:endParaRPr lang="en-US" altLang="ja-JP" sz="3200" dirty="0" smtClean="0"/>
          </a:p>
          <a:p>
            <a:r>
              <a:rPr lang="en-US" altLang="ja-JP" sz="2400" dirty="0" smtClean="0"/>
              <a:t>	OJT</a:t>
            </a:r>
            <a:r>
              <a:rPr lang="ja-JP" altLang="en-US" sz="2400" dirty="0" smtClean="0"/>
              <a:t>と教育が充実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学生、若手スタッフの技術向上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将来必要となる技術開発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専門家の技術向上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18141" y="2381820"/>
            <a:ext cx="4652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将来必要となる技術開発</a:t>
            </a:r>
            <a:endParaRPr kumimoji="1" lang="ja-JP" altLang="en-US" sz="3200" dirty="0"/>
          </a:p>
        </p:txBody>
      </p:sp>
      <p:sp>
        <p:nvSpPr>
          <p:cNvPr id="34" name="上矢印 33"/>
          <p:cNvSpPr/>
          <p:nvPr/>
        </p:nvSpPr>
        <p:spPr>
          <a:xfrm rot="10800000" flipV="1">
            <a:off x="3771245" y="2986004"/>
            <a:ext cx="1624576" cy="638895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5893" y="1489274"/>
            <a:ext cx="8412214" cy="523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目的</a:t>
            </a:r>
            <a:endParaRPr lang="en-US" altLang="ja-JP" sz="2800" dirty="0" smtClean="0"/>
          </a:p>
          <a:p>
            <a:pPr algn="ctr"/>
            <a:r>
              <a:rPr lang="en-US" altLang="ja-JP" sz="2400" dirty="0" smtClean="0"/>
              <a:t>Open-It</a:t>
            </a:r>
            <a:r>
              <a:rPr lang="ja-JP" altLang="en-US" sz="2400" dirty="0" smtClean="0"/>
              <a:t>の枠にとらわれず、様々な実験グループ、プロジェクトの若手同士でとつながり、情報交換の場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一人で悩まず、誰かがきっと応えてくれるはず。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ja-JP" altLang="en-US" sz="2800" dirty="0" smtClean="0"/>
              <a:t>活動内容</a:t>
            </a:r>
            <a:endParaRPr lang="en-US" altLang="ja-JP" sz="2800" dirty="0" smtClean="0"/>
          </a:p>
          <a:p>
            <a:pPr algn="ctr"/>
            <a:r>
              <a:rPr lang="ja-JP" altLang="en-US" sz="2400" dirty="0" smtClean="0"/>
              <a:t>若手研究会の開催</a:t>
            </a:r>
            <a:endParaRPr lang="en-US" altLang="ja-JP" sz="3200" dirty="0" smtClean="0"/>
          </a:p>
          <a:p>
            <a:pPr algn="ctr"/>
            <a:r>
              <a:rPr lang="ja-JP" altLang="en-US" sz="2400" dirty="0" smtClean="0"/>
              <a:t>今年は、今月末に山形で若手研究会開催</a:t>
            </a:r>
            <a:r>
              <a:rPr lang="en-US" altLang="ja-JP" sz="2400" dirty="0" smtClean="0"/>
              <a:t>!!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11</a:t>
            </a:r>
            <a:r>
              <a:rPr lang="ja-JP" altLang="en-US" sz="2400" dirty="0" smtClean="0"/>
              <a:t>月</a:t>
            </a:r>
            <a:r>
              <a:rPr kumimoji="1" lang="en-US" altLang="ja-JP" sz="2400" dirty="0" smtClean="0"/>
              <a:t>14</a:t>
            </a:r>
            <a:r>
              <a:rPr kumimoji="1" lang="ja-JP" altLang="en-US" sz="2400" dirty="0" smtClean="0"/>
              <a:t>日まで連絡を貰えればぎりぎり参加</a:t>
            </a:r>
            <a:r>
              <a:rPr lang="en-US" altLang="ja-JP" sz="2400" dirty="0" smtClean="0"/>
              <a:t>OK</a:t>
            </a:r>
          </a:p>
          <a:p>
            <a:pPr algn="ctr"/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興味のある方、</a:t>
            </a:r>
            <a:r>
              <a:rPr lang="en-US" altLang="ja-JP" sz="2400" dirty="0" smtClean="0"/>
              <a:t>ML</a:t>
            </a:r>
            <a:r>
              <a:rPr lang="ja-JP" altLang="en-US" sz="2400" dirty="0" smtClean="0"/>
              <a:t>の登録など庄子まで、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もしくは</a:t>
            </a:r>
            <a:r>
              <a:rPr lang="en-US" altLang="ja-JP" sz="2400" dirty="0" smtClean="0"/>
              <a:t>Open-It</a:t>
            </a:r>
            <a:r>
              <a:rPr lang="ja-JP" altLang="en-US" sz="2400" dirty="0" smtClean="0"/>
              <a:t>若手の会</a:t>
            </a:r>
            <a:r>
              <a:rPr lang="en-US" altLang="ja-JP" sz="2400" dirty="0" smtClean="0"/>
              <a:t>web</a:t>
            </a:r>
            <a:r>
              <a:rPr lang="ja-JP" altLang="en-US" sz="2400" dirty="0" smtClean="0"/>
              <a:t>ページで</a:t>
            </a:r>
            <a:endParaRPr lang="en-US" altLang="ja-JP" sz="2400" dirty="0" smtClean="0"/>
          </a:p>
          <a:p>
            <a:pPr algn="ctr"/>
            <a:r>
              <a:rPr kumimoji="1" lang="en-US" altLang="ja-JP" sz="2400" dirty="0" err="1" smtClean="0"/>
              <a:t>mshoji</a:t>
            </a:r>
            <a:r>
              <a:rPr lang="ja-JP" altLang="en-US" sz="2400" dirty="0" smtClean="0"/>
              <a:t>＠</a:t>
            </a:r>
            <a:r>
              <a:rPr kumimoji="1" lang="en-US" altLang="ja-JP" sz="2400" dirty="0" err="1" smtClean="0"/>
              <a:t>post.kek.jp</a:t>
            </a:r>
            <a:endParaRPr kumimoji="1" lang="en-US" altLang="ja-JP" sz="2400" dirty="0" smtClean="0"/>
          </a:p>
          <a:p>
            <a:pPr algn="ctr"/>
            <a:r>
              <a:rPr lang="en-US" altLang="ja-JP" sz="1400" dirty="0" smtClean="0"/>
              <a:t>http://openit.kek.jp/workshop/wakate/hx3mqq/wakate_yamagata2012</a:t>
            </a:r>
            <a:endParaRPr kumimoji="1" lang="en-US" altLang="ja-JP" sz="1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9409" y="279142"/>
            <a:ext cx="5665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若手の会</a:t>
            </a:r>
            <a:r>
              <a:rPr lang="en-US" altLang="ja-JP" sz="6600" dirty="0" smtClean="0"/>
              <a:t> </a:t>
            </a:r>
            <a:r>
              <a:rPr lang="ja-JP" altLang="en-US" sz="6600" dirty="0" smtClean="0"/>
              <a:t>宣伝</a:t>
            </a:r>
            <a:endParaRPr kumimoji="1" lang="ja-JP" altLang="en-US" sz="66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86446" y="1044575"/>
            <a:ext cx="4713287" cy="5608638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GTARN : </a:t>
            </a:r>
            <a:r>
              <a:rPr lang="ja-JP" altLang="en-US" sz="2000" dirty="0" smtClean="0">
                <a:solidFill>
                  <a:srgbClr val="000000"/>
                </a:solidFill>
              </a:rPr>
              <a:t>東大</a:t>
            </a:r>
            <a:r>
              <a:rPr lang="en-US" altLang="ja-JP" sz="2000" dirty="0" smtClean="0">
                <a:solidFill>
                  <a:srgbClr val="000000"/>
                </a:solidFill>
              </a:rPr>
              <a:t>, ICEPP, </a:t>
            </a:r>
            <a:r>
              <a:rPr lang="ja-JP" altLang="en-US" sz="2000" dirty="0" smtClean="0">
                <a:solidFill>
                  <a:srgbClr val="000000"/>
                </a:solidFill>
              </a:rPr>
              <a:t>三島</a:t>
            </a:r>
            <a:r>
              <a:rPr lang="en-US" altLang="ja-JP" sz="2000" dirty="0" smtClean="0">
                <a:solidFill>
                  <a:srgbClr val="000000"/>
                </a:solidFill>
              </a:rPr>
              <a:t> / </a:t>
            </a:r>
            <a:r>
              <a:rPr lang="ja-JP" altLang="en-US" sz="2000" dirty="0" smtClean="0">
                <a:solidFill>
                  <a:srgbClr val="000000"/>
                </a:solidFill>
              </a:rPr>
              <a:t>横山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GTAR_LEPS : </a:t>
            </a:r>
            <a:r>
              <a:rPr lang="ja-JP" altLang="en-US" sz="2000" dirty="0" smtClean="0">
                <a:solidFill>
                  <a:srgbClr val="000000"/>
                </a:solidFill>
              </a:rPr>
              <a:t>京都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</a:rPr>
              <a:t>新山</a:t>
            </a:r>
            <a:r>
              <a:rPr lang="en-US" altLang="ja-JP" sz="2000" dirty="0" smtClean="0">
                <a:solidFill>
                  <a:srgbClr val="000000"/>
                </a:solidFill>
              </a:rPr>
              <a:t> / </a:t>
            </a:r>
            <a:r>
              <a:rPr lang="ja-JP" altLang="en-US" sz="2000" dirty="0" smtClean="0">
                <a:solidFill>
                  <a:srgbClr val="000000"/>
                </a:solidFill>
              </a:rPr>
              <a:t>水谷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LTARS : KEK, </a:t>
            </a:r>
            <a:r>
              <a:rPr lang="ja-JP" altLang="en-US" sz="2000" dirty="0" smtClean="0">
                <a:solidFill>
                  <a:srgbClr val="000000"/>
                </a:solidFill>
              </a:rPr>
              <a:t>丸山</a:t>
            </a:r>
            <a:r>
              <a:rPr lang="en-US" altLang="ja-JP" sz="2000" dirty="0" smtClean="0">
                <a:solidFill>
                  <a:srgbClr val="000000"/>
                </a:solidFill>
              </a:rPr>
              <a:t> / </a:t>
            </a:r>
            <a:r>
              <a:rPr lang="ja-JP" altLang="en-US" sz="2000" dirty="0" smtClean="0">
                <a:solidFill>
                  <a:srgbClr val="000000"/>
                </a:solidFill>
              </a:rPr>
              <a:t>横国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</a:rPr>
              <a:t>中村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STARS : </a:t>
            </a:r>
            <a:r>
              <a:rPr lang="ja-JP" altLang="en-US" sz="2000" dirty="0" smtClean="0">
                <a:solidFill>
                  <a:srgbClr val="000000"/>
                </a:solidFill>
              </a:rPr>
              <a:t>東邦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</a:rPr>
              <a:t>小川</a:t>
            </a:r>
            <a:r>
              <a:rPr lang="en-US" altLang="ja-JP" sz="2000" dirty="0" smtClean="0">
                <a:solidFill>
                  <a:srgbClr val="000000"/>
                </a:solidFill>
              </a:rPr>
              <a:t> / </a:t>
            </a:r>
            <a:r>
              <a:rPr lang="ja-JP" altLang="en-US" sz="2000" dirty="0" smtClean="0">
                <a:solidFill>
                  <a:srgbClr val="000000"/>
                </a:solidFill>
              </a:rPr>
              <a:t>浜田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PLL : </a:t>
            </a:r>
            <a:r>
              <a:rPr lang="ja-JP" altLang="en-US" sz="2000" dirty="0" smtClean="0">
                <a:solidFill>
                  <a:srgbClr val="000000"/>
                </a:solidFill>
              </a:rPr>
              <a:t>名古屋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</a:rPr>
              <a:t>戸本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SHOZ_I : KEK, </a:t>
            </a:r>
            <a:r>
              <a:rPr lang="ja-JP" altLang="en-US" sz="2000" dirty="0" smtClean="0">
                <a:solidFill>
                  <a:srgbClr val="000000"/>
                </a:solidFill>
              </a:rPr>
              <a:t>庄子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err="1" smtClean="0">
                <a:solidFill>
                  <a:srgbClr val="000000"/>
                </a:solidFill>
              </a:rPr>
              <a:t>WSiCALFE</a:t>
            </a:r>
            <a:r>
              <a:rPr lang="en-US" altLang="ja-JP" sz="2000" dirty="0" smtClean="0">
                <a:solidFill>
                  <a:srgbClr val="000000"/>
                </a:solidFill>
              </a:rPr>
              <a:t> : </a:t>
            </a:r>
            <a:r>
              <a:rPr lang="ja-JP" altLang="en-US" sz="2000" dirty="0" smtClean="0">
                <a:solidFill>
                  <a:srgbClr val="000000"/>
                </a:solidFill>
              </a:rPr>
              <a:t>東大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</a:rPr>
              <a:t>浜垣</a:t>
            </a:r>
            <a:r>
              <a:rPr lang="en-US" altLang="ja-JP" sz="2000" dirty="0" smtClean="0">
                <a:solidFill>
                  <a:srgbClr val="000000"/>
                </a:solidFill>
              </a:rPr>
              <a:t> / </a:t>
            </a:r>
            <a:r>
              <a:rPr lang="ja-JP" altLang="en-US" sz="2000" dirty="0" smtClean="0">
                <a:solidFill>
                  <a:srgbClr val="000000"/>
                </a:solidFill>
              </a:rPr>
              <a:t>林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WDAMP : </a:t>
            </a:r>
            <a:r>
              <a:rPr lang="ja-JP" altLang="en-US" sz="2000" dirty="0" smtClean="0">
                <a:solidFill>
                  <a:srgbClr val="000000"/>
                </a:solidFill>
              </a:rPr>
              <a:t>横国</a:t>
            </a:r>
            <a:r>
              <a:rPr lang="en-US" altLang="ja-JP" sz="2000" dirty="0" smtClean="0">
                <a:solidFill>
                  <a:srgbClr val="000000"/>
                </a:solidFill>
              </a:rPr>
              <a:t>,</a:t>
            </a:r>
            <a:r>
              <a:rPr lang="ja-JP" altLang="en-US" sz="2000" dirty="0" smtClean="0">
                <a:solidFill>
                  <a:srgbClr val="000000"/>
                </a:solidFill>
              </a:rPr>
              <a:t>　片寄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389"/>
              </a:spcBef>
              <a:spcAft>
                <a:spcPts val="800"/>
              </a:spcAft>
              <a:tabLst>
                <a:tab pos="663006" algn="l"/>
              </a:tabLst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VOLUME2012 : KEK, </a:t>
            </a:r>
            <a:r>
              <a:rPr lang="ja-JP" altLang="en-US" sz="2000" dirty="0" smtClean="0">
                <a:solidFill>
                  <a:srgbClr val="000000"/>
                </a:solidFill>
              </a:rPr>
              <a:t>小嶋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95400"/>
            <a:ext cx="3776662" cy="660400"/>
          </a:xfrm>
          <a:effectLst>
            <a:outerShdw blurRad="50800" dist="88900" dir="2700000">
              <a:schemeClr val="tx1">
                <a:alpha val="43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3600" dirty="0" smtClean="0"/>
              <a:t>掲載</a:t>
            </a:r>
            <a:r>
              <a:rPr lang="en-US" altLang="ja-JP" sz="3600" dirty="0" smtClean="0"/>
              <a:t>ASIC</a:t>
            </a:r>
            <a:r>
              <a:rPr lang="ja-JP" altLang="en-US" sz="3600" dirty="0" smtClean="0"/>
              <a:t>について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Contact</a:t>
            </a:r>
            <a:endParaRPr lang="en-US" altLang="ja-JP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864638" y="2089714"/>
            <a:ext cx="7822162" cy="4440642"/>
          </a:xfrm>
          <a:prstGeom prst="roundRect">
            <a:avLst/>
          </a:prstGeom>
          <a:ln w="666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72711" y="1462944"/>
            <a:ext cx="2367164" cy="1171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11" y="1183940"/>
            <a:ext cx="2486769" cy="1540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1867533" y="5781329"/>
            <a:ext cx="2106842" cy="5750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プロジェクト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6241609" y="2580853"/>
            <a:ext cx="2106842" cy="5750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プロジェクト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241609" y="5781329"/>
            <a:ext cx="2106842" cy="5750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633463" y="2724433"/>
            <a:ext cx="2106842" cy="5750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17" name="上下矢印 16"/>
          <p:cNvSpPr/>
          <p:nvPr/>
        </p:nvSpPr>
        <p:spPr>
          <a:xfrm rot="2337672">
            <a:off x="5786581" y="3212340"/>
            <a:ext cx="465769" cy="80900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上下矢印 17"/>
          <p:cNvSpPr/>
          <p:nvPr/>
        </p:nvSpPr>
        <p:spPr>
          <a:xfrm rot="2337672">
            <a:off x="3458424" y="5046895"/>
            <a:ext cx="445819" cy="762511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下矢印 18"/>
          <p:cNvSpPr/>
          <p:nvPr/>
        </p:nvSpPr>
        <p:spPr>
          <a:xfrm rot="18680954">
            <a:off x="5970394" y="4924542"/>
            <a:ext cx="542430" cy="887158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下矢印 19"/>
          <p:cNvSpPr/>
          <p:nvPr/>
        </p:nvSpPr>
        <p:spPr>
          <a:xfrm rot="8399278">
            <a:off x="3625374" y="3215224"/>
            <a:ext cx="480635" cy="813048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下矢印 12"/>
          <p:cNvSpPr/>
          <p:nvPr/>
        </p:nvSpPr>
        <p:spPr>
          <a:xfrm rot="5400000">
            <a:off x="4884981" y="1962802"/>
            <a:ext cx="371522" cy="1894785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下矢印 13"/>
          <p:cNvSpPr/>
          <p:nvPr/>
        </p:nvSpPr>
        <p:spPr>
          <a:xfrm rot="5400000">
            <a:off x="4870504" y="5208720"/>
            <a:ext cx="371520" cy="1923741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下矢印 14"/>
          <p:cNvSpPr/>
          <p:nvPr/>
        </p:nvSpPr>
        <p:spPr>
          <a:xfrm rot="10800000">
            <a:off x="2098362" y="3661480"/>
            <a:ext cx="588522" cy="1548818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下矢印 15"/>
          <p:cNvSpPr/>
          <p:nvPr/>
        </p:nvSpPr>
        <p:spPr>
          <a:xfrm rot="10800000">
            <a:off x="7028985" y="3548911"/>
            <a:ext cx="500573" cy="1661386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711" y="240547"/>
            <a:ext cx="489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/>
              <a:t>Open-It</a:t>
            </a:r>
            <a:r>
              <a:rPr lang="ja-JP" altLang="en-US" sz="5400" dirty="0" smtClean="0"/>
              <a:t>との関係</a:t>
            </a:r>
            <a:endParaRPr kumimoji="1" lang="ja-JP" altLang="en-US" sz="5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52841" y="808738"/>
            <a:ext cx="38911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プロジェクト間で技術の共有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Open-It</a:t>
            </a:r>
            <a:r>
              <a:rPr kumimoji="1" lang="ja-JP" altLang="en-US" sz="2400" dirty="0" smtClean="0"/>
              <a:t>内での</a:t>
            </a:r>
            <a:r>
              <a:rPr kumimoji="1" lang="en-US" altLang="ja-JP" sz="2400" dirty="0" smtClean="0"/>
              <a:t>OJT</a:t>
            </a:r>
            <a:r>
              <a:rPr kumimoji="1" lang="ja-JP" altLang="en-US" sz="2400" dirty="0" smtClean="0"/>
              <a:t>や教育</a:t>
            </a:r>
            <a:endParaRPr lang="en-US" altLang="ja-JP" sz="2400" dirty="0" smtClean="0"/>
          </a:p>
          <a:p>
            <a:r>
              <a:rPr lang="ja-JP" altLang="en-US" sz="2400" dirty="0" smtClean="0"/>
              <a:t>専門家の技術向上</a:t>
            </a:r>
            <a:endParaRPr kumimoji="1" lang="ja-JP" altLang="en-US" sz="2400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2" name="図 21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05" y="4171433"/>
            <a:ext cx="2416905" cy="657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714" y="5836855"/>
            <a:ext cx="1575126" cy="1045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329813" y="3432174"/>
            <a:ext cx="6497171" cy="11664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329815" y="2770129"/>
            <a:ext cx="1741660" cy="6620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ASIC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3071475" y="2770129"/>
            <a:ext cx="3017021" cy="6620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FPGA-PCB</a:t>
            </a: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6088496" y="2770129"/>
            <a:ext cx="1738489" cy="6620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DAQ-M</a:t>
            </a:r>
            <a:endParaRPr kumimoji="1" lang="ja-JP" altLang="en-US" sz="3200" dirty="0"/>
          </a:p>
        </p:txBody>
      </p:sp>
      <p:pic>
        <p:nvPicPr>
          <p:cNvPr id="12" name="図 1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114" y="3535761"/>
            <a:ext cx="3579776" cy="974548"/>
          </a:xfrm>
          <a:prstGeom prst="rect">
            <a:avLst/>
          </a:prstGeom>
        </p:spPr>
      </p:pic>
      <p:sp>
        <p:nvSpPr>
          <p:cNvPr id="9" name="上矢印 8"/>
          <p:cNvSpPr/>
          <p:nvPr/>
        </p:nvSpPr>
        <p:spPr>
          <a:xfrm>
            <a:off x="3759714" y="2013507"/>
            <a:ext cx="1624576" cy="55845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 rot="10800000">
            <a:off x="2259186" y="4791928"/>
            <a:ext cx="1624576" cy="55845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矢印 15"/>
          <p:cNvSpPr/>
          <p:nvPr/>
        </p:nvSpPr>
        <p:spPr>
          <a:xfrm rot="10800000">
            <a:off x="5221454" y="4791929"/>
            <a:ext cx="1624576" cy="5584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995076" y="5503514"/>
            <a:ext cx="2152797" cy="88272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40000" dist="35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000000"/>
                </a:solidFill>
              </a:rPr>
              <a:t>Open-It</a:t>
            </a:r>
          </a:p>
          <a:p>
            <a:pPr algn="ctr"/>
            <a:r>
              <a:rPr lang="ja-JP" altLang="en-US" sz="2800" b="1" dirty="0" smtClean="0">
                <a:solidFill>
                  <a:srgbClr val="000000"/>
                </a:solidFill>
              </a:rPr>
              <a:t>プロジェクト</a:t>
            </a:r>
            <a:endParaRPr kumimoji="1"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12097" y="5503514"/>
            <a:ext cx="2152797" cy="8827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35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00"/>
                </a:solidFill>
              </a:rPr>
              <a:t>学生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ja-JP" altLang="en-US" sz="2800" b="1" dirty="0" smtClean="0">
                <a:solidFill>
                  <a:srgbClr val="000000"/>
                </a:solidFill>
              </a:rPr>
              <a:t>若手スタッフ</a:t>
            </a:r>
            <a:endParaRPr kumimoji="1"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920" y="1186428"/>
            <a:ext cx="9045973" cy="76779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検出器を含む計測システムの高密度化、高機能化、ネットワーク化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1615" y="4658688"/>
            <a:ext cx="2699720" cy="461665"/>
          </a:xfrm>
          <a:prstGeom prst="rect">
            <a:avLst/>
          </a:prstGeom>
          <a:noFill/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On the Job</a:t>
            </a:r>
            <a:r>
              <a:rPr lang="en-US" altLang="ja-JP" sz="2400" b="1" dirty="0" smtClean="0"/>
              <a:t> T</a:t>
            </a:r>
            <a:r>
              <a:rPr kumimoji="1" lang="en-US" altLang="ja-JP" sz="2400" b="1" dirty="0" smtClean="0"/>
              <a:t>raining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8636" y="4499552"/>
            <a:ext cx="2699720" cy="830997"/>
          </a:xfrm>
          <a:prstGeom prst="rect">
            <a:avLst/>
          </a:prstGeom>
          <a:noFill/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セミナー</a:t>
            </a:r>
            <a:r>
              <a:rPr lang="en-US" altLang="ja-JP" sz="2400" b="1" dirty="0" smtClean="0"/>
              <a:t>,</a:t>
            </a:r>
          </a:p>
          <a:p>
            <a:pPr algn="ctr"/>
            <a:r>
              <a:rPr lang="ja-JP" altLang="en-US" sz="2400" b="1" dirty="0" smtClean="0"/>
              <a:t>トレーニングコース</a:t>
            </a:r>
            <a:endParaRPr lang="en-US" altLang="ja-JP" sz="2400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6434" y="153127"/>
            <a:ext cx="394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E-sys</a:t>
            </a:r>
            <a:r>
              <a:rPr lang="ja-JP" altLang="en-US" sz="4800" dirty="0" smtClean="0"/>
              <a:t>の方向性</a:t>
            </a:r>
            <a:endParaRPr kumimoji="1" lang="ja-JP" altLang="en-US" sz="4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29386" y="817096"/>
            <a:ext cx="341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検出器の高密度化が進んでいる</a:t>
            </a:r>
            <a:endParaRPr kumimoji="1" lang="ja-JP" altLang="en-US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実現するための技術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96352" y="1674554"/>
            <a:ext cx="2906540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高密度化</a:t>
            </a:r>
            <a:endParaRPr kumimoji="1" lang="ja-JP" altLang="en-US" sz="3200" dirty="0"/>
          </a:p>
        </p:txBody>
      </p:sp>
      <p:sp>
        <p:nvSpPr>
          <p:cNvPr id="8" name="円/楕円 7"/>
          <p:cNvSpPr/>
          <p:nvPr/>
        </p:nvSpPr>
        <p:spPr>
          <a:xfrm>
            <a:off x="742375" y="4112699"/>
            <a:ext cx="2821055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高機能化</a:t>
            </a:r>
            <a:endParaRPr kumimoji="1" lang="ja-JP" altLang="en-US" sz="3200" dirty="0"/>
          </a:p>
        </p:txBody>
      </p:sp>
      <p:sp>
        <p:nvSpPr>
          <p:cNvPr id="9" name="円/楕円 8"/>
          <p:cNvSpPr/>
          <p:nvPr/>
        </p:nvSpPr>
        <p:spPr>
          <a:xfrm>
            <a:off x="5187671" y="4259231"/>
            <a:ext cx="3751772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ネットワーク化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92101" y="2250761"/>
            <a:ext cx="2637869" cy="2173556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ASIC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965024" y="3025921"/>
            <a:ext cx="2886695" cy="2173556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altLang="ja-JP" sz="4000" b="1" dirty="0" smtClean="0">
                <a:solidFill>
                  <a:schemeClr val="tx1"/>
                </a:solidFill>
              </a:rPr>
              <a:t>PCB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734152" y="5040734"/>
            <a:ext cx="5629897" cy="973707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DAQ-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Middleware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1209711"/>
            <a:ext cx="393276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en-US" sz="2800" dirty="0" smtClean="0"/>
              <a:t>ADC</a:t>
            </a:r>
            <a:r>
              <a:rPr lang="ja-JP" altLang="en-US" sz="2800" dirty="0" smtClean="0"/>
              <a:t>とデジタル回路付加</a:t>
            </a:r>
            <a:endParaRPr lang="en-US" altLang="ja-JP" sz="2800" dirty="0" smtClean="0"/>
          </a:p>
          <a:p>
            <a:r>
              <a:rPr lang="ja-JP" altLang="en-US" sz="2800" dirty="0" smtClean="0"/>
              <a:t>多チャンネル、高集積化</a:t>
            </a:r>
            <a:endParaRPr lang="en-US" altLang="en-US" sz="28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60670" y="2592279"/>
            <a:ext cx="4047044" cy="1200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搭載</a:t>
            </a:r>
            <a:r>
              <a:rPr lang="en-US" altLang="en-US" sz="2400" dirty="0" smtClean="0"/>
              <a:t>ASIC</a:t>
            </a:r>
            <a:r>
              <a:rPr lang="ja-JP" altLang="en-US" sz="2400" dirty="0" smtClean="0"/>
              <a:t>の高機能化、高密度化、</a:t>
            </a:r>
            <a:r>
              <a:rPr lang="en-US" altLang="en-US" sz="2400" dirty="0" smtClean="0"/>
              <a:t>Ethernet</a:t>
            </a:r>
            <a:r>
              <a:rPr lang="ja-JP" altLang="en-US" sz="2400" dirty="0" smtClean="0"/>
              <a:t>によるデータ転送</a:t>
            </a:r>
            <a:endParaRPr lang="en-US" altLang="en-US" sz="2400" dirty="0" smtClean="0"/>
          </a:p>
          <a:p>
            <a:r>
              <a:rPr lang="ja-JP" altLang="en-US" sz="2400" dirty="0" smtClean="0"/>
              <a:t>読み出し基板の最適化</a:t>
            </a:r>
            <a:endParaRPr lang="en-US" altLang="en-US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07050" y="5940851"/>
            <a:ext cx="499168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センサーネットワークの構築</a:t>
            </a:r>
            <a:endParaRPr lang="en-US" altLang="ja-JP" sz="2400" dirty="0" smtClean="0"/>
          </a:p>
          <a:p>
            <a:r>
              <a:rPr lang="en-US" altLang="en-US" sz="2400" dirty="0" smtClean="0"/>
              <a:t>PC</a:t>
            </a:r>
            <a:r>
              <a:rPr lang="ja-JP" altLang="en-US" sz="2400" dirty="0" smtClean="0"/>
              <a:t>と読み出し基板だけでデータ収集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ASIC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96352" y="1674554"/>
            <a:ext cx="2906540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高密度化</a:t>
            </a:r>
            <a:endParaRPr kumimoji="1" lang="ja-JP" altLang="en-US" sz="3200" dirty="0"/>
          </a:p>
        </p:txBody>
      </p:sp>
      <p:sp>
        <p:nvSpPr>
          <p:cNvPr id="8" name="円/楕円 7"/>
          <p:cNvSpPr/>
          <p:nvPr/>
        </p:nvSpPr>
        <p:spPr>
          <a:xfrm>
            <a:off x="742375" y="4112699"/>
            <a:ext cx="2821055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高機能化</a:t>
            </a:r>
            <a:endParaRPr kumimoji="1" lang="ja-JP" altLang="en-US" sz="3200" dirty="0"/>
          </a:p>
        </p:txBody>
      </p:sp>
      <p:sp>
        <p:nvSpPr>
          <p:cNvPr id="9" name="円/楕円 8"/>
          <p:cNvSpPr/>
          <p:nvPr/>
        </p:nvSpPr>
        <p:spPr>
          <a:xfrm>
            <a:off x="5077763" y="4259231"/>
            <a:ext cx="3956329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ネットワーク化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92101" y="2250761"/>
            <a:ext cx="2637869" cy="2173556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ASIC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965024" y="3025921"/>
            <a:ext cx="2886695" cy="21735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D9D9D9"/>
                </a:solidFill>
              </a:rPr>
              <a:t>FPGA</a:t>
            </a:r>
          </a:p>
          <a:p>
            <a:pPr algn="ctr"/>
            <a:r>
              <a:rPr lang="en-US" altLang="ja-JP" sz="4000" dirty="0" smtClean="0">
                <a:solidFill>
                  <a:srgbClr val="D9D9D9"/>
                </a:solidFill>
              </a:rPr>
              <a:t>PCB</a:t>
            </a:r>
            <a:endParaRPr kumimoji="1" lang="ja-JP" altLang="en-US" sz="4000" dirty="0">
              <a:solidFill>
                <a:srgbClr val="D9D9D9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734152" y="5040734"/>
            <a:ext cx="5385649" cy="9737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D9D9D9"/>
                </a:solidFill>
              </a:rPr>
              <a:t>DAQ-</a:t>
            </a:r>
            <a:r>
              <a:rPr lang="en-US" altLang="ja-JP" sz="4000" dirty="0" smtClean="0">
                <a:solidFill>
                  <a:srgbClr val="D9D9D9"/>
                </a:solidFill>
              </a:rPr>
              <a:t>Middleware</a:t>
            </a:r>
            <a:endParaRPr kumimoji="1" lang="ja-JP" altLang="en-US" sz="4000" dirty="0">
              <a:solidFill>
                <a:srgbClr val="D9D9D9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1209711"/>
            <a:ext cx="393276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en-US" sz="2800" dirty="0" smtClean="0"/>
              <a:t>ADC</a:t>
            </a:r>
            <a:r>
              <a:rPr lang="ja-JP" altLang="en-US" sz="2800" dirty="0" smtClean="0"/>
              <a:t>とデジタル回路付加</a:t>
            </a:r>
            <a:endParaRPr lang="en-US" altLang="ja-JP" sz="2800" dirty="0" smtClean="0"/>
          </a:p>
          <a:p>
            <a:r>
              <a:rPr lang="ja-JP" altLang="en-US" sz="2800" dirty="0" smtClean="0"/>
              <a:t>多チャンネル、高集積化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20" name="Oval 31"/>
          <p:cNvSpPr>
            <a:spLocks/>
          </p:cNvSpPr>
          <p:nvPr/>
        </p:nvSpPr>
        <p:spPr bwMode="auto">
          <a:xfrm rot="4082395">
            <a:off x="3987702" y="809850"/>
            <a:ext cx="4146277" cy="235015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9929" name="Line 40"/>
          <p:cNvSpPr>
            <a:spLocks noChangeShapeType="1"/>
          </p:cNvSpPr>
          <p:nvPr/>
        </p:nvSpPr>
        <p:spPr bwMode="auto">
          <a:xfrm rot="10800000" flipH="1">
            <a:off x="4602717" y="3765408"/>
            <a:ext cx="1632595" cy="121205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9923" name="AutoShape 34"/>
          <p:cNvSpPr>
            <a:spLocks/>
          </p:cNvSpPr>
          <p:nvPr/>
        </p:nvSpPr>
        <p:spPr bwMode="auto">
          <a:xfrm>
            <a:off x="6580909" y="5009554"/>
            <a:ext cx="1053703" cy="892969"/>
          </a:xfrm>
          <a:prstGeom prst="roundRect">
            <a:avLst>
              <a:gd name="adj" fmla="val 15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9911" name="AutoShape 22"/>
          <p:cNvSpPr>
            <a:spLocks/>
          </p:cNvSpPr>
          <p:nvPr/>
        </p:nvSpPr>
        <p:spPr bwMode="auto">
          <a:xfrm>
            <a:off x="1727197" y="5181600"/>
            <a:ext cx="3692551" cy="892969"/>
          </a:xfrm>
          <a:prstGeom prst="roundRect">
            <a:avLst>
              <a:gd name="adj" fmla="val 15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9910" name="AutoShape 21"/>
          <p:cNvSpPr>
            <a:spLocks/>
          </p:cNvSpPr>
          <p:nvPr/>
        </p:nvSpPr>
        <p:spPr bwMode="auto">
          <a:xfrm>
            <a:off x="865045" y="3410006"/>
            <a:ext cx="1955602" cy="892969"/>
          </a:xfrm>
          <a:prstGeom prst="roundRect">
            <a:avLst>
              <a:gd name="adj" fmla="val 15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273" name="Rectangle 1"/>
          <p:cNvSpPr>
            <a:spLocks/>
          </p:cNvSpPr>
          <p:nvPr/>
        </p:nvSpPr>
        <p:spPr bwMode="auto">
          <a:xfrm>
            <a:off x="5548608" y="841512"/>
            <a:ext cx="972501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 err="1" smtClean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Qpix</a:t>
            </a:r>
            <a:endParaRPr lang="en-US" altLang="ja-JP" sz="2800" b="1" dirty="0">
              <a:solidFill>
                <a:schemeClr val="accent5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Bank Gothic" pitchFamily="-102" charset="0"/>
              <a:cs typeface="Bank Gothic" pitchFamily="-102" charset="0"/>
            </a:endParaRP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6499350" y="3302913"/>
            <a:ext cx="633988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ADC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5730541" y="2225710"/>
            <a:ext cx="525785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 err="1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SliT</a:t>
            </a:r>
            <a:endParaRPr lang="en-US" altLang="ja-JP" sz="2800" b="1" dirty="0">
              <a:solidFill>
                <a:schemeClr val="accent5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Bank Gothic" pitchFamily="-102" charset="0"/>
              <a:cs typeface="Bank Gothic" pitchFamily="-102" charset="0"/>
            </a:endParaRP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366275" y="3167292"/>
            <a:ext cx="1085283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4BACC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SHOZ_I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1423657" y="2239741"/>
            <a:ext cx="1129992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STRIPIX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6611179" y="4942835"/>
            <a:ext cx="644175" cy="3847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5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AMC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6672571" y="5407179"/>
            <a:ext cx="448841" cy="3847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5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PLL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994228" y="3432628"/>
            <a:ext cx="1378783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 err="1" smtClean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WSiCalFE</a:t>
            </a:r>
            <a:endParaRPr lang="en-US" altLang="ja-JP" sz="2800" b="1" dirty="0">
              <a:solidFill>
                <a:schemeClr val="accent5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Bank Gothic" pitchFamily="-102" charset="0"/>
              <a:cs typeface="Bank Gothic" pitchFamily="-102" charset="0"/>
            </a:endParaRPr>
          </a:p>
        </p:txBody>
      </p:sp>
      <p:sp>
        <p:nvSpPr>
          <p:cNvPr id="54281" name="Rectangle 9"/>
          <p:cNvSpPr>
            <a:spLocks/>
          </p:cNvSpPr>
          <p:nvPr/>
        </p:nvSpPr>
        <p:spPr bwMode="auto">
          <a:xfrm>
            <a:off x="1142982" y="3867682"/>
            <a:ext cx="127428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WDAMP</a:t>
            </a:r>
          </a:p>
        </p:txBody>
      </p:sp>
      <p:sp>
        <p:nvSpPr>
          <p:cNvPr id="549899" name="Line 10"/>
          <p:cNvSpPr>
            <a:spLocks noChangeShapeType="1"/>
          </p:cNvSpPr>
          <p:nvPr/>
        </p:nvSpPr>
        <p:spPr bwMode="auto">
          <a:xfrm flipH="1">
            <a:off x="152400" y="228600"/>
            <a:ext cx="0" cy="6273447"/>
          </a:xfrm>
          <a:prstGeom prst="line">
            <a:avLst/>
          </a:prstGeom>
          <a:noFill/>
          <a:ln w="101600">
            <a:solidFill>
              <a:schemeClr val="tx2">
                <a:lumMod val="40000"/>
                <a:lumOff val="6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9900" name="Line 11"/>
          <p:cNvSpPr>
            <a:spLocks noChangeShapeType="1"/>
          </p:cNvSpPr>
          <p:nvPr/>
        </p:nvSpPr>
        <p:spPr bwMode="auto">
          <a:xfrm rot="10800000">
            <a:off x="164231" y="6477000"/>
            <a:ext cx="8903569" cy="0"/>
          </a:xfrm>
          <a:prstGeom prst="line">
            <a:avLst/>
          </a:prstGeom>
          <a:noFill/>
          <a:ln w="101600">
            <a:solidFill>
              <a:srgbClr val="8EB4E3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284" name="Rectangle 12"/>
          <p:cNvSpPr>
            <a:spLocks/>
          </p:cNvSpPr>
          <p:nvPr/>
        </p:nvSpPr>
        <p:spPr bwMode="auto">
          <a:xfrm>
            <a:off x="4130210" y="6194270"/>
            <a:ext cx="1025922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12700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4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機能</a:t>
            </a:r>
            <a:endParaRPr lang="ja-JP" altLang="en-US" sz="4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 rot="-5400000">
            <a:off x="-281383" y="3037582"/>
            <a:ext cx="1025922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12700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4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密度</a:t>
            </a:r>
            <a:endParaRPr lang="ja-JP" altLang="en-US" sz="4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286" name="Rectangle 14"/>
          <p:cNvSpPr>
            <a:spLocks/>
          </p:cNvSpPr>
          <p:nvPr/>
        </p:nvSpPr>
        <p:spPr bwMode="auto">
          <a:xfrm>
            <a:off x="1753919" y="5206008"/>
            <a:ext cx="3665830" cy="73223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GTARN,GTAR_LEPS,LTAR</a:t>
            </a:r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5266479" y="4812729"/>
            <a:ext cx="1159096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Volume</a:t>
            </a:r>
          </a:p>
        </p:txBody>
      </p:sp>
      <p:sp>
        <p:nvSpPr>
          <p:cNvPr id="54288" name="Rectangle 16"/>
          <p:cNvSpPr>
            <a:spLocks/>
          </p:cNvSpPr>
          <p:nvPr/>
        </p:nvSpPr>
        <p:spPr bwMode="auto">
          <a:xfrm>
            <a:off x="552506" y="4575628"/>
            <a:ext cx="1410891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25400" dir="2700000" algn="ctr" rotWithShape="0">
              <a:schemeClr val="accent4"/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4BACC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STARE</a:t>
            </a:r>
          </a:p>
        </p:txBody>
      </p:sp>
      <p:sp>
        <p:nvSpPr>
          <p:cNvPr id="54289" name="Rectangle 17"/>
          <p:cNvSpPr>
            <a:spLocks/>
          </p:cNvSpPr>
          <p:nvPr/>
        </p:nvSpPr>
        <p:spPr bwMode="auto">
          <a:xfrm>
            <a:off x="5092855" y="210586"/>
            <a:ext cx="1428254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宮原</a:t>
            </a:r>
            <a:endParaRPr lang="ja-JP" alt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290" name="Rectangle 18"/>
          <p:cNvSpPr>
            <a:spLocks/>
          </p:cNvSpPr>
          <p:nvPr/>
        </p:nvSpPr>
        <p:spPr bwMode="auto">
          <a:xfrm>
            <a:off x="5245758" y="1533213"/>
            <a:ext cx="718145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上野</a:t>
            </a:r>
            <a:endParaRPr lang="ja-JP" alt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292" name="Rectangle 20"/>
          <p:cNvSpPr>
            <a:spLocks/>
          </p:cNvSpPr>
          <p:nvPr/>
        </p:nvSpPr>
        <p:spPr bwMode="auto">
          <a:xfrm>
            <a:off x="6196326" y="2952393"/>
            <a:ext cx="718145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ja-JP" alt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宮原</a:t>
            </a:r>
            <a:endParaRPr lang="ja-JP" alt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4295" name="Rectangle 23"/>
          <p:cNvSpPr>
            <a:spLocks/>
          </p:cNvSpPr>
          <p:nvPr/>
        </p:nvSpPr>
        <p:spPr bwMode="auto">
          <a:xfrm>
            <a:off x="2153798" y="4843790"/>
            <a:ext cx="666849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GasTPC</a:t>
            </a:r>
            <a:endParaRPr lang="en-US" altLang="ja-JP" sz="17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Bank Gothic" pitchFamily="-102" charset="0"/>
              <a:cs typeface="Bank Gothic" pitchFamily="-102" charset="0"/>
            </a:endParaRPr>
          </a:p>
        </p:txBody>
      </p:sp>
      <p:sp>
        <p:nvSpPr>
          <p:cNvPr id="54296" name="Rectangle 24"/>
          <p:cNvSpPr>
            <a:spLocks/>
          </p:cNvSpPr>
          <p:nvPr/>
        </p:nvSpPr>
        <p:spPr bwMode="auto">
          <a:xfrm>
            <a:off x="921973" y="3070678"/>
            <a:ext cx="105182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Calorimeter</a:t>
            </a:r>
          </a:p>
        </p:txBody>
      </p:sp>
      <p:sp>
        <p:nvSpPr>
          <p:cNvPr id="54297" name="Rectangle 25"/>
          <p:cNvSpPr>
            <a:spLocks/>
          </p:cNvSpPr>
          <p:nvPr/>
        </p:nvSpPr>
        <p:spPr bwMode="auto">
          <a:xfrm>
            <a:off x="654082" y="4320834"/>
            <a:ext cx="24600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Ge</a:t>
            </a:r>
            <a:endParaRPr lang="en-US" altLang="ja-JP" sz="17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Bank Gothic" pitchFamily="-102" charset="0"/>
              <a:cs typeface="Bank Gothic" pitchFamily="-102" charset="0"/>
            </a:endParaRPr>
          </a:p>
        </p:txBody>
      </p:sp>
      <p:sp>
        <p:nvSpPr>
          <p:cNvPr id="54298" name="Rectangle 26"/>
          <p:cNvSpPr>
            <a:spLocks/>
          </p:cNvSpPr>
          <p:nvPr/>
        </p:nvSpPr>
        <p:spPr bwMode="auto">
          <a:xfrm>
            <a:off x="3420969" y="2961909"/>
            <a:ext cx="101882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MPGD strip</a:t>
            </a:r>
          </a:p>
        </p:txBody>
      </p:sp>
      <p:sp>
        <p:nvSpPr>
          <p:cNvPr id="54299" name="Rectangle 27"/>
          <p:cNvSpPr>
            <a:spLocks/>
          </p:cNvSpPr>
          <p:nvPr/>
        </p:nvSpPr>
        <p:spPr bwMode="auto">
          <a:xfrm>
            <a:off x="1182198" y="2023911"/>
            <a:ext cx="1037456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MPGD pixel</a:t>
            </a:r>
          </a:p>
        </p:txBody>
      </p:sp>
      <p:sp>
        <p:nvSpPr>
          <p:cNvPr id="54300" name="Rectangle 28"/>
          <p:cNvSpPr>
            <a:spLocks/>
          </p:cNvSpPr>
          <p:nvPr/>
        </p:nvSpPr>
        <p:spPr bwMode="auto">
          <a:xfrm>
            <a:off x="5376015" y="1978131"/>
            <a:ext cx="102010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Silicon strip</a:t>
            </a:r>
          </a:p>
        </p:txBody>
      </p:sp>
      <p:sp>
        <p:nvSpPr>
          <p:cNvPr id="54301" name="Rectangle 29"/>
          <p:cNvSpPr>
            <a:spLocks/>
          </p:cNvSpPr>
          <p:nvPr/>
        </p:nvSpPr>
        <p:spPr bwMode="auto">
          <a:xfrm>
            <a:off x="5321681" y="4585395"/>
            <a:ext cx="500137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MPPC</a:t>
            </a:r>
          </a:p>
        </p:txBody>
      </p:sp>
      <p:sp>
        <p:nvSpPr>
          <p:cNvPr id="54304" name="Rectangle 32"/>
          <p:cNvSpPr>
            <a:spLocks/>
          </p:cNvSpPr>
          <p:nvPr/>
        </p:nvSpPr>
        <p:spPr bwMode="auto">
          <a:xfrm>
            <a:off x="5184621" y="641472"/>
            <a:ext cx="643380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7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Bank Gothic" pitchFamily="-102" charset="0"/>
                <a:cs typeface="Bank Gothic" pitchFamily="-102" charset="0"/>
              </a:rPr>
              <a:t>TPC pix</a:t>
            </a:r>
          </a:p>
        </p:txBody>
      </p:sp>
      <p:sp>
        <p:nvSpPr>
          <p:cNvPr id="54305" name="Rectangle 33"/>
          <p:cNvSpPr>
            <a:spLocks/>
          </p:cNvSpPr>
          <p:nvPr/>
        </p:nvSpPr>
        <p:spPr bwMode="auto">
          <a:xfrm>
            <a:off x="7414422" y="4236660"/>
            <a:ext cx="1475492" cy="756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TDC</a:t>
            </a:r>
            <a:r>
              <a:rPr lang="ja-JP" altLang="en-US" sz="24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と</a:t>
            </a:r>
            <a:r>
              <a:rPr lang="en-US" altLang="ja-JP" sz="24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ADC</a:t>
            </a:r>
            <a:r>
              <a:rPr lang="ja-JP" altLang="en-US" sz="24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組み込み</a:t>
            </a:r>
          </a:p>
        </p:txBody>
      </p:sp>
      <p:sp>
        <p:nvSpPr>
          <p:cNvPr id="549924" name="Line 35"/>
          <p:cNvSpPr>
            <a:spLocks noChangeShapeType="1"/>
          </p:cNvSpPr>
          <p:nvPr/>
        </p:nvSpPr>
        <p:spPr bwMode="auto">
          <a:xfrm>
            <a:off x="3868023" y="3702359"/>
            <a:ext cx="228246" cy="1237433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9925" name="Line 36"/>
          <p:cNvSpPr>
            <a:spLocks noChangeShapeType="1"/>
          </p:cNvSpPr>
          <p:nvPr/>
        </p:nvSpPr>
        <p:spPr bwMode="auto">
          <a:xfrm>
            <a:off x="2805982" y="2678837"/>
            <a:ext cx="519546" cy="488455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309" name="Rectangle 37"/>
          <p:cNvSpPr>
            <a:spLocks/>
          </p:cNvSpPr>
          <p:nvPr/>
        </p:nvSpPr>
        <p:spPr bwMode="auto">
          <a:xfrm>
            <a:off x="695654" y="1242564"/>
            <a:ext cx="1524000" cy="7679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gas-pix digital</a:t>
            </a:r>
            <a:r>
              <a:rPr lang="ja-JP" altLang="en-US" sz="24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へ</a:t>
            </a:r>
          </a:p>
        </p:txBody>
      </p:sp>
      <p:sp>
        <p:nvSpPr>
          <p:cNvPr id="54310" name="Rectangle 38"/>
          <p:cNvSpPr>
            <a:spLocks/>
          </p:cNvSpPr>
          <p:nvPr/>
        </p:nvSpPr>
        <p:spPr bwMode="auto">
          <a:xfrm>
            <a:off x="182957" y="4953000"/>
            <a:ext cx="1696641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12700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sz="2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低雑音へ</a:t>
            </a:r>
          </a:p>
        </p:txBody>
      </p:sp>
      <p:sp>
        <p:nvSpPr>
          <p:cNvPr id="54311" name="Rectangle 39"/>
          <p:cNvSpPr>
            <a:spLocks/>
          </p:cNvSpPr>
          <p:nvPr/>
        </p:nvSpPr>
        <p:spPr bwMode="auto">
          <a:xfrm>
            <a:off x="4480289" y="4177277"/>
            <a:ext cx="2130890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381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高速アナログへ</a:t>
            </a:r>
          </a:p>
        </p:txBody>
      </p:sp>
      <p:sp>
        <p:nvSpPr>
          <p:cNvPr id="549930" name="Line 41"/>
          <p:cNvSpPr>
            <a:spLocks noChangeShapeType="1"/>
          </p:cNvSpPr>
          <p:nvPr/>
        </p:nvSpPr>
        <p:spPr bwMode="auto">
          <a:xfrm rot="10800000">
            <a:off x="6663750" y="3837980"/>
            <a:ext cx="45719" cy="1104855"/>
          </a:xfrm>
          <a:prstGeom prst="line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49931" name="Line 42"/>
          <p:cNvSpPr>
            <a:spLocks noChangeShapeType="1"/>
          </p:cNvSpPr>
          <p:nvPr/>
        </p:nvSpPr>
        <p:spPr bwMode="auto">
          <a:xfrm>
            <a:off x="6345639" y="2495367"/>
            <a:ext cx="318112" cy="45702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Rectangle 30"/>
          <p:cNvSpPr>
            <a:spLocks/>
          </p:cNvSpPr>
          <p:nvPr/>
        </p:nvSpPr>
        <p:spPr bwMode="auto">
          <a:xfrm>
            <a:off x="40747" y="6425848"/>
            <a:ext cx="3344058" cy="4321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＊</a:t>
            </a:r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Open-It</a:t>
            </a:r>
            <a:r>
              <a:rPr lang="ja-JP" alt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のプロジェクトを含む＊</a:t>
            </a:r>
            <a:endParaRPr lang="ja-JP" alt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右矢印 50"/>
          <p:cNvSpPr/>
          <p:nvPr/>
        </p:nvSpPr>
        <p:spPr>
          <a:xfrm rot="18987789">
            <a:off x="7923770" y="-33539"/>
            <a:ext cx="1243021" cy="1335952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02" name="Rectangle 30"/>
          <p:cNvSpPr>
            <a:spLocks/>
          </p:cNvSpPr>
          <p:nvPr/>
        </p:nvSpPr>
        <p:spPr bwMode="auto">
          <a:xfrm>
            <a:off x="6277662" y="5902523"/>
            <a:ext cx="2866390" cy="9554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12700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5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ADC</a:t>
            </a:r>
            <a:r>
              <a:rPr lang="ja-JP" altLang="en-US" sz="25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とデジタルを中心に</a:t>
            </a:r>
            <a:r>
              <a:rPr lang="ja-JP" altLang="en-US" sz="25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高機能化</a:t>
            </a:r>
            <a:endParaRPr lang="ja-JP" altLang="en-US" sz="25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Rectangle 30"/>
          <p:cNvSpPr>
            <a:spLocks/>
          </p:cNvSpPr>
          <p:nvPr/>
        </p:nvSpPr>
        <p:spPr bwMode="auto">
          <a:xfrm>
            <a:off x="252196" y="210586"/>
            <a:ext cx="3137868" cy="6236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12700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sz="25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多チャンネル、高密度</a:t>
            </a:r>
            <a:endParaRPr lang="ja-JP" altLang="en-US" sz="25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Rectangle 30"/>
          <p:cNvSpPr>
            <a:spLocks/>
          </p:cNvSpPr>
          <p:nvPr/>
        </p:nvSpPr>
        <p:spPr bwMode="auto">
          <a:xfrm>
            <a:off x="6396120" y="-54684"/>
            <a:ext cx="2827962" cy="6260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12700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sz="25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高密度、高機能化</a:t>
            </a:r>
            <a:r>
              <a:rPr lang="ja-JP" altLang="en-US" sz="25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へ</a:t>
            </a:r>
          </a:p>
        </p:txBody>
      </p:sp>
      <p:sp>
        <p:nvSpPr>
          <p:cNvPr id="47" name="スライド番号プレースホル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2" grpId="0"/>
      <p:bldP spid="53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FPGA-PCB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96352" y="1674554"/>
            <a:ext cx="2906540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高密度化</a:t>
            </a:r>
            <a:endParaRPr kumimoji="1" lang="ja-JP" altLang="en-US" sz="3200" dirty="0"/>
          </a:p>
        </p:txBody>
      </p:sp>
      <p:sp>
        <p:nvSpPr>
          <p:cNvPr id="8" name="円/楕円 7"/>
          <p:cNvSpPr/>
          <p:nvPr/>
        </p:nvSpPr>
        <p:spPr>
          <a:xfrm>
            <a:off x="742375" y="4112699"/>
            <a:ext cx="2821055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高機能化</a:t>
            </a:r>
            <a:endParaRPr kumimoji="1" lang="ja-JP" altLang="en-US" sz="3200" dirty="0"/>
          </a:p>
        </p:txBody>
      </p:sp>
      <p:sp>
        <p:nvSpPr>
          <p:cNvPr id="9" name="円/楕円 8"/>
          <p:cNvSpPr/>
          <p:nvPr/>
        </p:nvSpPr>
        <p:spPr>
          <a:xfrm>
            <a:off x="5187671" y="4259231"/>
            <a:ext cx="3715135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ネットワーク化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92101" y="2250761"/>
            <a:ext cx="2637869" cy="21735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D9D9D9"/>
                </a:solidFill>
              </a:rPr>
              <a:t>ASIC</a:t>
            </a:r>
            <a:endParaRPr kumimoji="1" lang="ja-JP" altLang="en-US" sz="4000" dirty="0">
              <a:solidFill>
                <a:srgbClr val="D9D9D9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965024" y="3025921"/>
            <a:ext cx="2886695" cy="2173556"/>
          </a:xfrm>
          <a:prstGeom prst="ellipse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altLang="ja-JP" sz="4000" b="1" dirty="0" smtClean="0">
                <a:solidFill>
                  <a:schemeClr val="tx1"/>
                </a:solidFill>
              </a:rPr>
              <a:t>PCB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734152" y="5040734"/>
            <a:ext cx="5385649" cy="9737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D9D9D9"/>
                </a:solidFill>
              </a:rPr>
              <a:t>DAQ-</a:t>
            </a:r>
            <a:r>
              <a:rPr lang="en-US" altLang="ja-JP" sz="4000" dirty="0" smtClean="0">
                <a:solidFill>
                  <a:srgbClr val="D9D9D9"/>
                </a:solidFill>
              </a:rPr>
              <a:t>Middleware</a:t>
            </a:r>
            <a:endParaRPr kumimoji="1" lang="ja-JP" altLang="en-US" sz="4000" dirty="0">
              <a:solidFill>
                <a:srgbClr val="D9D9D9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60670" y="2592279"/>
            <a:ext cx="4047044" cy="1200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搭載</a:t>
            </a:r>
            <a:r>
              <a:rPr lang="en-US" altLang="en-US" sz="2400" dirty="0" smtClean="0"/>
              <a:t>ASIC</a:t>
            </a:r>
            <a:r>
              <a:rPr lang="ja-JP" altLang="en-US" sz="2400" dirty="0" smtClean="0"/>
              <a:t>の高機能化、高密度化、</a:t>
            </a:r>
            <a:r>
              <a:rPr lang="en-US" altLang="en-US" sz="2400" dirty="0" smtClean="0"/>
              <a:t>Ethernet</a:t>
            </a:r>
            <a:r>
              <a:rPr lang="ja-JP" altLang="en-US" sz="2400" dirty="0" smtClean="0"/>
              <a:t>によるデータ転送</a:t>
            </a:r>
            <a:endParaRPr lang="en-US" altLang="en-US" sz="2400" dirty="0" smtClean="0"/>
          </a:p>
          <a:p>
            <a:r>
              <a:rPr lang="ja-JP" altLang="en-US" sz="2400" dirty="0" smtClean="0"/>
              <a:t>読み出し基板の最適化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IMG_083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81" y="4916284"/>
            <a:ext cx="2195965" cy="1463977"/>
          </a:xfrm>
          <a:prstGeom prst="rect">
            <a:avLst/>
          </a:prstGeom>
        </p:spPr>
      </p:pic>
      <p:sp>
        <p:nvSpPr>
          <p:cNvPr id="29" name="Rectangle 30"/>
          <p:cNvSpPr>
            <a:spLocks/>
          </p:cNvSpPr>
          <p:nvPr/>
        </p:nvSpPr>
        <p:spPr bwMode="auto">
          <a:xfrm>
            <a:off x="3416859" y="6122704"/>
            <a:ext cx="1879628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µSR Digital board</a:t>
            </a:r>
            <a:endParaRPr lang="ja-JP" altLang="en-US" sz="16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図 13" descr="IMG_142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45" y="1897050"/>
            <a:ext cx="1872483" cy="1248322"/>
          </a:xfrm>
          <a:prstGeom prst="rect">
            <a:avLst/>
          </a:prstGeom>
        </p:spPr>
      </p:pic>
      <p:sp>
        <p:nvSpPr>
          <p:cNvPr id="20" name="Rectangle 30"/>
          <p:cNvSpPr>
            <a:spLocks/>
          </p:cNvSpPr>
          <p:nvPr/>
        </p:nvSpPr>
        <p:spPr bwMode="auto">
          <a:xfrm>
            <a:off x="938545" y="3041222"/>
            <a:ext cx="2133600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FPIX APD board</a:t>
            </a:r>
          </a:p>
          <a:p>
            <a:pPr>
              <a:defRPr/>
            </a:pP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64ch ASD</a:t>
            </a:r>
            <a:endParaRPr lang="ja-JP" altLang="en-US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図 12" descr="IMG_073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522" y="894816"/>
            <a:ext cx="2454326" cy="1198529"/>
          </a:xfrm>
          <a:prstGeom prst="rect">
            <a:avLst/>
          </a:prstGeom>
        </p:spPr>
      </p:pic>
      <p:sp>
        <p:nvSpPr>
          <p:cNvPr id="21" name="Rectangle 30"/>
          <p:cNvSpPr>
            <a:spLocks/>
          </p:cNvSpPr>
          <p:nvPr/>
        </p:nvSpPr>
        <p:spPr bwMode="auto">
          <a:xfrm>
            <a:off x="6205000" y="374331"/>
            <a:ext cx="2743200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MPGD Readout</a:t>
            </a:r>
          </a:p>
          <a:p>
            <a:pPr>
              <a:defRPr/>
            </a:pP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256ch ASD</a:t>
            </a:r>
            <a:endParaRPr lang="ja-JP" altLang="en-US" sz="20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81000" y="136956"/>
            <a:ext cx="0" cy="6492444"/>
          </a:xfrm>
          <a:prstGeom prst="straightConnector1">
            <a:avLst/>
          </a:prstGeom>
          <a:ln w="76200" cap="flat" cmpd="sng" algn="ctr">
            <a:solidFill>
              <a:srgbClr val="8EB4E3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 bwMode="auto">
          <a:xfrm rot="16200000">
            <a:off x="-955510" y="2648899"/>
            <a:ext cx="2409298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sz="28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チャンネル数</a:t>
            </a:r>
            <a:endParaRPr lang="ja-JP" altLang="en-US" sz="2800" b="1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図 11" descr="IMG_155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888" y="3043175"/>
            <a:ext cx="2301176" cy="1572609"/>
          </a:xfrm>
          <a:prstGeom prst="rect">
            <a:avLst/>
          </a:prstGeom>
          <a:ln>
            <a:noFill/>
          </a:ln>
        </p:spPr>
      </p:pic>
      <p:sp>
        <p:nvSpPr>
          <p:cNvPr id="15" name="Rectangle 30"/>
          <p:cNvSpPr>
            <a:spLocks/>
          </p:cNvSpPr>
          <p:nvPr/>
        </p:nvSpPr>
        <p:spPr bwMode="auto">
          <a:xfrm>
            <a:off x="6205000" y="2564838"/>
            <a:ext cx="1918777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00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ADC </a:t>
            </a:r>
            <a:r>
              <a:rPr lang="en-US" altLang="ja-JP" sz="1600" dirty="0" err="1" smtClean="0">
                <a:solidFill>
                  <a:srgbClr val="00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SiTCP</a:t>
            </a:r>
            <a:r>
              <a:rPr lang="en-US" altLang="ja-JP" sz="1600" dirty="0" smtClean="0">
                <a:solidFill>
                  <a:srgbClr val="00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board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00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16ch ADC</a:t>
            </a:r>
            <a:endParaRPr lang="ja-JP" altLang="en-US" sz="1600" dirty="0">
              <a:solidFill>
                <a:srgbClr val="000000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25" name="図 24" descr="tdcmodu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745" y="4683844"/>
            <a:ext cx="2514600" cy="1293865"/>
          </a:xfrm>
          <a:prstGeom prst="rect">
            <a:avLst/>
          </a:prstGeom>
        </p:spPr>
      </p:pic>
      <p:sp>
        <p:nvSpPr>
          <p:cNvPr id="26" name="Rectangle 30"/>
          <p:cNvSpPr>
            <a:spLocks/>
          </p:cNvSpPr>
          <p:nvPr/>
        </p:nvSpPr>
        <p:spPr bwMode="auto">
          <a:xfrm>
            <a:off x="6248328" y="5933675"/>
            <a:ext cx="2296520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µSR board + TDC board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11ch TDC</a:t>
            </a:r>
            <a:endParaRPr lang="ja-JP" alt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381000" y="6629400"/>
            <a:ext cx="8305800" cy="1588"/>
          </a:xfrm>
          <a:prstGeom prst="straightConnector1">
            <a:avLst/>
          </a:prstGeom>
          <a:ln w="76200" cap="flat" cmpd="sng" algn="ctr">
            <a:solidFill>
              <a:srgbClr val="8EB4E3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ctangle 30"/>
          <p:cNvSpPr>
            <a:spLocks/>
          </p:cNvSpPr>
          <p:nvPr/>
        </p:nvSpPr>
        <p:spPr bwMode="auto">
          <a:xfrm>
            <a:off x="5017087" y="6359896"/>
            <a:ext cx="1073435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en-US" sz="3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機能</a:t>
            </a:r>
            <a:endParaRPr lang="ja-JP" altLang="en-US" sz="3200" b="1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図 8" descr="IMG_1005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145" y="2521211"/>
            <a:ext cx="2824001" cy="1882668"/>
          </a:xfrm>
          <a:prstGeom prst="rect">
            <a:avLst/>
          </a:prstGeom>
        </p:spPr>
      </p:pic>
      <p:sp>
        <p:nvSpPr>
          <p:cNvPr id="24" name="Rectangle 30"/>
          <p:cNvSpPr>
            <a:spLocks/>
          </p:cNvSpPr>
          <p:nvPr/>
        </p:nvSpPr>
        <p:spPr bwMode="auto">
          <a:xfrm>
            <a:off x="3348199" y="4366645"/>
            <a:ext cx="2366801" cy="498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CDC Readout board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48ch ASD,ADC,TDC</a:t>
            </a:r>
            <a:endParaRPr lang="ja-JP" alt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右矢印 1"/>
          <p:cNvSpPr/>
          <p:nvPr/>
        </p:nvSpPr>
        <p:spPr>
          <a:xfrm rot="19504623">
            <a:off x="3677122" y="808224"/>
            <a:ext cx="2426618" cy="1390930"/>
          </a:xfrm>
          <a:prstGeom prst="rightArrow">
            <a:avLst>
              <a:gd name="adj1" fmla="val 50000"/>
              <a:gd name="adj2" fmla="val 831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35264" y="134275"/>
            <a:ext cx="357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高集積、高機能化、ネットワーク化へ</a:t>
            </a:r>
            <a:endParaRPr kumimoji="1" lang="en-US" altLang="ja-JP" sz="2800" b="1" dirty="0" smtClean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DAQ-Middleware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8E6D-3D6D-604F-B82C-6084C60AAEF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96352" y="1674554"/>
            <a:ext cx="2906540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高密度化</a:t>
            </a:r>
            <a:endParaRPr kumimoji="1" lang="ja-JP" altLang="en-US" sz="3200" dirty="0"/>
          </a:p>
        </p:txBody>
      </p:sp>
      <p:sp>
        <p:nvSpPr>
          <p:cNvPr id="8" name="円/楕円 7"/>
          <p:cNvSpPr/>
          <p:nvPr/>
        </p:nvSpPr>
        <p:spPr>
          <a:xfrm>
            <a:off x="742375" y="4112699"/>
            <a:ext cx="2821055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高機能化</a:t>
            </a:r>
            <a:endParaRPr kumimoji="1" lang="ja-JP" altLang="en-US" sz="3200" dirty="0"/>
          </a:p>
        </p:txBody>
      </p:sp>
      <p:sp>
        <p:nvSpPr>
          <p:cNvPr id="9" name="円/楕円 8"/>
          <p:cNvSpPr/>
          <p:nvPr/>
        </p:nvSpPr>
        <p:spPr>
          <a:xfrm>
            <a:off x="5187671" y="4259231"/>
            <a:ext cx="3800621" cy="1624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ネットワーク化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92101" y="2250761"/>
            <a:ext cx="2637869" cy="21735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D9D9D9"/>
                </a:solidFill>
              </a:rPr>
              <a:t>ASIC</a:t>
            </a:r>
            <a:endParaRPr kumimoji="1" lang="ja-JP" altLang="en-US" sz="4000" dirty="0">
              <a:solidFill>
                <a:srgbClr val="D9D9D9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965024" y="3025921"/>
            <a:ext cx="2886695" cy="21735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</a:rPr>
              <a:t>FPGA</a:t>
            </a:r>
          </a:p>
          <a:p>
            <a:pPr algn="ctr"/>
            <a:r>
              <a:rPr lang="en-US" altLang="ja-JP" sz="4000" dirty="0" smtClean="0">
                <a:solidFill>
                  <a:schemeClr val="bg1">
                    <a:lumMod val="85000"/>
                  </a:schemeClr>
                </a:solidFill>
              </a:rPr>
              <a:t>PCB</a:t>
            </a:r>
            <a:endParaRPr kumimoji="1" lang="ja-JP" alt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750945" y="5040734"/>
            <a:ext cx="5642110" cy="973707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tx1"/>
                </a:solidFill>
              </a:rPr>
              <a:t>DAQ-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Middleware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07050" y="5940851"/>
            <a:ext cx="499168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センサーネットワークの構築</a:t>
            </a:r>
            <a:endParaRPr lang="en-US" altLang="ja-JP" sz="2400" dirty="0" smtClean="0"/>
          </a:p>
          <a:p>
            <a:r>
              <a:rPr lang="en-US" altLang="en-US" sz="2400" dirty="0" smtClean="0"/>
              <a:t>PC</a:t>
            </a:r>
            <a:r>
              <a:rPr lang="ja-JP" altLang="en-US" sz="2400" dirty="0" smtClean="0"/>
              <a:t>と読み出し基板だけでデータ収集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626</Words>
  <Application>Microsoft Macintosh PowerPoint</Application>
  <PresentationFormat>画面に合わせる (4:3)</PresentationFormat>
  <Paragraphs>200</Paragraphs>
  <Slides>15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PowerPoint プレゼンテーション</vt:lpstr>
      <vt:lpstr>PowerPoint プレゼンテーション</vt:lpstr>
      <vt:lpstr>PowerPoint プレゼンテーション</vt:lpstr>
      <vt:lpstr>実現するための技術</vt:lpstr>
      <vt:lpstr>ASIC</vt:lpstr>
      <vt:lpstr>PowerPoint プレゼンテーション</vt:lpstr>
      <vt:lpstr>FPGA-PCB</vt:lpstr>
      <vt:lpstr>PowerPoint プレゼンテーション</vt:lpstr>
      <vt:lpstr>DAQ-Middleware</vt:lpstr>
      <vt:lpstr>PowerPoint プレゼンテーション</vt:lpstr>
      <vt:lpstr>Esysの押し進める技術</vt:lpstr>
      <vt:lpstr>PowerPoint プレゼンテーション</vt:lpstr>
      <vt:lpstr>PowerPoint プレゼンテーション</vt:lpstr>
      <vt:lpstr>掲載ASICについて Contact</vt:lpstr>
      <vt:lpstr>PowerPoint プレゼンテーション</vt:lpstr>
    </vt:vector>
  </TitlesOfParts>
  <Company>高エネルギー加速器研究機構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masayoshi</dc:creator>
  <cp:lastModifiedBy>masayoshi shoji</cp:lastModifiedBy>
  <cp:revision>77</cp:revision>
  <cp:lastPrinted>2012-11-03T02:40:54Z</cp:lastPrinted>
  <dcterms:created xsi:type="dcterms:W3CDTF">2012-11-04T09:37:27Z</dcterms:created>
  <dcterms:modified xsi:type="dcterms:W3CDTF">2012-11-05T00:31:39Z</dcterms:modified>
</cp:coreProperties>
</file>