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Microsoft___1.bin" ContentType="application/vnd.openxmlformats-officedocument.oleObject"/>
  <Override PartName="/ppt/embeddings/Microsoft___2.bin" ContentType="application/vnd.openxmlformats-officedocument.oleObject"/>
  <Override PartName="/ppt/embeddings/Microsoft___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 id="2147483934" r:id="rId2"/>
    <p:sldMasterId id="2147483982" r:id="rId3"/>
    <p:sldMasterId id="2147483994" r:id="rId4"/>
    <p:sldMasterId id="2147484006" r:id="rId5"/>
    <p:sldMasterId id="2147484018" r:id="rId6"/>
    <p:sldMasterId id="2147484030" r:id="rId7"/>
    <p:sldMasterId id="2147484054" r:id="rId8"/>
    <p:sldMasterId id="2147484066" r:id="rId9"/>
  </p:sldMasterIdLst>
  <p:notesMasterIdLst>
    <p:notesMasterId r:id="rId43"/>
  </p:notesMasterIdLst>
  <p:handoutMasterIdLst>
    <p:handoutMasterId r:id="rId44"/>
  </p:handoutMasterIdLst>
  <p:sldIdLst>
    <p:sldId id="256" r:id="rId10"/>
    <p:sldId id="638" r:id="rId11"/>
    <p:sldId id="588" r:id="rId12"/>
    <p:sldId id="590" r:id="rId13"/>
    <p:sldId id="591" r:id="rId14"/>
    <p:sldId id="592" r:id="rId15"/>
    <p:sldId id="582" r:id="rId16"/>
    <p:sldId id="577" r:id="rId17"/>
    <p:sldId id="624" r:id="rId18"/>
    <p:sldId id="610" r:id="rId19"/>
    <p:sldId id="598" r:id="rId20"/>
    <p:sldId id="593" r:id="rId21"/>
    <p:sldId id="570" r:id="rId22"/>
    <p:sldId id="529" r:id="rId23"/>
    <p:sldId id="594" r:id="rId24"/>
    <p:sldId id="573" r:id="rId25"/>
    <p:sldId id="631" r:id="rId26"/>
    <p:sldId id="630" r:id="rId27"/>
    <p:sldId id="632" r:id="rId28"/>
    <p:sldId id="622" r:id="rId29"/>
    <p:sldId id="635" r:id="rId30"/>
    <p:sldId id="605" r:id="rId31"/>
    <p:sldId id="599" r:id="rId32"/>
    <p:sldId id="601" r:id="rId33"/>
    <p:sldId id="606" r:id="rId34"/>
    <p:sldId id="634" r:id="rId35"/>
    <p:sldId id="596" r:id="rId36"/>
    <p:sldId id="611" r:id="rId37"/>
    <p:sldId id="612" r:id="rId38"/>
    <p:sldId id="613" r:id="rId39"/>
    <p:sldId id="620" r:id="rId40"/>
    <p:sldId id="636" r:id="rId41"/>
    <p:sldId id="639" r:id="rId4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8" autoAdjust="0"/>
    <p:restoredTop sz="94660"/>
  </p:normalViewPr>
  <p:slideViewPr>
    <p:cSldViewPr snapToGrid="0" snapToObjects="1">
      <p:cViewPr>
        <p:scale>
          <a:sx n="94" d="100"/>
          <a:sy n="94" d="100"/>
        </p:scale>
        <p:origin x="-904" y="-824"/>
      </p:cViewPr>
      <p:guideLst>
        <p:guide orient="horz" pos="2160"/>
        <p:guide pos="2880"/>
      </p:guideLst>
    </p:cSldViewPr>
  </p:slideViewPr>
  <p:notesTextViewPr>
    <p:cViewPr>
      <p:scale>
        <a:sx n="100" d="100"/>
        <a:sy n="100" d="100"/>
      </p:scale>
      <p:origin x="0" y="0"/>
    </p:cViewPr>
  </p:notesTextViewPr>
  <p:sorterViewPr>
    <p:cViewPr>
      <p:scale>
        <a:sx n="59" d="100"/>
        <a:sy n="59"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wmf"/><Relationship Id="rId3"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EA5775-4097-AE4D-851F-F2D1307DC889}" type="datetimeFigureOut">
              <a:rPr kumimoji="1" lang="ja-JP" altLang="en-US" smtClean="0"/>
              <a:t>2014/11/18</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F839BC-3F7F-8B46-9A8A-2A0FDFB835C2}" type="slidenum">
              <a:rPr kumimoji="1" lang="ja-JP" altLang="en-US" smtClean="0"/>
              <a:t>‹#›</a:t>
            </a:fld>
            <a:endParaRPr kumimoji="1" lang="ja-JP" altLang="en-US"/>
          </a:p>
        </p:txBody>
      </p:sp>
    </p:spTree>
    <p:extLst>
      <p:ext uri="{BB962C8B-B14F-4D97-AF65-F5344CB8AC3E}">
        <p14:creationId xmlns:p14="http://schemas.microsoft.com/office/powerpoint/2010/main" val="8621172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0C013D-FEB3-3E4C-A540-2BE54D0B70AD}" type="datetimeFigureOut">
              <a:rPr kumimoji="1" lang="ja-JP" altLang="en-US" smtClean="0"/>
              <a:t>2014/11/18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2250BC-209A-DF48-BC7B-AECF9A81EA0F}" type="slidenum">
              <a:rPr kumimoji="1" lang="ja-JP" altLang="en-US" smtClean="0"/>
              <a:t>‹#›</a:t>
            </a:fld>
            <a:endParaRPr kumimoji="1" lang="ja-JP" altLang="en-US"/>
          </a:p>
        </p:txBody>
      </p:sp>
    </p:spTree>
    <p:extLst>
      <p:ext uri="{BB962C8B-B14F-4D97-AF65-F5344CB8AC3E}">
        <p14:creationId xmlns:p14="http://schemas.microsoft.com/office/powerpoint/2010/main" val="35513414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0" y="0"/>
            <a:ext cx="9144000" cy="62636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0" y="5353963"/>
            <a:ext cx="9144000"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20F7DEB-E0B9-6141-9627-302612AF6BC0}" type="datetime1">
              <a:rPr kumimoji="1" lang="ja-JP" altLang="en-US" smtClean="0"/>
              <a:t>2014/11/18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2641BD-2CF0-CF47-BD1D-63E5C917D500}"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DCDE5802-92E9-C543-AA6F-7E459081112D}" type="datetime1">
              <a:rPr kumimoji="1" lang="ja-JP" altLang="en-US" smtClean="0"/>
              <a:t>2014/11/18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2641BD-2CF0-CF47-BD1D-63E5C917D500}"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1753A05-609E-DA40-B0A0-47E59DD21CAE}" type="datetime1">
              <a:rPr kumimoji="1" lang="ja-JP" altLang="en-US" smtClean="0"/>
              <a:t>2014/11/18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2641BD-2CF0-CF47-BD1D-63E5C917D500}" type="slidenum">
              <a:rPr kumimoji="1" lang="ja-JP" altLang="en-US" smtClean="0"/>
              <a:t>‹#›</a:t>
            </a:fld>
            <a:endParaRPr kumimoji="1" lang="ja-JP"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AD88606-5BEE-4184-92B0-6AE64E247E16}" type="datetime1">
              <a:rPr lang="ja-JP" altLang="en-US" smtClean="0">
                <a:solidFill>
                  <a:prstClr val="black">
                    <a:tint val="75000"/>
                  </a:prstClr>
                </a:solidFill>
                <a:latin typeface="Calibri"/>
                <a:ea typeface="ＭＳ Ｐゴシック"/>
              </a:rPr>
              <a:pPr/>
              <a:t>2014/11/18</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p:txBody>
          <a:bodyPr/>
          <a:lstStyle/>
          <a:p>
            <a:fld id="{63F42C67-B110-4572-B85F-0567732D616B}"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942189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4270CBA-5314-491A-81F6-E990FB17893F}" type="datetime1">
              <a:rPr lang="ja-JP" altLang="en-US" smtClean="0">
                <a:solidFill>
                  <a:prstClr val="black">
                    <a:tint val="75000"/>
                  </a:prstClr>
                </a:solidFill>
                <a:latin typeface="Calibri"/>
                <a:ea typeface="ＭＳ Ｐゴシック"/>
              </a:rPr>
              <a:pPr/>
              <a:t>2014/11/18</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p:txBody>
          <a:bodyPr/>
          <a:lstStyle/>
          <a:p>
            <a:fld id="{63F42C67-B110-4572-B85F-0567732D616B}"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566361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0A42D58-988A-469F-BBC3-B081CE1D4C3D}" type="datetime1">
              <a:rPr lang="ja-JP" altLang="en-US" smtClean="0">
                <a:solidFill>
                  <a:prstClr val="black">
                    <a:tint val="75000"/>
                  </a:prstClr>
                </a:solidFill>
                <a:latin typeface="Calibri"/>
                <a:ea typeface="ＭＳ Ｐゴシック"/>
              </a:rPr>
              <a:pPr/>
              <a:t>2014/11/18</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p:txBody>
          <a:bodyPr/>
          <a:lstStyle/>
          <a:p>
            <a:fld id="{63F42C67-B110-4572-B85F-0567732D616B}"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822772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8E52A96-20BF-48B6-884B-7198F602133F}" type="datetime1">
              <a:rPr lang="ja-JP" altLang="en-US" smtClean="0">
                <a:solidFill>
                  <a:prstClr val="black">
                    <a:tint val="75000"/>
                  </a:prstClr>
                </a:solidFill>
                <a:latin typeface="Calibri"/>
                <a:ea typeface="ＭＳ Ｐゴシック"/>
              </a:rPr>
              <a:pPr/>
              <a:t>2014/11/18</a:t>
            </a:fld>
            <a:endParaRPr lang="ja-JP" altLang="en-US">
              <a:solidFill>
                <a:prstClr val="black">
                  <a:tint val="75000"/>
                </a:prstClr>
              </a:solidFill>
              <a:latin typeface="Calibri"/>
              <a:ea typeface="ＭＳ Ｐゴシック"/>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 6"/>
          <p:cNvSpPr>
            <a:spLocks noGrp="1"/>
          </p:cNvSpPr>
          <p:nvPr>
            <p:ph type="sldNum" sz="quarter" idx="12"/>
          </p:nvPr>
        </p:nvSpPr>
        <p:spPr/>
        <p:txBody>
          <a:bodyPr/>
          <a:lstStyle/>
          <a:p>
            <a:fld id="{63F42C67-B110-4572-B85F-0567732D616B}"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801128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0F29A35-67F0-4BD5-BDDC-31C36FFECC58}" type="datetime1">
              <a:rPr lang="ja-JP" altLang="en-US" smtClean="0">
                <a:solidFill>
                  <a:prstClr val="black">
                    <a:tint val="75000"/>
                  </a:prstClr>
                </a:solidFill>
                <a:latin typeface="Calibri"/>
                <a:ea typeface="ＭＳ Ｐゴシック"/>
              </a:rPr>
              <a:pPr/>
              <a:t>2014/11/18</a:t>
            </a:fld>
            <a:endParaRPr lang="ja-JP" altLang="en-US">
              <a:solidFill>
                <a:prstClr val="black">
                  <a:tint val="75000"/>
                </a:prstClr>
              </a:solidFill>
              <a:latin typeface="Calibri"/>
              <a:ea typeface="ＭＳ Ｐゴシック"/>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9" name="スライド番号プレースホルダ 8"/>
          <p:cNvSpPr>
            <a:spLocks noGrp="1"/>
          </p:cNvSpPr>
          <p:nvPr>
            <p:ph type="sldNum" sz="quarter" idx="12"/>
          </p:nvPr>
        </p:nvSpPr>
        <p:spPr/>
        <p:txBody>
          <a:bodyPr/>
          <a:lstStyle/>
          <a:p>
            <a:fld id="{63F42C67-B110-4572-B85F-0567732D616B}"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601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A3CBBE57-A613-4510-8EFC-B2EAA2FD12AA}" type="datetime1">
              <a:rPr lang="ja-JP" altLang="en-US" smtClean="0">
                <a:solidFill>
                  <a:prstClr val="black">
                    <a:tint val="75000"/>
                  </a:prstClr>
                </a:solidFill>
                <a:latin typeface="Calibri"/>
                <a:ea typeface="ＭＳ Ｐゴシック"/>
              </a:rPr>
              <a:pPr/>
              <a:t>2014/11/18</a:t>
            </a:fld>
            <a:endParaRPr lang="ja-JP" altLang="en-US">
              <a:solidFill>
                <a:prstClr val="black">
                  <a:tint val="75000"/>
                </a:prstClr>
              </a:solidFill>
              <a:latin typeface="Calibri"/>
              <a:ea typeface="ＭＳ Ｐゴシック"/>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5" name="スライド番号プレースホルダ 4"/>
          <p:cNvSpPr>
            <a:spLocks noGrp="1"/>
          </p:cNvSpPr>
          <p:nvPr>
            <p:ph type="sldNum" sz="quarter" idx="12"/>
          </p:nvPr>
        </p:nvSpPr>
        <p:spPr/>
        <p:txBody>
          <a:bodyPr/>
          <a:lstStyle/>
          <a:p>
            <a:fld id="{63F42C67-B110-4572-B85F-0567732D616B}"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056690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10E580C-4264-4EB6-9E8A-9E7399221981}" type="datetime1">
              <a:rPr lang="ja-JP" altLang="en-US" smtClean="0">
                <a:solidFill>
                  <a:prstClr val="black">
                    <a:tint val="75000"/>
                  </a:prstClr>
                </a:solidFill>
                <a:latin typeface="Calibri"/>
                <a:ea typeface="ＭＳ Ｐゴシック"/>
              </a:rPr>
              <a:pPr/>
              <a:t>2014/11/18</a:t>
            </a:fld>
            <a:endParaRPr lang="ja-JP" altLang="en-US">
              <a:solidFill>
                <a:prstClr val="black">
                  <a:tint val="75000"/>
                </a:prstClr>
              </a:solidFill>
              <a:latin typeface="Calibri"/>
              <a:ea typeface="ＭＳ Ｐゴシック"/>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4" name="スライド番号プレースホルダ 3"/>
          <p:cNvSpPr>
            <a:spLocks noGrp="1"/>
          </p:cNvSpPr>
          <p:nvPr>
            <p:ph type="sldNum" sz="quarter" idx="12"/>
          </p:nvPr>
        </p:nvSpPr>
        <p:spPr/>
        <p:txBody>
          <a:bodyPr/>
          <a:lstStyle/>
          <a:p>
            <a:fld id="{63F42C67-B110-4572-B85F-0567732D616B}"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178244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3FDAF4E-F923-4609-AB8B-B65CB27B60BA}" type="datetime1">
              <a:rPr lang="ja-JP" altLang="en-US" smtClean="0">
                <a:solidFill>
                  <a:prstClr val="black">
                    <a:tint val="75000"/>
                  </a:prstClr>
                </a:solidFill>
                <a:latin typeface="Calibri"/>
                <a:ea typeface="ＭＳ Ｐゴシック"/>
              </a:rPr>
              <a:pPr/>
              <a:t>2014/11/18</a:t>
            </a:fld>
            <a:endParaRPr lang="ja-JP" altLang="en-US">
              <a:solidFill>
                <a:prstClr val="black">
                  <a:tint val="75000"/>
                </a:prstClr>
              </a:solidFill>
              <a:latin typeface="Calibri"/>
              <a:ea typeface="ＭＳ Ｐゴシック"/>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 6"/>
          <p:cNvSpPr>
            <a:spLocks noGrp="1"/>
          </p:cNvSpPr>
          <p:nvPr>
            <p:ph type="sldNum" sz="quarter" idx="12"/>
          </p:nvPr>
        </p:nvSpPr>
        <p:spPr/>
        <p:txBody>
          <a:bodyPr/>
          <a:lstStyle/>
          <a:p>
            <a:fld id="{63F42C67-B110-4572-B85F-0567732D616B}"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592132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8244F161-AC5E-B94E-A14B-387282EC16BA}" type="datetime1">
              <a:rPr kumimoji="1" lang="ja-JP" altLang="en-US" smtClean="0"/>
              <a:t>2014/11/18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2641BD-2CF0-CF47-BD1D-63E5C917D500}" type="slidenum">
              <a:rPr kumimoji="1" lang="ja-JP" altLang="en-US" smtClean="0"/>
              <a:t>‹#›</a:t>
            </a:fld>
            <a:endParaRPr kumimoji="1" lang="ja-JP" altLang="en-US"/>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5263F05-9599-4EFF-A78F-0C7E5825BE6F}" type="datetime1">
              <a:rPr lang="ja-JP" altLang="en-US" smtClean="0">
                <a:solidFill>
                  <a:prstClr val="black">
                    <a:tint val="75000"/>
                  </a:prstClr>
                </a:solidFill>
                <a:latin typeface="Calibri"/>
                <a:ea typeface="ＭＳ Ｐゴシック"/>
              </a:rPr>
              <a:pPr/>
              <a:t>2014/11/18</a:t>
            </a:fld>
            <a:endParaRPr lang="ja-JP" altLang="en-US">
              <a:solidFill>
                <a:prstClr val="black">
                  <a:tint val="75000"/>
                </a:prstClr>
              </a:solidFill>
              <a:latin typeface="Calibri"/>
              <a:ea typeface="ＭＳ Ｐゴシック"/>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 6"/>
          <p:cNvSpPr>
            <a:spLocks noGrp="1"/>
          </p:cNvSpPr>
          <p:nvPr>
            <p:ph type="sldNum" sz="quarter" idx="12"/>
          </p:nvPr>
        </p:nvSpPr>
        <p:spPr/>
        <p:txBody>
          <a:bodyPr/>
          <a:lstStyle/>
          <a:p>
            <a:fld id="{63F42C67-B110-4572-B85F-0567732D616B}"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766354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653BEA5-B64C-4F5E-BC39-5CBB9D30A4A0}" type="datetime1">
              <a:rPr lang="ja-JP" altLang="en-US" smtClean="0">
                <a:solidFill>
                  <a:prstClr val="black">
                    <a:tint val="75000"/>
                  </a:prstClr>
                </a:solidFill>
                <a:latin typeface="Calibri"/>
                <a:ea typeface="ＭＳ Ｐゴシック"/>
              </a:rPr>
              <a:pPr/>
              <a:t>2014/11/18</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p:txBody>
          <a:bodyPr/>
          <a:lstStyle/>
          <a:p>
            <a:fld id="{63F42C67-B110-4572-B85F-0567732D616B}"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7035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9EC1E64-6AA0-4C8D-B735-6F0199F01CC8}" type="datetime1">
              <a:rPr lang="ja-JP" altLang="en-US" smtClean="0">
                <a:solidFill>
                  <a:prstClr val="black">
                    <a:tint val="75000"/>
                  </a:prstClr>
                </a:solidFill>
                <a:latin typeface="Calibri"/>
                <a:ea typeface="ＭＳ Ｐゴシック"/>
              </a:rPr>
              <a:pPr/>
              <a:t>2014/11/18</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p:txBody>
          <a:bodyPr/>
          <a:lstStyle/>
          <a:p>
            <a:fld id="{63F42C67-B110-4572-B85F-0567732D616B}"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364821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1222B01-DB96-C946-B47D-E985472B40B6}" type="datetimeFigureOut">
              <a:rPr lang="ja-JP" altLang="en-US" smtClean="0">
                <a:solidFill>
                  <a:prstClr val="black">
                    <a:tint val="75000"/>
                  </a:prstClr>
                </a:solidFill>
                <a:latin typeface="Calibri"/>
                <a:ea typeface="ＭＳ Ｐゴシック"/>
              </a:rPr>
              <a:pPr/>
              <a:t>2014/11/18</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A0AD1228-F886-E243-B1CC-1CAA020DE09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889868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1222B01-DB96-C946-B47D-E985472B40B6}" type="datetimeFigureOut">
              <a:rPr lang="ja-JP" altLang="en-US" smtClean="0">
                <a:solidFill>
                  <a:prstClr val="black">
                    <a:tint val="75000"/>
                  </a:prstClr>
                </a:solidFill>
                <a:latin typeface="Calibri"/>
                <a:ea typeface="ＭＳ Ｐゴシック"/>
              </a:rPr>
              <a:pPr/>
              <a:t>2014/11/18</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A0AD1228-F886-E243-B1CC-1CAA020DE09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5430115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1222B01-DB96-C946-B47D-E985472B40B6}" type="datetimeFigureOut">
              <a:rPr lang="ja-JP" altLang="en-US" smtClean="0">
                <a:solidFill>
                  <a:prstClr val="black">
                    <a:tint val="75000"/>
                  </a:prstClr>
                </a:solidFill>
                <a:latin typeface="Calibri"/>
                <a:ea typeface="ＭＳ Ｐゴシック"/>
              </a:rPr>
              <a:pPr/>
              <a:t>2014/11/18</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A0AD1228-F886-E243-B1CC-1CAA020DE09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859356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1222B01-DB96-C946-B47D-E985472B40B6}" type="datetimeFigureOut">
              <a:rPr lang="ja-JP" altLang="en-US" smtClean="0">
                <a:solidFill>
                  <a:prstClr val="black">
                    <a:tint val="75000"/>
                  </a:prstClr>
                </a:solidFill>
                <a:latin typeface="Calibri"/>
                <a:ea typeface="ＭＳ Ｐゴシック"/>
              </a:rPr>
              <a:pPr/>
              <a:t>2014/11/18</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A0AD1228-F886-E243-B1CC-1CAA020DE09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030689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1222B01-DB96-C946-B47D-E985472B40B6}" type="datetimeFigureOut">
              <a:rPr lang="ja-JP" altLang="en-US" smtClean="0">
                <a:solidFill>
                  <a:prstClr val="black">
                    <a:tint val="75000"/>
                  </a:prstClr>
                </a:solidFill>
                <a:latin typeface="Calibri"/>
                <a:ea typeface="ＭＳ Ｐゴシック"/>
              </a:rPr>
              <a:pPr/>
              <a:t>2014/11/18</a:t>
            </a:fld>
            <a:endParaRPr lang="ja-JP" altLang="en-US">
              <a:solidFill>
                <a:prstClr val="black">
                  <a:tint val="75000"/>
                </a:prstClr>
              </a:solidFill>
              <a:latin typeface="Calibri"/>
              <a:ea typeface="ＭＳ Ｐゴシック"/>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9" name="スライド番号プレースホルダー 8"/>
          <p:cNvSpPr>
            <a:spLocks noGrp="1"/>
          </p:cNvSpPr>
          <p:nvPr>
            <p:ph type="sldNum" sz="quarter" idx="12"/>
          </p:nvPr>
        </p:nvSpPr>
        <p:spPr/>
        <p:txBody>
          <a:bodyPr/>
          <a:lstStyle/>
          <a:p>
            <a:fld id="{A0AD1228-F886-E243-B1CC-1CAA020DE09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7400770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1222B01-DB96-C946-B47D-E985472B40B6}" type="datetimeFigureOut">
              <a:rPr lang="ja-JP" altLang="en-US" smtClean="0">
                <a:solidFill>
                  <a:prstClr val="black">
                    <a:tint val="75000"/>
                  </a:prstClr>
                </a:solidFill>
                <a:latin typeface="Calibri"/>
                <a:ea typeface="ＭＳ Ｐゴシック"/>
              </a:rPr>
              <a:pPr/>
              <a:t>2014/11/18</a:t>
            </a:fld>
            <a:endParaRPr lang="ja-JP" altLang="en-US">
              <a:solidFill>
                <a:prstClr val="black">
                  <a:tint val="75000"/>
                </a:prst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A0AD1228-F886-E243-B1CC-1CAA020DE09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6823775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222B01-DB96-C946-B47D-E985472B40B6}" type="datetimeFigureOut">
              <a:rPr lang="ja-JP" altLang="en-US" smtClean="0">
                <a:solidFill>
                  <a:prstClr val="black">
                    <a:tint val="75000"/>
                  </a:prstClr>
                </a:solidFill>
                <a:latin typeface="Calibri"/>
                <a:ea typeface="ＭＳ Ｐゴシック"/>
              </a:rPr>
              <a:pPr/>
              <a:t>2014/11/18</a:t>
            </a:fld>
            <a:endParaRPr lang="ja-JP" altLang="en-US">
              <a:solidFill>
                <a:prstClr val="black">
                  <a:tint val="75000"/>
                </a:prstClr>
              </a:solidFill>
              <a:latin typeface="Calibri"/>
              <a:ea typeface="ＭＳ Ｐゴシック"/>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4" name="スライド番号プレースホルダー 3"/>
          <p:cNvSpPr>
            <a:spLocks noGrp="1"/>
          </p:cNvSpPr>
          <p:nvPr>
            <p:ph type="sldNum" sz="quarter" idx="12"/>
          </p:nvPr>
        </p:nvSpPr>
        <p:spPr/>
        <p:txBody>
          <a:bodyPr/>
          <a:lstStyle/>
          <a:p>
            <a:fld id="{A0AD1228-F886-E243-B1CC-1CAA020DE09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156078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A2FD106-1437-2E4C-96CF-2F6A64556739}" type="datetime1">
              <a:rPr kumimoji="1" lang="ja-JP" altLang="en-US" smtClean="0"/>
              <a:t>2014/11/18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2641BD-2CF0-CF47-BD1D-63E5C917D500}" type="slidenum">
              <a:rPr kumimoji="1" lang="ja-JP" altLang="en-US" smtClean="0"/>
              <a: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1222B01-DB96-C946-B47D-E985472B40B6}" type="datetimeFigureOut">
              <a:rPr lang="ja-JP" altLang="en-US" smtClean="0">
                <a:solidFill>
                  <a:prstClr val="black">
                    <a:tint val="75000"/>
                  </a:prstClr>
                </a:solidFill>
                <a:latin typeface="Calibri"/>
                <a:ea typeface="ＭＳ Ｐゴシック"/>
              </a:rPr>
              <a:pPr/>
              <a:t>2014/11/18</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A0AD1228-F886-E243-B1CC-1CAA020DE09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252251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1222B01-DB96-C946-B47D-E985472B40B6}" type="datetimeFigureOut">
              <a:rPr lang="ja-JP" altLang="en-US" smtClean="0">
                <a:solidFill>
                  <a:prstClr val="black">
                    <a:tint val="75000"/>
                  </a:prstClr>
                </a:solidFill>
                <a:latin typeface="Calibri"/>
                <a:ea typeface="ＭＳ Ｐゴシック"/>
              </a:rPr>
              <a:pPr/>
              <a:t>2014/11/18</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A0AD1228-F886-E243-B1CC-1CAA020DE09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83004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1222B01-DB96-C946-B47D-E985472B40B6}" type="datetimeFigureOut">
              <a:rPr lang="ja-JP" altLang="en-US" smtClean="0">
                <a:solidFill>
                  <a:prstClr val="black">
                    <a:tint val="75000"/>
                  </a:prstClr>
                </a:solidFill>
                <a:latin typeface="Calibri"/>
                <a:ea typeface="ＭＳ Ｐゴシック"/>
              </a:rPr>
              <a:pPr/>
              <a:t>2014/11/18</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A0AD1228-F886-E243-B1CC-1CAA020DE09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257726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1222B01-DB96-C946-B47D-E985472B40B6}" type="datetimeFigureOut">
              <a:rPr lang="ja-JP" altLang="en-US" smtClean="0">
                <a:solidFill>
                  <a:prstClr val="black">
                    <a:tint val="75000"/>
                  </a:prstClr>
                </a:solidFill>
                <a:latin typeface="Calibri"/>
                <a:ea typeface="ＭＳ Ｐゴシック"/>
              </a:rPr>
              <a:pPr/>
              <a:t>2014/11/18</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A0AD1228-F886-E243-B1CC-1CAA020DE09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4392054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CD50525-DD1B-CA42-8CCE-B4611FA40396}"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2BD52DE5-2DC2-E34D-96CF-3AB953A0EA7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2213955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BB2CAF2-3B4C-0148-82E5-8902A27CA25E}"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2BD52DE5-2DC2-E34D-96CF-3AB953A0EA7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9640918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080B1E1-DD17-C642-8711-2804A05D251D}"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2BD52DE5-2DC2-E34D-96CF-3AB953A0EA7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764534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90B8224-D864-ED48-9F66-F4FEE95F2147}"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2BD52DE5-2DC2-E34D-96CF-3AB953A0EA7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0143255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A1D5AEC-F99A-2A46-869B-A87ED630D4AE}"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9" name="スライド番号プレースホルダー 8"/>
          <p:cNvSpPr>
            <a:spLocks noGrp="1"/>
          </p:cNvSpPr>
          <p:nvPr>
            <p:ph type="sldNum" sz="quarter" idx="12"/>
          </p:nvPr>
        </p:nvSpPr>
        <p:spPr/>
        <p:txBody>
          <a:bodyPr/>
          <a:lstStyle/>
          <a:p>
            <a:fld id="{2BD52DE5-2DC2-E34D-96CF-3AB953A0EA7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4226702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DDCC5FA-920E-FE41-B159-EF56F54B4123}"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2BD52DE5-2DC2-E34D-96CF-3AB953A0EA7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670853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45A033B1-F06A-1D4D-A236-CB9C1B4D7F79}" type="datetime1">
              <a:rPr kumimoji="1" lang="ja-JP" altLang="en-US" smtClean="0"/>
              <a:t>2014/11/18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2641BD-2CF0-CF47-BD1D-63E5C917D500}" type="slidenum">
              <a:rPr kumimoji="1" lang="ja-JP" altLang="en-US" smtClean="0"/>
              <a:t>‹#›</a:t>
            </a:fld>
            <a:endParaRPr kumimoji="1" lang="ja-JP" alt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9445A19-0889-9842-A5AF-EF65B4646C3A}"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4" name="スライド番号プレースホルダー 3"/>
          <p:cNvSpPr>
            <a:spLocks noGrp="1"/>
          </p:cNvSpPr>
          <p:nvPr>
            <p:ph type="sldNum" sz="quarter" idx="12"/>
          </p:nvPr>
        </p:nvSpPr>
        <p:spPr/>
        <p:txBody>
          <a:bodyPr/>
          <a:lstStyle/>
          <a:p>
            <a:fld id="{2BD52DE5-2DC2-E34D-96CF-3AB953A0EA7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0508930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553CF7F-C1AF-3A47-A460-9A7242CCB664}"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2BD52DE5-2DC2-E34D-96CF-3AB953A0EA7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4758113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B3CE918-F0C2-514C-AB5A-97CB80427EE8}"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2BD52DE5-2DC2-E34D-96CF-3AB953A0EA7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4898608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B76769E-DD4E-7A4F-AB07-C8247AF28F41}"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2BD52DE5-2DC2-E34D-96CF-3AB953A0EA7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577391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676DA19-182C-AA49-BBD5-856E8949AE5B}"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2BD52DE5-2DC2-E34D-96CF-3AB953A0EA7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887923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CD50525-DD1B-CA42-8CCE-B4611FA40396}"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2BD52DE5-2DC2-E34D-96CF-3AB953A0EA7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0351035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BB2CAF2-3B4C-0148-82E5-8902A27CA25E}"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2BD52DE5-2DC2-E34D-96CF-3AB953A0EA7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6510534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080B1E1-DD17-C642-8711-2804A05D251D}"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2BD52DE5-2DC2-E34D-96CF-3AB953A0EA7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8152634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90B8224-D864-ED48-9F66-F4FEE95F2147}"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2BD52DE5-2DC2-E34D-96CF-3AB953A0EA7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0212491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A1D5AEC-F99A-2A46-869B-A87ED630D4AE}"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9" name="スライド番号プレースホルダー 8"/>
          <p:cNvSpPr>
            <a:spLocks noGrp="1"/>
          </p:cNvSpPr>
          <p:nvPr>
            <p:ph type="sldNum" sz="quarter" idx="12"/>
          </p:nvPr>
        </p:nvSpPr>
        <p:spPr/>
        <p:txBody>
          <a:bodyPr/>
          <a:lstStyle/>
          <a:p>
            <a:fld id="{2BD52DE5-2DC2-E34D-96CF-3AB953A0EA7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922855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4B1DD5B-DC1B-3943-A6BC-1E327B3B6B45}" type="datetime1">
              <a:rPr kumimoji="1" lang="ja-JP" altLang="en-US" smtClean="0"/>
              <a:t>2014/11/18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32641BD-2CF0-CF47-BD1D-63E5C917D500}" type="slidenum">
              <a:rPr kumimoji="1" lang="ja-JP" altLang="en-US" smtClean="0"/>
              <a:t>‹#›</a:t>
            </a:fld>
            <a:endParaRPr kumimoji="1"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DDCC5FA-920E-FE41-B159-EF56F54B4123}"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2BD52DE5-2DC2-E34D-96CF-3AB953A0EA7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7467130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9445A19-0889-9842-A5AF-EF65B4646C3A}"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4" name="スライド番号プレースホルダー 3"/>
          <p:cNvSpPr>
            <a:spLocks noGrp="1"/>
          </p:cNvSpPr>
          <p:nvPr>
            <p:ph type="sldNum" sz="quarter" idx="12"/>
          </p:nvPr>
        </p:nvSpPr>
        <p:spPr/>
        <p:txBody>
          <a:bodyPr/>
          <a:lstStyle/>
          <a:p>
            <a:fld id="{2BD52DE5-2DC2-E34D-96CF-3AB953A0EA7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8154846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553CF7F-C1AF-3A47-A460-9A7242CCB664}"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2BD52DE5-2DC2-E34D-96CF-3AB953A0EA7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910932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B3CE918-F0C2-514C-AB5A-97CB80427EE8}"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2BD52DE5-2DC2-E34D-96CF-3AB953A0EA7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9786710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B76769E-DD4E-7A4F-AB07-C8247AF28F41}"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2BD52DE5-2DC2-E34D-96CF-3AB953A0EA7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4114934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676DA19-182C-AA49-BBD5-856E8949AE5B}"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2BD52DE5-2DC2-E34D-96CF-3AB953A0EA7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5797870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E576D03-2EDC-0348-A121-CA8B4ECE743B}"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7604127E-C4AF-AC40-B802-8C878680E18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7574424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22596FA-BDAC-5043-A892-EB2E7C462F7E}"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7604127E-C4AF-AC40-B802-8C878680E18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893339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AEBAAC6-2E1A-3C41-B8F4-BC4C1BB73E60}"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7604127E-C4AF-AC40-B802-8C878680E18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6988625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A5E6B5C-9020-274A-BA04-999E05105CC7}"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7604127E-C4AF-AC40-B802-8C878680E18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99011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CAA56956-958F-4841-B027-1204F4FBDAC2}" type="datetime1">
              <a:rPr kumimoji="1" lang="ja-JP" altLang="en-US" smtClean="0"/>
              <a:t>2014/11/18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32641BD-2CF0-CF47-BD1D-63E5C917D500}" type="slidenum">
              <a:rPr kumimoji="1" lang="ja-JP" altLang="en-US" smtClean="0"/>
              <a:t>‹#›</a:t>
            </a:fld>
            <a:endParaRPr kumimoji="1"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8C1D8F1-E306-B347-BBFA-A4600E6D2683}"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9" name="スライド番号プレースホルダー 8"/>
          <p:cNvSpPr>
            <a:spLocks noGrp="1"/>
          </p:cNvSpPr>
          <p:nvPr>
            <p:ph type="sldNum" sz="quarter" idx="12"/>
          </p:nvPr>
        </p:nvSpPr>
        <p:spPr/>
        <p:txBody>
          <a:bodyPr/>
          <a:lstStyle/>
          <a:p>
            <a:fld id="{7604127E-C4AF-AC40-B802-8C878680E18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3323050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2BB7DA5-EF36-DB4F-98C7-91F7C1194227}"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7604127E-C4AF-AC40-B802-8C878680E18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9092178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DE3F80F-59A5-A14F-8D97-E5A3D2B10BD2}"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4" name="スライド番号プレースホルダー 3"/>
          <p:cNvSpPr>
            <a:spLocks noGrp="1"/>
          </p:cNvSpPr>
          <p:nvPr>
            <p:ph type="sldNum" sz="quarter" idx="12"/>
          </p:nvPr>
        </p:nvSpPr>
        <p:spPr/>
        <p:txBody>
          <a:bodyPr/>
          <a:lstStyle/>
          <a:p>
            <a:fld id="{7604127E-C4AF-AC40-B802-8C878680E18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6682929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591DFEE-6070-D04A-A8DB-814F7A38362F}"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7604127E-C4AF-AC40-B802-8C878680E18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4551002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BBCF339-FF82-8F4F-A190-D1B33E09D6B0}"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7604127E-C4AF-AC40-B802-8C878680E18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4900952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ACC92AF-362F-6244-B168-A2FC450E970E}"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7604127E-C4AF-AC40-B802-8C878680E18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0083998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9EB428A-3D2A-014D-A0F2-5C2910F6A710}"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7604127E-C4AF-AC40-B802-8C878680E18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3811661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E576D03-2EDC-0348-A121-CA8B4ECE743B}"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7604127E-C4AF-AC40-B802-8C878680E18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6698905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22596FA-BDAC-5043-A892-EB2E7C462F7E}"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7604127E-C4AF-AC40-B802-8C878680E18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4696913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AEBAAC6-2E1A-3C41-B8F4-BC4C1BB73E60}"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7604127E-C4AF-AC40-B802-8C878680E18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520032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89FCFC3-E51F-524D-A6FF-EA63DB8EAADE}" type="datetime1">
              <a:rPr kumimoji="1" lang="ja-JP" altLang="en-US" smtClean="0"/>
              <a:t>2014/11/18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32641BD-2CF0-CF47-BD1D-63E5C917D500}" type="slidenum">
              <a:rPr kumimoji="1" lang="ja-JP" altLang="en-US" smtClean="0"/>
              <a:t>‹#›</a:t>
            </a:fld>
            <a:endParaRPr kumimoji="1"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A5E6B5C-9020-274A-BA04-999E05105CC7}"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7604127E-C4AF-AC40-B802-8C878680E18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1956839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8C1D8F1-E306-B347-BBFA-A4600E6D2683}"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9" name="スライド番号プレースホルダー 8"/>
          <p:cNvSpPr>
            <a:spLocks noGrp="1"/>
          </p:cNvSpPr>
          <p:nvPr>
            <p:ph type="sldNum" sz="quarter" idx="12"/>
          </p:nvPr>
        </p:nvSpPr>
        <p:spPr/>
        <p:txBody>
          <a:bodyPr/>
          <a:lstStyle/>
          <a:p>
            <a:fld id="{7604127E-C4AF-AC40-B802-8C878680E18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0593866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2BB7DA5-EF36-DB4F-98C7-91F7C1194227}"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7604127E-C4AF-AC40-B802-8C878680E18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9798535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DE3F80F-59A5-A14F-8D97-E5A3D2B10BD2}"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4" name="スライド番号プレースホルダー 3"/>
          <p:cNvSpPr>
            <a:spLocks noGrp="1"/>
          </p:cNvSpPr>
          <p:nvPr>
            <p:ph type="sldNum" sz="quarter" idx="12"/>
          </p:nvPr>
        </p:nvSpPr>
        <p:spPr/>
        <p:txBody>
          <a:bodyPr/>
          <a:lstStyle/>
          <a:p>
            <a:fld id="{7604127E-C4AF-AC40-B802-8C878680E18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1475436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591DFEE-6070-D04A-A8DB-814F7A38362F}"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7604127E-C4AF-AC40-B802-8C878680E18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0483114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BBCF339-FF82-8F4F-A190-D1B33E09D6B0}"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7604127E-C4AF-AC40-B802-8C878680E18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1440079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ACC92AF-362F-6244-B168-A2FC450E970E}"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7604127E-C4AF-AC40-B802-8C878680E18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2859025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9EB428A-3D2A-014D-A0F2-5C2910F6A710}"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7604127E-C4AF-AC40-B802-8C878680E18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4055912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0" y="0"/>
            <a:ext cx="9144000" cy="62636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ndara"/>
            </a:endParaRPr>
          </a:p>
        </p:txBody>
      </p:sp>
      <p:grpSp>
        <p:nvGrpSpPr>
          <p:cNvPr id="7" name="Group 9"/>
          <p:cNvGrpSpPr>
            <a:grpSpLocks noChangeAspect="1"/>
          </p:cNvGrpSpPr>
          <p:nvPr/>
        </p:nvGrpSpPr>
        <p:grpSpPr bwMode="hidden">
          <a:xfrm>
            <a:off x="0" y="5353963"/>
            <a:ext cx="9144000"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20F7DEB-E0B9-6141-9627-302612AF6BC0}" type="datetime1">
              <a:rPr lang="ja-JP" altLang="en-US" smtClean="0">
                <a:solidFill>
                  <a:srgbClr val="073E87"/>
                </a:solidFill>
                <a:latin typeface="Candara"/>
                <a:ea typeface="HGP明朝E"/>
              </a:rPr>
              <a:pPr/>
              <a:t>2014/11/21</a:t>
            </a:fld>
            <a:endParaRPr lang="ja-JP" altLang="en-US">
              <a:solidFill>
                <a:srgbClr val="073E87"/>
              </a:solidFill>
              <a:latin typeface="Candara"/>
              <a:ea typeface="HGP明朝E"/>
            </a:endParaRPr>
          </a:p>
        </p:txBody>
      </p:sp>
      <p:sp>
        <p:nvSpPr>
          <p:cNvPr id="5" name="Footer Placeholder 4"/>
          <p:cNvSpPr>
            <a:spLocks noGrp="1"/>
          </p:cNvSpPr>
          <p:nvPr>
            <p:ph type="ftr" sz="quarter" idx="11"/>
          </p:nvPr>
        </p:nvSpPr>
        <p:spPr/>
        <p:txBody>
          <a:bodyPr/>
          <a:lstStyle/>
          <a:p>
            <a:endParaRPr lang="ja-JP" altLang="en-US">
              <a:solidFill>
                <a:srgbClr val="073E87"/>
              </a:solidFill>
              <a:latin typeface="Candara"/>
              <a:ea typeface="HGP明朝E"/>
            </a:endParaRPr>
          </a:p>
        </p:txBody>
      </p:sp>
      <p:sp>
        <p:nvSpPr>
          <p:cNvPr id="6" name="Slide Number Placeholder 5"/>
          <p:cNvSpPr>
            <a:spLocks noGrp="1"/>
          </p:cNvSpPr>
          <p:nvPr>
            <p:ph type="sldNum" sz="quarter" idx="12"/>
          </p:nvPr>
        </p:nvSpPr>
        <p:spPr/>
        <p:txBody>
          <a:bodyPr/>
          <a:lstStyle/>
          <a:p>
            <a:fld id="{432641BD-2CF0-CF47-BD1D-63E5C917D500}"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41195367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8244F161-AC5E-B94E-A14B-387282EC16BA}" type="datetime1">
              <a:rPr lang="ja-JP" altLang="en-US" smtClean="0">
                <a:solidFill>
                  <a:srgbClr val="073E87"/>
                </a:solidFill>
                <a:latin typeface="Candara"/>
                <a:ea typeface="HGP明朝E"/>
              </a:rPr>
              <a:pPr/>
              <a:t>2014/11/21</a:t>
            </a:fld>
            <a:endParaRPr lang="ja-JP" altLang="en-US">
              <a:solidFill>
                <a:srgbClr val="073E87"/>
              </a:solidFill>
              <a:latin typeface="Candara"/>
              <a:ea typeface="HGP明朝E"/>
            </a:endParaRPr>
          </a:p>
        </p:txBody>
      </p:sp>
      <p:sp>
        <p:nvSpPr>
          <p:cNvPr id="5" name="Footer Placeholder 4"/>
          <p:cNvSpPr>
            <a:spLocks noGrp="1"/>
          </p:cNvSpPr>
          <p:nvPr>
            <p:ph type="ftr" sz="quarter" idx="11"/>
          </p:nvPr>
        </p:nvSpPr>
        <p:spPr/>
        <p:txBody>
          <a:bodyPr/>
          <a:lstStyle/>
          <a:p>
            <a:endParaRPr lang="ja-JP" altLang="en-US">
              <a:solidFill>
                <a:srgbClr val="073E87"/>
              </a:solidFill>
              <a:latin typeface="Candara"/>
              <a:ea typeface="HGP明朝E"/>
            </a:endParaRPr>
          </a:p>
        </p:txBody>
      </p:sp>
      <p:sp>
        <p:nvSpPr>
          <p:cNvPr id="6" name="Slide Number Placeholder 5"/>
          <p:cNvSpPr>
            <a:spLocks noGrp="1"/>
          </p:cNvSpPr>
          <p:nvPr>
            <p:ph type="sldNum" sz="quarter" idx="12"/>
          </p:nvPr>
        </p:nvSpPr>
        <p:spPr/>
        <p:txBody>
          <a:bodyPr/>
          <a:lstStyle/>
          <a:p>
            <a:fld id="{432641BD-2CF0-CF47-BD1D-63E5C917D500}" type="slidenum">
              <a:rPr lang="ja-JP" altLang="en-US" smtClean="0">
                <a:solidFill>
                  <a:srgbClr val="073E87"/>
                </a:solidFill>
              </a:rPr>
              <a:pPr/>
              <a:t>‹#›</a:t>
            </a:fld>
            <a:endParaRPr lang="ja-JP" altLang="en-US">
              <a:solidFill>
                <a:srgbClr val="073E87"/>
              </a:solidFill>
            </a:endParaRPr>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617679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3123383-A82F-BC44-9F5C-2B4B73B4C261}" type="datetime1">
              <a:rPr kumimoji="1" lang="ja-JP" altLang="en-US" smtClean="0"/>
              <a:t>2014/11/18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2641BD-2CF0-CF47-BD1D-63E5C917D500}" type="slidenum">
              <a:rPr kumimoji="1" lang="ja-JP" altLang="en-US" smtClean="0"/>
              <a:t>‹#›</a:t>
            </a:fld>
            <a:endParaRPr kumimoji="1" lang="ja-JP"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ndara"/>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A2FD106-1437-2E4C-96CF-2F6A64556739}" type="datetime1">
              <a:rPr lang="ja-JP" altLang="en-US" smtClean="0">
                <a:solidFill>
                  <a:srgbClr val="073E87"/>
                </a:solidFill>
                <a:latin typeface="Candara"/>
                <a:ea typeface="HGP明朝E"/>
              </a:rPr>
              <a:pPr/>
              <a:t>2014/11/21</a:t>
            </a:fld>
            <a:endParaRPr lang="ja-JP" altLang="en-US">
              <a:solidFill>
                <a:srgbClr val="073E87"/>
              </a:solidFill>
              <a:latin typeface="Candara"/>
              <a:ea typeface="HGP明朝E"/>
            </a:endParaRPr>
          </a:p>
        </p:txBody>
      </p:sp>
      <p:sp>
        <p:nvSpPr>
          <p:cNvPr id="5" name="Footer Placeholder 4"/>
          <p:cNvSpPr>
            <a:spLocks noGrp="1"/>
          </p:cNvSpPr>
          <p:nvPr>
            <p:ph type="ftr" sz="quarter" idx="11"/>
          </p:nvPr>
        </p:nvSpPr>
        <p:spPr/>
        <p:txBody>
          <a:bodyPr/>
          <a:lstStyle/>
          <a:p>
            <a:endParaRPr lang="ja-JP" altLang="en-US">
              <a:solidFill>
                <a:srgbClr val="073E87"/>
              </a:solidFill>
              <a:latin typeface="Candara"/>
              <a:ea typeface="HGP明朝E"/>
            </a:endParaRPr>
          </a:p>
        </p:txBody>
      </p:sp>
      <p:sp>
        <p:nvSpPr>
          <p:cNvPr id="6" name="Slide Number Placeholder 5"/>
          <p:cNvSpPr>
            <a:spLocks noGrp="1"/>
          </p:cNvSpPr>
          <p:nvPr>
            <p:ph type="sldNum" sz="quarter" idx="12"/>
          </p:nvPr>
        </p:nvSpPr>
        <p:spPr/>
        <p:txBody>
          <a:bodyPr/>
          <a:lstStyle/>
          <a:p>
            <a:fld id="{432641BD-2CF0-CF47-BD1D-63E5C917D500}"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24016366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45A033B1-F06A-1D4D-A236-CB9C1B4D7F79}" type="datetime1">
              <a:rPr lang="ja-JP" altLang="en-US" smtClean="0">
                <a:solidFill>
                  <a:srgbClr val="073E87"/>
                </a:solidFill>
                <a:latin typeface="Candara"/>
                <a:ea typeface="HGP明朝E"/>
              </a:rPr>
              <a:pPr/>
              <a:t>2014/11/21</a:t>
            </a:fld>
            <a:endParaRPr lang="ja-JP" altLang="en-US">
              <a:solidFill>
                <a:srgbClr val="073E87"/>
              </a:solidFill>
              <a:latin typeface="Candara"/>
              <a:ea typeface="HGP明朝E"/>
            </a:endParaRPr>
          </a:p>
        </p:txBody>
      </p:sp>
      <p:sp>
        <p:nvSpPr>
          <p:cNvPr id="6" name="Footer Placeholder 5"/>
          <p:cNvSpPr>
            <a:spLocks noGrp="1"/>
          </p:cNvSpPr>
          <p:nvPr>
            <p:ph type="ftr" sz="quarter" idx="11"/>
          </p:nvPr>
        </p:nvSpPr>
        <p:spPr/>
        <p:txBody>
          <a:bodyPr/>
          <a:lstStyle/>
          <a:p>
            <a:endParaRPr lang="ja-JP" altLang="en-US">
              <a:solidFill>
                <a:srgbClr val="073E87"/>
              </a:solidFill>
              <a:latin typeface="Candara"/>
              <a:ea typeface="HGP明朝E"/>
            </a:endParaRPr>
          </a:p>
        </p:txBody>
      </p:sp>
      <p:sp>
        <p:nvSpPr>
          <p:cNvPr id="7" name="Slide Number Placeholder 6"/>
          <p:cNvSpPr>
            <a:spLocks noGrp="1"/>
          </p:cNvSpPr>
          <p:nvPr>
            <p:ph type="sldNum" sz="quarter" idx="12"/>
          </p:nvPr>
        </p:nvSpPr>
        <p:spPr/>
        <p:txBody>
          <a:bodyPr/>
          <a:lstStyle/>
          <a:p>
            <a:fld id="{432641BD-2CF0-CF47-BD1D-63E5C917D500}" type="slidenum">
              <a:rPr lang="ja-JP" altLang="en-US" smtClean="0">
                <a:solidFill>
                  <a:srgbClr val="073E87"/>
                </a:solidFill>
              </a:rPr>
              <a:pPr/>
              <a:t>‹#›</a:t>
            </a:fld>
            <a:endParaRPr lang="ja-JP" alt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40267353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4B1DD5B-DC1B-3943-A6BC-1E327B3B6B45}" type="datetime1">
              <a:rPr lang="ja-JP" altLang="en-US" smtClean="0">
                <a:solidFill>
                  <a:srgbClr val="073E87"/>
                </a:solidFill>
                <a:latin typeface="Candara"/>
                <a:ea typeface="HGP明朝E"/>
              </a:rPr>
              <a:pPr/>
              <a:t>2014/11/21</a:t>
            </a:fld>
            <a:endParaRPr lang="ja-JP" altLang="en-US">
              <a:solidFill>
                <a:srgbClr val="073E87"/>
              </a:solidFill>
              <a:latin typeface="Candara"/>
              <a:ea typeface="HGP明朝E"/>
            </a:endParaRPr>
          </a:p>
        </p:txBody>
      </p:sp>
      <p:sp>
        <p:nvSpPr>
          <p:cNvPr id="8" name="Footer Placeholder 7"/>
          <p:cNvSpPr>
            <a:spLocks noGrp="1"/>
          </p:cNvSpPr>
          <p:nvPr>
            <p:ph type="ftr" sz="quarter" idx="11"/>
          </p:nvPr>
        </p:nvSpPr>
        <p:spPr/>
        <p:txBody>
          <a:bodyPr/>
          <a:lstStyle/>
          <a:p>
            <a:endParaRPr lang="ja-JP" altLang="en-US">
              <a:solidFill>
                <a:srgbClr val="073E87"/>
              </a:solidFill>
              <a:latin typeface="Candara"/>
              <a:ea typeface="HGP明朝E"/>
            </a:endParaRPr>
          </a:p>
        </p:txBody>
      </p:sp>
      <p:sp>
        <p:nvSpPr>
          <p:cNvPr id="9" name="Slide Number Placeholder 8"/>
          <p:cNvSpPr>
            <a:spLocks noGrp="1"/>
          </p:cNvSpPr>
          <p:nvPr>
            <p:ph type="sldNum" sz="quarter" idx="12"/>
          </p:nvPr>
        </p:nvSpPr>
        <p:spPr/>
        <p:txBody>
          <a:bodyPr/>
          <a:lstStyle/>
          <a:p>
            <a:fld id="{432641BD-2CF0-CF47-BD1D-63E5C917D500}"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36783578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CAA56956-958F-4841-B027-1204F4FBDAC2}" type="datetime1">
              <a:rPr lang="ja-JP" altLang="en-US" smtClean="0">
                <a:solidFill>
                  <a:srgbClr val="073E87"/>
                </a:solidFill>
                <a:latin typeface="Candara"/>
                <a:ea typeface="HGP明朝E"/>
              </a:rPr>
              <a:pPr/>
              <a:t>2014/11/21</a:t>
            </a:fld>
            <a:endParaRPr lang="ja-JP" altLang="en-US">
              <a:solidFill>
                <a:srgbClr val="073E87"/>
              </a:solidFill>
              <a:latin typeface="Candara"/>
              <a:ea typeface="HGP明朝E"/>
            </a:endParaRPr>
          </a:p>
        </p:txBody>
      </p:sp>
      <p:sp>
        <p:nvSpPr>
          <p:cNvPr id="4" name="Footer Placeholder 3"/>
          <p:cNvSpPr>
            <a:spLocks noGrp="1"/>
          </p:cNvSpPr>
          <p:nvPr>
            <p:ph type="ftr" sz="quarter" idx="11"/>
          </p:nvPr>
        </p:nvSpPr>
        <p:spPr/>
        <p:txBody>
          <a:bodyPr/>
          <a:lstStyle/>
          <a:p>
            <a:endParaRPr lang="ja-JP" altLang="en-US">
              <a:solidFill>
                <a:srgbClr val="073E87"/>
              </a:solidFill>
              <a:latin typeface="Candara"/>
              <a:ea typeface="HGP明朝E"/>
            </a:endParaRPr>
          </a:p>
        </p:txBody>
      </p:sp>
      <p:sp>
        <p:nvSpPr>
          <p:cNvPr id="5" name="Slide Number Placeholder 4"/>
          <p:cNvSpPr>
            <a:spLocks noGrp="1"/>
          </p:cNvSpPr>
          <p:nvPr>
            <p:ph type="sldNum" sz="quarter" idx="12"/>
          </p:nvPr>
        </p:nvSpPr>
        <p:spPr/>
        <p:txBody>
          <a:bodyPr/>
          <a:lstStyle/>
          <a:p>
            <a:fld id="{432641BD-2CF0-CF47-BD1D-63E5C917D500}"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12068456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ndara"/>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grpSp>
      <p:sp>
        <p:nvSpPr>
          <p:cNvPr id="2" name="Date Placeholder 1"/>
          <p:cNvSpPr>
            <a:spLocks noGrp="1"/>
          </p:cNvSpPr>
          <p:nvPr>
            <p:ph type="dt" sz="half" idx="10"/>
          </p:nvPr>
        </p:nvSpPr>
        <p:spPr/>
        <p:txBody>
          <a:bodyPr/>
          <a:lstStyle/>
          <a:p>
            <a:fld id="{289FCFC3-E51F-524D-A6FF-EA63DB8EAADE}" type="datetime1">
              <a:rPr lang="ja-JP" altLang="en-US" smtClean="0">
                <a:solidFill>
                  <a:srgbClr val="073E87"/>
                </a:solidFill>
                <a:latin typeface="Candara"/>
                <a:ea typeface="HGP明朝E"/>
              </a:rPr>
              <a:pPr/>
              <a:t>2014/11/21</a:t>
            </a:fld>
            <a:endParaRPr lang="ja-JP" altLang="en-US">
              <a:solidFill>
                <a:srgbClr val="073E87"/>
              </a:solidFill>
              <a:latin typeface="Candara"/>
              <a:ea typeface="HGP明朝E"/>
            </a:endParaRPr>
          </a:p>
        </p:txBody>
      </p:sp>
      <p:sp>
        <p:nvSpPr>
          <p:cNvPr id="3" name="Footer Placeholder 2"/>
          <p:cNvSpPr>
            <a:spLocks noGrp="1"/>
          </p:cNvSpPr>
          <p:nvPr>
            <p:ph type="ftr" sz="quarter" idx="11"/>
          </p:nvPr>
        </p:nvSpPr>
        <p:spPr/>
        <p:txBody>
          <a:bodyPr/>
          <a:lstStyle/>
          <a:p>
            <a:endParaRPr lang="ja-JP" altLang="en-US">
              <a:solidFill>
                <a:srgbClr val="073E87"/>
              </a:solidFill>
              <a:latin typeface="Candara"/>
              <a:ea typeface="HGP明朝E"/>
            </a:endParaRPr>
          </a:p>
        </p:txBody>
      </p:sp>
      <p:sp>
        <p:nvSpPr>
          <p:cNvPr id="4" name="Slide Number Placeholder 3"/>
          <p:cNvSpPr>
            <a:spLocks noGrp="1"/>
          </p:cNvSpPr>
          <p:nvPr>
            <p:ph type="sldNum" sz="quarter" idx="12"/>
          </p:nvPr>
        </p:nvSpPr>
        <p:spPr/>
        <p:txBody>
          <a:bodyPr/>
          <a:lstStyle/>
          <a:p>
            <a:fld id="{432641BD-2CF0-CF47-BD1D-63E5C917D500}"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10237519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ndara"/>
            </a:endParaRPr>
          </a:p>
        </p:txBody>
      </p:sp>
      <p:sp>
        <p:nvSpPr>
          <p:cNvPr id="5" name="Date Placeholder 4"/>
          <p:cNvSpPr>
            <a:spLocks noGrp="1"/>
          </p:cNvSpPr>
          <p:nvPr>
            <p:ph type="dt" sz="half" idx="10"/>
          </p:nvPr>
        </p:nvSpPr>
        <p:spPr/>
        <p:txBody>
          <a:bodyPr/>
          <a:lstStyle/>
          <a:p>
            <a:fld id="{D3123383-A82F-BC44-9F5C-2B4B73B4C261}" type="datetime1">
              <a:rPr lang="ja-JP" altLang="en-US" smtClean="0">
                <a:solidFill>
                  <a:srgbClr val="073E87"/>
                </a:solidFill>
                <a:latin typeface="Candara"/>
                <a:ea typeface="HGP明朝E"/>
              </a:rPr>
              <a:pPr/>
              <a:t>2014/11/21</a:t>
            </a:fld>
            <a:endParaRPr lang="ja-JP" altLang="en-US">
              <a:solidFill>
                <a:srgbClr val="073E87"/>
              </a:solidFill>
              <a:latin typeface="Candara"/>
              <a:ea typeface="HGP明朝E"/>
            </a:endParaRPr>
          </a:p>
        </p:txBody>
      </p:sp>
      <p:sp>
        <p:nvSpPr>
          <p:cNvPr id="6" name="Footer Placeholder 5"/>
          <p:cNvSpPr>
            <a:spLocks noGrp="1"/>
          </p:cNvSpPr>
          <p:nvPr>
            <p:ph type="ftr" sz="quarter" idx="11"/>
          </p:nvPr>
        </p:nvSpPr>
        <p:spPr/>
        <p:txBody>
          <a:bodyPr/>
          <a:lstStyle/>
          <a:p>
            <a:endParaRPr lang="ja-JP" altLang="en-US">
              <a:solidFill>
                <a:srgbClr val="073E87"/>
              </a:solidFill>
              <a:latin typeface="Candara"/>
              <a:ea typeface="HGP明朝E"/>
            </a:endParaRPr>
          </a:p>
        </p:txBody>
      </p:sp>
      <p:sp>
        <p:nvSpPr>
          <p:cNvPr id="7" name="Slide Number Placeholder 6"/>
          <p:cNvSpPr>
            <a:spLocks noGrp="1"/>
          </p:cNvSpPr>
          <p:nvPr>
            <p:ph type="sldNum" sz="quarter" idx="12"/>
          </p:nvPr>
        </p:nvSpPr>
        <p:spPr/>
        <p:txBody>
          <a:bodyPr/>
          <a:lstStyle/>
          <a:p>
            <a:fld id="{432641BD-2CF0-CF47-BD1D-63E5C917D500}" type="slidenum">
              <a:rPr lang="ja-JP" altLang="en-US" smtClean="0">
                <a:solidFill>
                  <a:srgbClr val="073E87"/>
                </a:solidFill>
              </a:rPr>
              <a:pPr/>
              <a:t>‹#›</a:t>
            </a:fld>
            <a:endParaRPr lang="ja-JP" alt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39649201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ndara"/>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958DFED-DE82-E34B-A6ED-9AB3C360252E}" type="datetime1">
              <a:rPr lang="ja-JP" altLang="en-US" smtClean="0">
                <a:solidFill>
                  <a:srgbClr val="073E87"/>
                </a:solidFill>
                <a:latin typeface="Candara"/>
                <a:ea typeface="HGP明朝E"/>
              </a:rPr>
              <a:pPr/>
              <a:t>2014/11/21</a:t>
            </a:fld>
            <a:endParaRPr lang="ja-JP" altLang="en-US">
              <a:solidFill>
                <a:srgbClr val="073E87"/>
              </a:solidFill>
              <a:latin typeface="Candara"/>
              <a:ea typeface="HGP明朝E"/>
            </a:endParaRPr>
          </a:p>
        </p:txBody>
      </p:sp>
      <p:sp>
        <p:nvSpPr>
          <p:cNvPr id="6" name="Footer Placeholder 5"/>
          <p:cNvSpPr>
            <a:spLocks noGrp="1"/>
          </p:cNvSpPr>
          <p:nvPr>
            <p:ph type="ftr" sz="quarter" idx="11"/>
          </p:nvPr>
        </p:nvSpPr>
        <p:spPr/>
        <p:txBody>
          <a:bodyPr/>
          <a:lstStyle/>
          <a:p>
            <a:endParaRPr lang="ja-JP" altLang="en-US">
              <a:solidFill>
                <a:srgbClr val="073E87"/>
              </a:solidFill>
              <a:latin typeface="Candara"/>
              <a:ea typeface="HGP明朝E"/>
            </a:endParaRPr>
          </a:p>
        </p:txBody>
      </p:sp>
      <p:sp>
        <p:nvSpPr>
          <p:cNvPr id="7" name="Slide Number Placeholder 6"/>
          <p:cNvSpPr>
            <a:spLocks noGrp="1"/>
          </p:cNvSpPr>
          <p:nvPr>
            <p:ph type="sldNum" sz="quarter" idx="12"/>
          </p:nvPr>
        </p:nvSpPr>
        <p:spPr/>
        <p:txBody>
          <a:bodyPr/>
          <a:lstStyle/>
          <a:p>
            <a:fld id="{432641BD-2CF0-CF47-BD1D-63E5C917D500}" type="slidenum">
              <a:rPr lang="ja-JP" altLang="en-US" smtClean="0">
                <a:solidFill>
                  <a:srgbClr val="073E87"/>
                </a:solidFill>
              </a:rPr>
              <a:pPr/>
              <a:t>‹#›</a:t>
            </a:fld>
            <a:endParaRPr lang="ja-JP" alt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Tree>
    <p:extLst>
      <p:ext uri="{BB962C8B-B14F-4D97-AF65-F5344CB8AC3E}">
        <p14:creationId xmlns:p14="http://schemas.microsoft.com/office/powerpoint/2010/main" val="23814970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DCDE5802-92E9-C543-AA6F-7E459081112D}" type="datetime1">
              <a:rPr lang="ja-JP" altLang="en-US" smtClean="0">
                <a:solidFill>
                  <a:srgbClr val="073E87"/>
                </a:solidFill>
                <a:latin typeface="Candara"/>
                <a:ea typeface="HGP明朝E"/>
              </a:rPr>
              <a:pPr/>
              <a:t>2014/11/21</a:t>
            </a:fld>
            <a:endParaRPr lang="ja-JP" altLang="en-US">
              <a:solidFill>
                <a:srgbClr val="073E87"/>
              </a:solidFill>
              <a:latin typeface="Candara"/>
              <a:ea typeface="HGP明朝E"/>
            </a:endParaRPr>
          </a:p>
        </p:txBody>
      </p:sp>
      <p:sp>
        <p:nvSpPr>
          <p:cNvPr id="5" name="Footer Placeholder 4"/>
          <p:cNvSpPr>
            <a:spLocks noGrp="1"/>
          </p:cNvSpPr>
          <p:nvPr>
            <p:ph type="ftr" sz="quarter" idx="11"/>
          </p:nvPr>
        </p:nvSpPr>
        <p:spPr/>
        <p:txBody>
          <a:bodyPr/>
          <a:lstStyle/>
          <a:p>
            <a:endParaRPr lang="ja-JP" altLang="en-US">
              <a:solidFill>
                <a:srgbClr val="073E87"/>
              </a:solidFill>
              <a:latin typeface="Candara"/>
              <a:ea typeface="HGP明朝E"/>
            </a:endParaRPr>
          </a:p>
        </p:txBody>
      </p:sp>
      <p:sp>
        <p:nvSpPr>
          <p:cNvPr id="6" name="Slide Number Placeholder 5"/>
          <p:cNvSpPr>
            <a:spLocks noGrp="1"/>
          </p:cNvSpPr>
          <p:nvPr>
            <p:ph type="sldNum" sz="quarter" idx="12"/>
          </p:nvPr>
        </p:nvSpPr>
        <p:spPr/>
        <p:txBody>
          <a:bodyPr/>
          <a:lstStyle/>
          <a:p>
            <a:fld id="{432641BD-2CF0-CF47-BD1D-63E5C917D500}"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6431673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ndara"/>
            </a:endParaRPr>
          </a:p>
        </p:txBody>
      </p:sp>
      <p:sp>
        <p:nvSpPr>
          <p:cNvPr id="4" name="Date Placeholder 3"/>
          <p:cNvSpPr>
            <a:spLocks noGrp="1"/>
          </p:cNvSpPr>
          <p:nvPr>
            <p:ph type="dt" sz="half" idx="10"/>
          </p:nvPr>
        </p:nvSpPr>
        <p:spPr/>
        <p:txBody>
          <a:bodyPr/>
          <a:lstStyle/>
          <a:p>
            <a:fld id="{81753A05-609E-DA40-B0A0-47E59DD21CAE}" type="datetime1">
              <a:rPr lang="ja-JP" altLang="en-US" smtClean="0">
                <a:solidFill>
                  <a:srgbClr val="073E87"/>
                </a:solidFill>
                <a:latin typeface="Candara"/>
                <a:ea typeface="HGP明朝E"/>
              </a:rPr>
              <a:pPr/>
              <a:t>2014/11/21</a:t>
            </a:fld>
            <a:endParaRPr lang="ja-JP" altLang="en-US">
              <a:solidFill>
                <a:srgbClr val="073E87"/>
              </a:solidFill>
              <a:latin typeface="Candara"/>
              <a:ea typeface="HGP明朝E"/>
            </a:endParaRPr>
          </a:p>
        </p:txBody>
      </p:sp>
      <p:sp>
        <p:nvSpPr>
          <p:cNvPr id="5" name="Footer Placeholder 4"/>
          <p:cNvSpPr>
            <a:spLocks noGrp="1"/>
          </p:cNvSpPr>
          <p:nvPr>
            <p:ph type="ftr" sz="quarter" idx="11"/>
          </p:nvPr>
        </p:nvSpPr>
        <p:spPr/>
        <p:txBody>
          <a:bodyPr/>
          <a:lstStyle/>
          <a:p>
            <a:endParaRPr lang="ja-JP" altLang="en-US">
              <a:solidFill>
                <a:srgbClr val="073E87"/>
              </a:solidFill>
              <a:latin typeface="Candara"/>
              <a:ea typeface="HGP明朝E"/>
            </a:endParaRPr>
          </a:p>
        </p:txBody>
      </p:sp>
      <p:sp>
        <p:nvSpPr>
          <p:cNvPr id="6" name="Slide Number Placeholder 5"/>
          <p:cNvSpPr>
            <a:spLocks noGrp="1"/>
          </p:cNvSpPr>
          <p:nvPr>
            <p:ph type="sldNum" sz="quarter" idx="12"/>
          </p:nvPr>
        </p:nvSpPr>
        <p:spPr/>
        <p:txBody>
          <a:bodyPr/>
          <a:lstStyle/>
          <a:p>
            <a:fld id="{432641BD-2CF0-CF47-BD1D-63E5C917D500}" type="slidenum">
              <a:rPr lang="ja-JP" altLang="en-US" smtClean="0">
                <a:solidFill>
                  <a:srgbClr val="073E87"/>
                </a:solidFill>
              </a:rPr>
              <a:pPr/>
              <a:t>‹#›</a:t>
            </a:fld>
            <a:endParaRPr lang="ja-JP" alt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34780118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D7B0427-968B-4B46-B0D7-94F5682F1B78}" type="datetimeFigureOut">
              <a:rPr lang="ja-JP" altLang="en-US" smtClean="0">
                <a:solidFill>
                  <a:prstClr val="black">
                    <a:tint val="75000"/>
                  </a:prstClr>
                </a:solidFill>
                <a:latin typeface="Calibri"/>
                <a:ea typeface="ＭＳ Ｐゴシック"/>
              </a:rPr>
              <a:pPr/>
              <a:t>2014/11/21</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CBC1DEF2-A847-5344-8748-8CBB4B49D28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01229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958DFED-DE82-E34B-A6ED-9AB3C360252E}" type="datetime1">
              <a:rPr kumimoji="1" lang="ja-JP" altLang="en-US" smtClean="0"/>
              <a:t>2014/11/18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2641BD-2CF0-CF47-BD1D-63E5C917D500}" type="slidenum">
              <a:rPr kumimoji="1" lang="ja-JP" altLang="en-US" smtClean="0"/>
              <a:t>‹#›</a:t>
            </a:fld>
            <a:endParaRPr kumimoji="1" lang="ja-JP"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D7B0427-968B-4B46-B0D7-94F5682F1B78}" type="datetimeFigureOut">
              <a:rPr lang="ja-JP" altLang="en-US" smtClean="0">
                <a:solidFill>
                  <a:prstClr val="black">
                    <a:tint val="75000"/>
                  </a:prstClr>
                </a:solidFill>
                <a:latin typeface="Calibri"/>
                <a:ea typeface="ＭＳ Ｐゴシック"/>
              </a:rPr>
              <a:pPr/>
              <a:t>2014/11/21</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CBC1DEF2-A847-5344-8748-8CBB4B49D28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735095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D7B0427-968B-4B46-B0D7-94F5682F1B78}" type="datetimeFigureOut">
              <a:rPr lang="ja-JP" altLang="en-US" smtClean="0">
                <a:solidFill>
                  <a:prstClr val="black">
                    <a:tint val="75000"/>
                  </a:prstClr>
                </a:solidFill>
                <a:latin typeface="Calibri"/>
                <a:ea typeface="ＭＳ Ｐゴシック"/>
              </a:rPr>
              <a:pPr/>
              <a:t>2014/11/21</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CBC1DEF2-A847-5344-8748-8CBB4B49D28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1304912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D7B0427-968B-4B46-B0D7-94F5682F1B78}" type="datetimeFigureOut">
              <a:rPr lang="ja-JP" altLang="en-US" smtClean="0">
                <a:solidFill>
                  <a:prstClr val="black">
                    <a:tint val="75000"/>
                  </a:prstClr>
                </a:solidFill>
                <a:latin typeface="Calibri"/>
                <a:ea typeface="ＭＳ Ｐゴシック"/>
              </a:rPr>
              <a:pPr/>
              <a:t>2014/11/21</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CBC1DEF2-A847-5344-8748-8CBB4B49D28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6304275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D7B0427-968B-4B46-B0D7-94F5682F1B78}" type="datetimeFigureOut">
              <a:rPr lang="ja-JP" altLang="en-US" smtClean="0">
                <a:solidFill>
                  <a:prstClr val="black">
                    <a:tint val="75000"/>
                  </a:prstClr>
                </a:solidFill>
                <a:latin typeface="Calibri"/>
                <a:ea typeface="ＭＳ Ｐゴシック"/>
              </a:rPr>
              <a:pPr/>
              <a:t>2014/11/21</a:t>
            </a:fld>
            <a:endParaRPr lang="ja-JP" altLang="en-US">
              <a:solidFill>
                <a:prstClr val="black">
                  <a:tint val="75000"/>
                </a:prstClr>
              </a:solidFill>
              <a:latin typeface="Calibri"/>
              <a:ea typeface="ＭＳ Ｐゴシック"/>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9" name="スライド番号プレースホルダー 8"/>
          <p:cNvSpPr>
            <a:spLocks noGrp="1"/>
          </p:cNvSpPr>
          <p:nvPr>
            <p:ph type="sldNum" sz="quarter" idx="12"/>
          </p:nvPr>
        </p:nvSpPr>
        <p:spPr/>
        <p:txBody>
          <a:bodyPr/>
          <a:lstStyle/>
          <a:p>
            <a:fld id="{CBC1DEF2-A847-5344-8748-8CBB4B49D28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7875664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D7B0427-968B-4B46-B0D7-94F5682F1B78}" type="datetimeFigureOut">
              <a:rPr lang="ja-JP" altLang="en-US" smtClean="0">
                <a:solidFill>
                  <a:prstClr val="black">
                    <a:tint val="75000"/>
                  </a:prstClr>
                </a:solidFill>
                <a:latin typeface="Calibri"/>
                <a:ea typeface="ＭＳ Ｐゴシック"/>
              </a:rPr>
              <a:pPr/>
              <a:t>2014/11/21</a:t>
            </a:fld>
            <a:endParaRPr lang="ja-JP" altLang="en-US">
              <a:solidFill>
                <a:prstClr val="black">
                  <a:tint val="75000"/>
                </a:prst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CBC1DEF2-A847-5344-8748-8CBB4B49D28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9332148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D7B0427-968B-4B46-B0D7-94F5682F1B78}" type="datetimeFigureOut">
              <a:rPr lang="ja-JP" altLang="en-US" smtClean="0">
                <a:solidFill>
                  <a:prstClr val="black">
                    <a:tint val="75000"/>
                  </a:prstClr>
                </a:solidFill>
                <a:latin typeface="Calibri"/>
                <a:ea typeface="ＭＳ Ｐゴシック"/>
              </a:rPr>
              <a:pPr/>
              <a:t>2014/11/21</a:t>
            </a:fld>
            <a:endParaRPr lang="ja-JP" altLang="en-US">
              <a:solidFill>
                <a:prstClr val="black">
                  <a:tint val="75000"/>
                </a:prstClr>
              </a:solidFill>
              <a:latin typeface="Calibri"/>
              <a:ea typeface="ＭＳ Ｐゴシック"/>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4" name="スライド番号プレースホルダー 3"/>
          <p:cNvSpPr>
            <a:spLocks noGrp="1"/>
          </p:cNvSpPr>
          <p:nvPr>
            <p:ph type="sldNum" sz="quarter" idx="12"/>
          </p:nvPr>
        </p:nvSpPr>
        <p:spPr/>
        <p:txBody>
          <a:bodyPr/>
          <a:lstStyle/>
          <a:p>
            <a:fld id="{CBC1DEF2-A847-5344-8748-8CBB4B49D28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7560678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D7B0427-968B-4B46-B0D7-94F5682F1B78}" type="datetimeFigureOut">
              <a:rPr lang="ja-JP" altLang="en-US" smtClean="0">
                <a:solidFill>
                  <a:prstClr val="black">
                    <a:tint val="75000"/>
                  </a:prstClr>
                </a:solidFill>
                <a:latin typeface="Calibri"/>
                <a:ea typeface="ＭＳ Ｐゴシック"/>
              </a:rPr>
              <a:pPr/>
              <a:t>2014/11/21</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CBC1DEF2-A847-5344-8748-8CBB4B49D28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5777388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D7B0427-968B-4B46-B0D7-94F5682F1B78}" type="datetimeFigureOut">
              <a:rPr lang="ja-JP" altLang="en-US" smtClean="0">
                <a:solidFill>
                  <a:prstClr val="black">
                    <a:tint val="75000"/>
                  </a:prstClr>
                </a:solidFill>
                <a:latin typeface="Calibri"/>
                <a:ea typeface="ＭＳ Ｐゴシック"/>
              </a:rPr>
              <a:pPr/>
              <a:t>2014/11/21</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CBC1DEF2-A847-5344-8748-8CBB4B49D28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3277676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D7B0427-968B-4B46-B0D7-94F5682F1B78}" type="datetimeFigureOut">
              <a:rPr lang="ja-JP" altLang="en-US" smtClean="0">
                <a:solidFill>
                  <a:prstClr val="black">
                    <a:tint val="75000"/>
                  </a:prstClr>
                </a:solidFill>
                <a:latin typeface="Calibri"/>
                <a:ea typeface="ＭＳ Ｐゴシック"/>
              </a:rPr>
              <a:pPr/>
              <a:t>2014/11/21</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CBC1DEF2-A847-5344-8748-8CBB4B49D28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902077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D7B0427-968B-4B46-B0D7-94F5682F1B78}" type="datetimeFigureOut">
              <a:rPr lang="ja-JP" altLang="en-US" smtClean="0">
                <a:solidFill>
                  <a:prstClr val="black">
                    <a:tint val="75000"/>
                  </a:prstClr>
                </a:solidFill>
                <a:latin typeface="Calibri"/>
                <a:ea typeface="ＭＳ Ｐゴシック"/>
              </a:rPr>
              <a:pPr/>
              <a:t>2014/11/21</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CBC1DEF2-A847-5344-8748-8CBB4B49D28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5124322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68" y="0"/>
            <a:ext cx="9156226" cy="2482708"/>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368" y="1464657"/>
            <a:ext cx="915622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245166" y="31895"/>
            <a:ext cx="8637949" cy="79142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EA83617-5BAD-BF42-9D68-8422EC5CCA51}" type="datetime1">
              <a:rPr kumimoji="1" lang="ja-JP" altLang="en-US" smtClean="0"/>
              <a:t>2014/11/18</a:t>
            </a:fld>
            <a:endParaRPr kumimoji="1" lang="ja-JP"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8514522" y="6487941"/>
            <a:ext cx="629478" cy="365125"/>
          </a:xfrm>
          <a:prstGeom prst="rect">
            <a:avLst/>
          </a:prstGeom>
        </p:spPr>
        <p:txBody>
          <a:bodyPr vert="horz" lIns="91440" tIns="45720" rIns="91440" bIns="45720" rtlCol="0" anchor="ctr"/>
          <a:lstStyle>
            <a:lvl1pPr algn="ctr">
              <a:defRPr sz="1000">
                <a:solidFill>
                  <a:schemeClr val="tx2"/>
                </a:solidFill>
                <a:latin typeface="ヒラギノ角ゴ Pro W3"/>
                <a:ea typeface="ヒラギノ角ゴ Pro W3"/>
                <a:cs typeface="ヒラギノ角ゴ Pro W3"/>
              </a:defRPr>
            </a:lvl1pPr>
          </a:lstStyle>
          <a:p>
            <a:fld id="{432641BD-2CF0-CF47-BD1D-63E5C917D500}" type="slidenum">
              <a:rPr lang="ja-JP" altLang="en-US" smtClean="0"/>
              <a:pPr/>
              <a:t>‹#›</a:t>
            </a:fld>
            <a:endParaRPr lang="ja-JP" alt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hdr="0" ftr="0" dt="0"/>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D4B9AFA-B9C9-4D05-9909-79E74D33F704}" type="datetime1">
              <a:rPr lang="ja-JP" altLang="en-US" smtClean="0">
                <a:solidFill>
                  <a:prstClr val="black">
                    <a:tint val="75000"/>
                  </a:prstClr>
                </a:solidFill>
                <a:latin typeface="Calibri"/>
                <a:ea typeface="ＭＳ Ｐゴシック"/>
              </a:rPr>
              <a:pPr defTabSz="914400"/>
              <a:t>2014/11/18</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3F42C67-B110-4572-B85F-0567732D616B}" type="slidenum">
              <a:rPr lang="ja-JP" altLang="en-US" smtClean="0">
                <a:solidFill>
                  <a:prstClr val="black">
                    <a:tint val="75000"/>
                  </a:prstClr>
                </a:solidFill>
                <a:latin typeface="Calibri"/>
                <a:ea typeface="ＭＳ Ｐゴシック"/>
              </a:rPr>
              <a:pPr defTabSz="914400"/>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416483513"/>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hf hdr="0" ft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22B01-DB96-C946-B47D-E985472B40B6}" type="datetimeFigureOut">
              <a:rPr lang="ja-JP" altLang="en-US" smtClean="0">
                <a:solidFill>
                  <a:prstClr val="black">
                    <a:tint val="75000"/>
                  </a:prstClr>
                </a:solidFill>
                <a:latin typeface="Calibri"/>
                <a:ea typeface="ＭＳ Ｐゴシック"/>
              </a:rPr>
              <a:pPr/>
              <a:t>2014/11/18</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AD1228-F886-E243-B1CC-1CAA020DE09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821212705"/>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657990-D917-A349-B3C4-624E874290FE}"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52DE5-2DC2-E34D-96CF-3AB953A0EA7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509596977"/>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657990-D917-A349-B3C4-624E874290FE}"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52DE5-2DC2-E34D-96CF-3AB953A0EA7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676744830"/>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F23FA-8488-DD4F-89F9-B166DCE334BB}"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4127E-C4AF-AC40-B802-8C878680E18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215403283"/>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F23FA-8488-DD4F-89F9-B166DCE334BB}" type="datetime1">
              <a:rPr lang="ja-JP" altLang="en-US" smtClean="0">
                <a:solidFill>
                  <a:prstClr val="black">
                    <a:tint val="75000"/>
                  </a:prstClr>
                </a:solidFill>
                <a:latin typeface="Calibri"/>
                <a:ea typeface="ＭＳ Ｐゴシック"/>
              </a:rPr>
              <a:pPr/>
              <a:t>2014/11/19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4127E-C4AF-AC40-B802-8C878680E181}"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420107247"/>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68" y="0"/>
            <a:ext cx="9156226" cy="2482708"/>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ndara"/>
            </a:endParaRPr>
          </a:p>
        </p:txBody>
      </p:sp>
      <p:grpSp>
        <p:nvGrpSpPr>
          <p:cNvPr id="8" name="Group 15"/>
          <p:cNvGrpSpPr>
            <a:grpSpLocks noChangeAspect="1"/>
          </p:cNvGrpSpPr>
          <p:nvPr/>
        </p:nvGrpSpPr>
        <p:grpSpPr bwMode="hidden">
          <a:xfrm>
            <a:off x="-368" y="1464657"/>
            <a:ext cx="915622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grpSp>
      <p:sp>
        <p:nvSpPr>
          <p:cNvPr id="2" name="Title Placeholder 1"/>
          <p:cNvSpPr>
            <a:spLocks noGrp="1"/>
          </p:cNvSpPr>
          <p:nvPr>
            <p:ph type="title"/>
          </p:nvPr>
        </p:nvSpPr>
        <p:spPr>
          <a:xfrm>
            <a:off x="245166" y="31895"/>
            <a:ext cx="8637949" cy="79142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EA83617-5BAD-BF42-9D68-8422EC5CCA51}" type="datetime1">
              <a:rPr lang="ja-JP" altLang="en-US" smtClean="0">
                <a:solidFill>
                  <a:srgbClr val="073E87"/>
                </a:solidFill>
                <a:latin typeface="Candara"/>
                <a:ea typeface="HGP明朝E"/>
              </a:rPr>
              <a:pPr/>
              <a:t>2014/11/21</a:t>
            </a:fld>
            <a:endParaRPr lang="ja-JP" altLang="en-US">
              <a:solidFill>
                <a:srgbClr val="073E87"/>
              </a:solidFill>
              <a:latin typeface="Candara"/>
              <a:ea typeface="HGP明朝E"/>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ja-JP" altLang="en-US">
              <a:solidFill>
                <a:srgbClr val="073E87"/>
              </a:solidFill>
              <a:latin typeface="Candara"/>
              <a:ea typeface="HGP明朝E"/>
            </a:endParaRPr>
          </a:p>
        </p:txBody>
      </p:sp>
      <p:sp>
        <p:nvSpPr>
          <p:cNvPr id="6" name="Slide Number Placeholder 5"/>
          <p:cNvSpPr>
            <a:spLocks noGrp="1"/>
          </p:cNvSpPr>
          <p:nvPr>
            <p:ph type="sldNum" sz="quarter" idx="4"/>
          </p:nvPr>
        </p:nvSpPr>
        <p:spPr>
          <a:xfrm>
            <a:off x="8514522" y="6487941"/>
            <a:ext cx="629478" cy="365125"/>
          </a:xfrm>
          <a:prstGeom prst="rect">
            <a:avLst/>
          </a:prstGeom>
        </p:spPr>
        <p:txBody>
          <a:bodyPr vert="horz" lIns="91440" tIns="45720" rIns="91440" bIns="45720" rtlCol="0" anchor="ctr"/>
          <a:lstStyle>
            <a:lvl1pPr algn="ctr">
              <a:defRPr sz="1000">
                <a:solidFill>
                  <a:schemeClr val="tx2"/>
                </a:solidFill>
                <a:latin typeface="ヒラギノ角ゴ Pro W3"/>
                <a:ea typeface="ヒラギノ角ゴ Pro W3"/>
                <a:cs typeface="ヒラギノ角ゴ Pro W3"/>
              </a:defRPr>
            </a:lvl1pPr>
          </a:lstStyle>
          <a:p>
            <a:fld id="{432641BD-2CF0-CF47-BD1D-63E5C917D500}" type="slidenum">
              <a:rPr lang="ja-JP" altLang="en-US" smtClean="0">
                <a:solidFill>
                  <a:srgbClr val="073E87"/>
                </a:solidFill>
              </a:rPr>
              <a:pPr/>
              <a:t>‹#›</a:t>
            </a:fld>
            <a:endParaRPr lang="ja-JP" altLang="en-US" dirty="0">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2928158207"/>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hf hdr="0" ftr="0" dt="0"/>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B0427-968B-4B46-B0D7-94F5682F1B78}" type="datetimeFigureOut">
              <a:rPr lang="ja-JP" altLang="en-US" smtClean="0">
                <a:solidFill>
                  <a:prstClr val="black">
                    <a:tint val="75000"/>
                  </a:prstClr>
                </a:solidFill>
                <a:latin typeface="Calibri"/>
                <a:ea typeface="ＭＳ Ｐゴシック"/>
              </a:rPr>
              <a:pPr/>
              <a:t>2014/11/21</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1DEF2-A847-5344-8748-8CBB4B49D28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389760937"/>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g"/><Relationship Id="rId1" Type="http://schemas.openxmlformats.org/officeDocument/2006/relationships/slideLayout" Target="../slideLayouts/slideLayout57.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oleObject" Target="../embeddings/Microsoft___2.bin"/><Relationship Id="rId5" Type="http://schemas.openxmlformats.org/officeDocument/2006/relationships/image" Target="../media/image7.wmf"/><Relationship Id="rId1" Type="http://schemas.openxmlformats.org/officeDocument/2006/relationships/vmlDrawing" Target="../drawings/vmlDrawing2.vml"/><Relationship Id="rId2"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4.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5" Type="http://schemas.openxmlformats.org/officeDocument/2006/relationships/image" Target="../media/image28.png"/><Relationship Id="rId1" Type="http://schemas.openxmlformats.org/officeDocument/2006/relationships/slideLayout" Target="../slideLayouts/slideLayout79.xml"/><Relationship Id="rId2"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79.xml"/><Relationship Id="rId2"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image" Target="../media/image3.gif"/><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image" Target="../media/image32.png"/><Relationship Id="rId3"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image" Target="../media/image32.png"/><Relationship Id="rId3"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36.png"/><Relationship Id="rId3"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eg"/><Relationship Id="rId1" Type="http://schemas.openxmlformats.org/officeDocument/2006/relationships/slideLayout" Target="../slideLayouts/slideLayout46.xml"/><Relationship Id="rId2" Type="http://schemas.openxmlformats.org/officeDocument/2006/relationships/image" Target="../media/image3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1" Type="http://schemas.openxmlformats.org/officeDocument/2006/relationships/slideLayout" Target="../slideLayouts/slideLayout57.xml"/><Relationship Id="rId2"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57.xml"/><Relationship Id="rId2" Type="http://schemas.openxmlformats.org/officeDocument/2006/relationships/image" Target="../media/image48.t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1" Type="http://schemas.openxmlformats.org/officeDocument/2006/relationships/slideLayout" Target="../slideLayouts/slideLayout59.xml"/><Relationship Id="rId2"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oleObject" Target="../embeddings/Microsoft___3.bin"/><Relationship Id="rId5" Type="http://schemas.openxmlformats.org/officeDocument/2006/relationships/image" Target="../media/image52.emf"/><Relationship Id="rId1" Type="http://schemas.openxmlformats.org/officeDocument/2006/relationships/vmlDrawing" Target="../drawings/vmlDrawing3.vml"/><Relationship Id="rId2"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54.png"/><Relationship Id="rId3" Type="http://schemas.openxmlformats.org/officeDocument/2006/relationships/image" Target="../media/image5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6.wmf"/><Relationship Id="rId5" Type="http://schemas.openxmlformats.org/officeDocument/2006/relationships/oleObject" Target="../embeddings/oleObject2.bin"/><Relationship Id="rId6" Type="http://schemas.openxmlformats.org/officeDocument/2006/relationships/image" Target="../media/image7.wmf"/><Relationship Id="rId7" Type="http://schemas.openxmlformats.org/officeDocument/2006/relationships/image" Target="../media/image9.jpeg"/><Relationship Id="rId8" Type="http://schemas.openxmlformats.org/officeDocument/2006/relationships/oleObject" Target="../embeddings/Microsoft___1.bin"/><Relationship Id="rId9"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40530"/>
            <a:ext cx="9144000" cy="6842802"/>
          </a:xfrm>
          <a:prstGeom prst="rect">
            <a:avLst/>
          </a:prstGeom>
          <a:gradFill flip="none" rotWithShape="1">
            <a:gsLst>
              <a:gs pos="37000">
                <a:schemeClr val="accent1"/>
              </a:gs>
              <a:gs pos="100000">
                <a:srgbClr val="FFFFFF"/>
              </a:gs>
            </a:gsLst>
            <a:lin ang="5400000" scaled="0"/>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 name="タイトル 1"/>
          <p:cNvSpPr>
            <a:spLocks noGrp="1"/>
          </p:cNvSpPr>
          <p:nvPr>
            <p:ph type="ctrTitle"/>
          </p:nvPr>
        </p:nvSpPr>
        <p:spPr>
          <a:xfrm>
            <a:off x="-1" y="189142"/>
            <a:ext cx="8981859" cy="1337486"/>
          </a:xfrm>
        </p:spPr>
        <p:txBody>
          <a:bodyPr>
            <a:normAutofit/>
          </a:bodyPr>
          <a:lstStyle/>
          <a:p>
            <a:r>
              <a:rPr lang="en-US" altLang="ja-JP" sz="4000" dirty="0" smtClean="0">
                <a:solidFill>
                  <a:schemeClr val="tx1"/>
                </a:solidFill>
                <a:latin typeface="ヒラギノ角ゴ Pro W3"/>
                <a:ea typeface="ヒラギノ角ゴ Pro W3"/>
                <a:cs typeface="ヒラギノ角ゴ Pro W3"/>
              </a:rPr>
              <a:t>g-2/EDM</a:t>
            </a:r>
            <a:r>
              <a:rPr lang="ja-JP" altLang="en-US" sz="4000" dirty="0" smtClean="0">
                <a:solidFill>
                  <a:schemeClr val="tx1"/>
                </a:solidFill>
                <a:latin typeface="ヒラギノ角ゴ Pro W3"/>
                <a:ea typeface="ヒラギノ角ゴ Pro W3"/>
                <a:cs typeface="ヒラギノ角ゴ Pro W3"/>
              </a:rPr>
              <a:t>実験で用いる</a:t>
            </a:r>
            <a:r>
              <a:rPr lang="en-US" altLang="ja-JP" sz="4000" dirty="0" smtClean="0">
                <a:solidFill>
                  <a:schemeClr val="tx1"/>
                </a:solidFill>
                <a:latin typeface="ヒラギノ角ゴ Pro W3"/>
                <a:ea typeface="ヒラギノ角ゴ Pro W3"/>
                <a:cs typeface="ヒラギノ角ゴ Pro W3"/>
              </a:rPr>
              <a:t/>
            </a:r>
            <a:br>
              <a:rPr lang="en-US" altLang="ja-JP" sz="4000" dirty="0" smtClean="0">
                <a:solidFill>
                  <a:schemeClr val="tx1"/>
                </a:solidFill>
                <a:latin typeface="ヒラギノ角ゴ Pro W3"/>
                <a:ea typeface="ヒラギノ角ゴ Pro W3"/>
                <a:cs typeface="ヒラギノ角ゴ Pro W3"/>
              </a:rPr>
            </a:br>
            <a:r>
              <a:rPr lang="ja-JP" altLang="en-US" sz="4000" dirty="0" smtClean="0">
                <a:solidFill>
                  <a:schemeClr val="tx1"/>
                </a:solidFill>
                <a:latin typeface="ヒラギノ角ゴ Pro W3"/>
                <a:ea typeface="ヒラギノ角ゴ Pro W3"/>
                <a:cs typeface="ヒラギノ角ゴ Pro W3"/>
              </a:rPr>
              <a:t>計測システムの開発</a:t>
            </a:r>
            <a:endParaRPr kumimoji="1" lang="ja-JP" altLang="en-US" sz="4000" dirty="0">
              <a:solidFill>
                <a:schemeClr val="tx1"/>
              </a:solidFill>
              <a:latin typeface="ヒラギノ角ゴ Pro W3"/>
              <a:ea typeface="ヒラギノ角ゴ Pro W3"/>
              <a:cs typeface="ヒラギノ角ゴ Pro W3"/>
            </a:endParaRPr>
          </a:p>
        </p:txBody>
      </p:sp>
      <p:sp>
        <p:nvSpPr>
          <p:cNvPr id="3" name="サブタイトル 2"/>
          <p:cNvSpPr>
            <a:spLocks noGrp="1"/>
          </p:cNvSpPr>
          <p:nvPr>
            <p:ph type="subTitle" idx="1"/>
          </p:nvPr>
        </p:nvSpPr>
        <p:spPr>
          <a:xfrm>
            <a:off x="1891629" y="2850606"/>
            <a:ext cx="4724008" cy="1567156"/>
          </a:xfrm>
          <a:noFill/>
        </p:spPr>
        <p:txBody>
          <a:bodyPr>
            <a:noAutofit/>
          </a:bodyPr>
          <a:lstStyle/>
          <a:p>
            <a:r>
              <a:rPr kumimoji="1" lang="ja-JP" altLang="en-US" sz="2400" dirty="0" smtClean="0">
                <a:solidFill>
                  <a:srgbClr val="000000"/>
                </a:solidFill>
                <a:latin typeface="ヒラギノ角ゴ Pro W3"/>
                <a:ea typeface="ヒラギノ角ゴ Pro W3"/>
                <a:cs typeface="ヒラギノ角ゴ Pro W3"/>
              </a:rPr>
              <a:t>三部　勉</a:t>
            </a:r>
            <a:r>
              <a:rPr kumimoji="1" lang="en-US" altLang="ja-JP" sz="2400" dirty="0" smtClean="0">
                <a:solidFill>
                  <a:srgbClr val="000000"/>
                </a:solidFill>
                <a:latin typeface="ヒラギノ角ゴ Pro W3"/>
                <a:ea typeface="ヒラギノ角ゴ Pro W3"/>
                <a:cs typeface="ヒラギノ角ゴ Pro W3"/>
              </a:rPr>
              <a:t> </a:t>
            </a:r>
            <a:r>
              <a:rPr kumimoji="1" lang="en-US" altLang="ja-JP" sz="2400" dirty="0" smtClean="0">
                <a:solidFill>
                  <a:srgbClr val="000000"/>
                </a:solidFill>
                <a:latin typeface="ヒラギノ角ゴ Pro W3"/>
                <a:ea typeface="ヒラギノ角ゴ Pro W3"/>
                <a:cs typeface="ヒラギノ角ゴ Pro W3"/>
              </a:rPr>
              <a:t>(KEK</a:t>
            </a:r>
            <a:r>
              <a:rPr kumimoji="1" lang="ja-JP" altLang="en-US" sz="2400" dirty="0" smtClean="0">
                <a:solidFill>
                  <a:srgbClr val="000000"/>
                </a:solidFill>
                <a:latin typeface="ヒラギノ角ゴ Pro W3"/>
                <a:ea typeface="ヒラギノ角ゴ Pro W3"/>
                <a:cs typeface="ヒラギノ角ゴ Pro W3"/>
              </a:rPr>
              <a:t>素核研</a:t>
            </a:r>
            <a:r>
              <a:rPr kumimoji="1" lang="en-US" altLang="ja-JP" sz="2400" dirty="0" smtClean="0">
                <a:solidFill>
                  <a:srgbClr val="000000"/>
                </a:solidFill>
                <a:latin typeface="ヒラギノ角ゴ Pro W3"/>
                <a:ea typeface="ヒラギノ角ゴ Pro W3"/>
                <a:cs typeface="ヒラギノ角ゴ Pro W3"/>
              </a:rPr>
              <a:t>)</a:t>
            </a:r>
          </a:p>
          <a:p>
            <a:r>
              <a:rPr kumimoji="1" lang="en-US" altLang="ja-JP" sz="2400" dirty="0" smtClean="0">
                <a:solidFill>
                  <a:srgbClr val="000000"/>
                </a:solidFill>
                <a:latin typeface="ヒラギノ角ゴ Pro W3"/>
                <a:ea typeface="ヒラギノ角ゴ Pro W3"/>
                <a:cs typeface="ヒラギノ角ゴ Pro W3"/>
              </a:rPr>
              <a:t>2014</a:t>
            </a:r>
            <a:r>
              <a:rPr kumimoji="1" lang="ja-JP" altLang="en-US" sz="2400" dirty="0" smtClean="0">
                <a:solidFill>
                  <a:srgbClr val="000000"/>
                </a:solidFill>
                <a:latin typeface="ヒラギノ角ゴ Pro W3"/>
                <a:ea typeface="ヒラギノ角ゴ Pro W3"/>
                <a:cs typeface="ヒラギノ角ゴ Pro W3"/>
              </a:rPr>
              <a:t>年</a:t>
            </a:r>
            <a:r>
              <a:rPr kumimoji="1" lang="en-US" altLang="ja-JP" sz="2400" dirty="0" smtClean="0">
                <a:solidFill>
                  <a:srgbClr val="000000"/>
                </a:solidFill>
                <a:latin typeface="ヒラギノ角ゴ Pro W3"/>
                <a:ea typeface="ヒラギノ角ゴ Pro W3"/>
                <a:cs typeface="ヒラギノ角ゴ Pro W3"/>
              </a:rPr>
              <a:t>11</a:t>
            </a:r>
            <a:r>
              <a:rPr kumimoji="1" lang="ja-JP" altLang="en-US" sz="2400" dirty="0" smtClean="0">
                <a:solidFill>
                  <a:srgbClr val="000000"/>
                </a:solidFill>
                <a:latin typeface="ヒラギノ角ゴ Pro W3"/>
                <a:ea typeface="ヒラギノ角ゴ Pro W3"/>
                <a:cs typeface="ヒラギノ角ゴ Pro W3"/>
              </a:rPr>
              <a:t>月</a:t>
            </a:r>
            <a:r>
              <a:rPr kumimoji="1" lang="en-US" altLang="ja-JP" sz="2400" dirty="0" smtClean="0">
                <a:solidFill>
                  <a:srgbClr val="000000"/>
                </a:solidFill>
                <a:latin typeface="ヒラギノ角ゴ Pro W3"/>
                <a:ea typeface="ヒラギノ角ゴ Pro W3"/>
                <a:cs typeface="ヒラギノ角ゴ Pro W3"/>
              </a:rPr>
              <a:t>21</a:t>
            </a:r>
            <a:r>
              <a:rPr kumimoji="1" lang="ja-JP" altLang="en-US" sz="2400" dirty="0" smtClean="0">
                <a:solidFill>
                  <a:srgbClr val="000000"/>
                </a:solidFill>
                <a:latin typeface="ヒラギノ角ゴ Pro W3"/>
                <a:ea typeface="ヒラギノ角ゴ Pro W3"/>
                <a:cs typeface="ヒラギノ角ゴ Pro W3"/>
              </a:rPr>
              <a:t>日</a:t>
            </a:r>
            <a:endParaRPr kumimoji="1" lang="en-US" altLang="ja-JP" sz="2400" dirty="0" smtClean="0">
              <a:solidFill>
                <a:srgbClr val="000000"/>
              </a:solidFill>
              <a:latin typeface="ヒラギノ角ゴ Pro W3"/>
              <a:ea typeface="ヒラギノ角ゴ Pro W3"/>
              <a:cs typeface="ヒラギノ角ゴ Pro W3"/>
            </a:endParaRPr>
          </a:p>
          <a:p>
            <a:r>
              <a:rPr lang="ja-JP" altLang="en-US" sz="2400" dirty="0" smtClean="0">
                <a:solidFill>
                  <a:srgbClr val="000000"/>
                </a:solidFill>
                <a:latin typeface="ヒラギノ角ゴ Pro W3"/>
                <a:ea typeface="ヒラギノ角ゴ Pro W3"/>
                <a:cs typeface="ヒラギノ角ゴ Pro W3"/>
              </a:rPr>
              <a:t>計測システム研究会＠</a:t>
            </a:r>
            <a:r>
              <a:rPr lang="en-US" altLang="ja-JP" sz="2400" dirty="0" smtClean="0">
                <a:solidFill>
                  <a:srgbClr val="000000"/>
                </a:solidFill>
                <a:latin typeface="ヒラギノ角ゴ Pro W3"/>
                <a:ea typeface="ヒラギノ角ゴ Pro W3"/>
                <a:cs typeface="ヒラギノ角ゴ Pro W3"/>
              </a:rPr>
              <a:t>J-PARC</a:t>
            </a:r>
            <a:endParaRPr kumimoji="1" lang="en-US" altLang="ja-JP" sz="2400" dirty="0" smtClean="0">
              <a:solidFill>
                <a:srgbClr val="000000"/>
              </a:solidFill>
              <a:latin typeface="ヒラギノ角ゴ Pro W3"/>
              <a:ea typeface="ヒラギノ角ゴ Pro W3"/>
              <a:cs typeface="ヒラギノ角ゴ Pro W3"/>
            </a:endParaRPr>
          </a:p>
        </p:txBody>
      </p:sp>
      <p:sp>
        <p:nvSpPr>
          <p:cNvPr id="4" name="スライド番号プレースホルダー 3"/>
          <p:cNvSpPr>
            <a:spLocks noGrp="1"/>
          </p:cNvSpPr>
          <p:nvPr>
            <p:ph type="sldNum" sz="quarter" idx="12"/>
          </p:nvPr>
        </p:nvSpPr>
        <p:spPr/>
        <p:txBody>
          <a:bodyPr/>
          <a:lstStyle/>
          <a:p>
            <a:fld id="{432641BD-2CF0-CF47-BD1D-63E5C917D500}" type="slidenum">
              <a:rPr kumimoji="1" lang="ja-JP" altLang="en-US" smtClean="0"/>
              <a:t>1</a:t>
            </a:fld>
            <a:endParaRPr kumimoji="1" lang="ja-JP" altLang="en-US"/>
          </a:p>
        </p:txBody>
      </p:sp>
      <p:pic>
        <p:nvPicPr>
          <p:cNvPr id="7" name="図 6" descr="IMG_3668.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985180"/>
            <a:ext cx="9144000" cy="1899840"/>
          </a:xfrm>
          <a:prstGeom prst="rect">
            <a:avLst/>
          </a:prstGeom>
        </p:spPr>
      </p:pic>
      <p:sp>
        <p:nvSpPr>
          <p:cNvPr id="10" name="テキスト ボックス 9"/>
          <p:cNvSpPr txBox="1"/>
          <p:nvPr/>
        </p:nvSpPr>
        <p:spPr>
          <a:xfrm>
            <a:off x="-1" y="6483734"/>
            <a:ext cx="3935242" cy="369332"/>
          </a:xfrm>
          <a:prstGeom prst="rect">
            <a:avLst/>
          </a:prstGeom>
          <a:noFill/>
        </p:spPr>
        <p:txBody>
          <a:bodyPr wrap="none" rtlCol="0">
            <a:spAutoFit/>
          </a:bodyPr>
          <a:lstStyle/>
          <a:p>
            <a:r>
              <a:rPr kumimoji="1" lang="en-US" altLang="ja-JP" dirty="0" smtClean="0">
                <a:solidFill>
                  <a:schemeClr val="bg1"/>
                </a:solidFill>
              </a:rPr>
              <a:t>Beam test at Tohoku-U (Sep-Oct, 2014)</a:t>
            </a:r>
            <a:endParaRPr kumimoji="1" lang="ja-JP" altLang="en-US" dirty="0">
              <a:solidFill>
                <a:schemeClr val="bg1"/>
              </a:solidFill>
            </a:endParaRPr>
          </a:p>
        </p:txBody>
      </p:sp>
    </p:spTree>
    <p:extLst>
      <p:ext uri="{BB962C8B-B14F-4D97-AF65-F5344CB8AC3E}">
        <p14:creationId xmlns:p14="http://schemas.microsoft.com/office/powerpoint/2010/main" val="41834236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0"/>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l="560" r="-1607"/>
          <a:stretch/>
        </p:blipFill>
        <p:spPr bwMode="auto">
          <a:xfrm>
            <a:off x="971216" y="639255"/>
            <a:ext cx="7682513" cy="623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457200" y="1"/>
            <a:ext cx="8229600" cy="612372"/>
          </a:xfrm>
        </p:spPr>
        <p:txBody>
          <a:bodyPr>
            <a:noAutofit/>
          </a:bodyPr>
          <a:lstStyle/>
          <a:p>
            <a:r>
              <a:rPr lang="ja-JP" altLang="en-US" sz="4000" dirty="0"/>
              <a:t>ミューオン蓄積</a:t>
            </a:r>
            <a:r>
              <a:rPr lang="ja-JP" altLang="en-US" sz="4000" dirty="0" smtClean="0"/>
              <a:t>磁石・陽電子検出器</a:t>
            </a:r>
            <a:endParaRPr kumimoji="1" lang="ja-JP" altLang="en-US" sz="4000" dirty="0"/>
          </a:p>
        </p:txBody>
      </p:sp>
      <p:sp>
        <p:nvSpPr>
          <p:cNvPr id="4" name="スライド番号プレースホルダー 3"/>
          <p:cNvSpPr>
            <a:spLocks noGrp="1"/>
          </p:cNvSpPr>
          <p:nvPr>
            <p:ph type="sldNum" sz="quarter" idx="12"/>
          </p:nvPr>
        </p:nvSpPr>
        <p:spPr/>
        <p:txBody>
          <a:bodyPr/>
          <a:lstStyle/>
          <a:p>
            <a:fld id="{0C99AD82-A2A7-48CC-ADE6-956731C16DA4}" type="slidenum">
              <a:rPr lang="ja-JP" altLang="en-US" smtClean="0">
                <a:solidFill>
                  <a:prstClr val="black">
                    <a:tint val="75000"/>
                  </a:prstClr>
                </a:solidFill>
                <a:latin typeface="Calibri"/>
                <a:ea typeface="ＭＳ Ｐゴシック"/>
              </a:rPr>
              <a:pPr/>
              <a:t>10</a:t>
            </a:fld>
            <a:endParaRPr lang="ja-JP" altLang="en-US">
              <a:solidFill>
                <a:prstClr val="black">
                  <a:tint val="75000"/>
                </a:prstClr>
              </a:solidFill>
              <a:latin typeface="Calibri"/>
              <a:ea typeface="ＭＳ Ｐゴシック"/>
            </a:endParaRPr>
          </a:p>
        </p:txBody>
      </p:sp>
      <p:sp>
        <p:nvSpPr>
          <p:cNvPr id="8" name="テキスト ボックス 7"/>
          <p:cNvSpPr txBox="1"/>
          <p:nvPr/>
        </p:nvSpPr>
        <p:spPr>
          <a:xfrm rot="395892">
            <a:off x="1166255" y="1696587"/>
            <a:ext cx="1087257" cy="338554"/>
          </a:xfrm>
          <a:prstGeom prst="rect">
            <a:avLst/>
          </a:prstGeom>
          <a:noFill/>
        </p:spPr>
        <p:txBody>
          <a:bodyPr wrap="none" rtlCol="0">
            <a:spAutoFit/>
          </a:bodyPr>
          <a:lstStyle/>
          <a:p>
            <a:r>
              <a:rPr lang="en-US" altLang="ja-JP" sz="1600" dirty="0" smtClean="0">
                <a:solidFill>
                  <a:prstClr val="black"/>
                </a:solidFill>
                <a:latin typeface="Calibri"/>
                <a:ea typeface="ＭＳ Ｐゴシック"/>
              </a:rPr>
              <a:t>Cryogenics</a:t>
            </a:r>
            <a:endParaRPr lang="ja-JP" altLang="en-US" sz="1600" dirty="0">
              <a:solidFill>
                <a:prstClr val="black"/>
              </a:solidFill>
              <a:latin typeface="Calibri"/>
              <a:ea typeface="ＭＳ Ｐゴシック"/>
            </a:endParaRPr>
          </a:p>
        </p:txBody>
      </p:sp>
      <p:sp>
        <p:nvSpPr>
          <p:cNvPr id="9" name="テキスト ボックス 8"/>
          <p:cNvSpPr txBox="1"/>
          <p:nvPr/>
        </p:nvSpPr>
        <p:spPr>
          <a:xfrm>
            <a:off x="0" y="3720982"/>
            <a:ext cx="2420805" cy="523220"/>
          </a:xfrm>
          <a:prstGeom prst="rect">
            <a:avLst/>
          </a:prstGeom>
          <a:noFill/>
        </p:spPr>
        <p:txBody>
          <a:bodyPr wrap="none" rtlCol="0">
            <a:spAutoFit/>
          </a:bodyPr>
          <a:lstStyle/>
          <a:p>
            <a:r>
              <a:rPr lang="en-US" altLang="ja-JP" sz="2800" b="1" dirty="0" smtClean="0">
                <a:solidFill>
                  <a:srgbClr val="0000FF"/>
                </a:solidFill>
                <a:latin typeface="Calibri"/>
                <a:ea typeface="ＭＳ Ｐゴシック"/>
              </a:rPr>
              <a:t>e+ </a:t>
            </a:r>
            <a:r>
              <a:rPr lang="ja-JP" altLang="en-US" sz="2800" b="1" dirty="0" smtClean="0">
                <a:solidFill>
                  <a:srgbClr val="0000FF"/>
                </a:solidFill>
                <a:latin typeface="Calibri"/>
                <a:ea typeface="ＭＳ Ｐゴシック"/>
              </a:rPr>
              <a:t>飛跡検出器</a:t>
            </a:r>
            <a:endParaRPr lang="en-US" altLang="ja-JP" sz="2800" b="1" dirty="0" smtClean="0">
              <a:solidFill>
                <a:srgbClr val="0000FF"/>
              </a:solidFill>
              <a:latin typeface="Calibri"/>
              <a:ea typeface="ＭＳ Ｐゴシック"/>
            </a:endParaRPr>
          </a:p>
        </p:txBody>
      </p:sp>
      <p:cxnSp>
        <p:nvCxnSpPr>
          <p:cNvPr id="12" name="直線矢印コネクタ 11"/>
          <p:cNvCxnSpPr/>
          <p:nvPr/>
        </p:nvCxnSpPr>
        <p:spPr>
          <a:xfrm>
            <a:off x="7361872" y="1865863"/>
            <a:ext cx="0" cy="396079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3" name="テキスト ボックス 12"/>
          <p:cNvSpPr txBox="1"/>
          <p:nvPr/>
        </p:nvSpPr>
        <p:spPr>
          <a:xfrm rot="5400000">
            <a:off x="7152600" y="3387508"/>
            <a:ext cx="876074" cy="307777"/>
          </a:xfrm>
          <a:prstGeom prst="rect">
            <a:avLst/>
          </a:prstGeom>
          <a:noFill/>
        </p:spPr>
        <p:txBody>
          <a:bodyPr wrap="none" rtlCol="0">
            <a:spAutoFit/>
          </a:bodyPr>
          <a:lstStyle/>
          <a:p>
            <a:r>
              <a:rPr lang="en-US" altLang="ja-JP" sz="1400" dirty="0" smtClean="0">
                <a:solidFill>
                  <a:prstClr val="black"/>
                </a:solidFill>
                <a:latin typeface="Calibri"/>
                <a:ea typeface="ＭＳ Ｐゴシック"/>
              </a:rPr>
              <a:t>2900 mm</a:t>
            </a:r>
            <a:endParaRPr lang="ja-JP" altLang="en-US" sz="1400" dirty="0">
              <a:solidFill>
                <a:prstClr val="black"/>
              </a:solidFill>
              <a:latin typeface="Calibri"/>
              <a:ea typeface="ＭＳ Ｐゴシック"/>
            </a:endParaRPr>
          </a:p>
        </p:txBody>
      </p:sp>
      <p:sp>
        <p:nvSpPr>
          <p:cNvPr id="18" name="円弧 17"/>
          <p:cNvSpPr/>
          <p:nvPr/>
        </p:nvSpPr>
        <p:spPr>
          <a:xfrm rot="5400000">
            <a:off x="4367627" y="3129407"/>
            <a:ext cx="402366" cy="996137"/>
          </a:xfrm>
          <a:prstGeom prst="arc">
            <a:avLst>
              <a:gd name="adj1" fmla="val 16200000"/>
              <a:gd name="adj2" fmla="val 5255986"/>
            </a:avLst>
          </a:prstGeom>
          <a:ln>
            <a:solidFill>
              <a:srgbClr val="FF0000"/>
            </a:solidFill>
            <a:headEnd type="none"/>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solidFill>
                <a:prstClr val="black"/>
              </a:solidFill>
              <a:latin typeface="Calibri"/>
              <a:ea typeface="ＭＳ Ｐゴシック"/>
            </a:endParaRPr>
          </a:p>
        </p:txBody>
      </p:sp>
      <p:sp>
        <p:nvSpPr>
          <p:cNvPr id="19" name="円弧 18"/>
          <p:cNvSpPr/>
          <p:nvPr/>
        </p:nvSpPr>
        <p:spPr>
          <a:xfrm rot="16200000">
            <a:off x="4314902" y="3139186"/>
            <a:ext cx="506782" cy="1024975"/>
          </a:xfrm>
          <a:prstGeom prst="arc">
            <a:avLst>
              <a:gd name="adj1" fmla="val 16200000"/>
              <a:gd name="adj2" fmla="val 5255986"/>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solidFill>
                <a:prstClr val="black"/>
              </a:solidFill>
              <a:latin typeface="Calibri"/>
              <a:ea typeface="ＭＳ Ｐゴシック"/>
            </a:endParaRPr>
          </a:p>
        </p:txBody>
      </p:sp>
      <p:sp>
        <p:nvSpPr>
          <p:cNvPr id="20" name="テキスト ボックス 19"/>
          <p:cNvSpPr txBox="1"/>
          <p:nvPr/>
        </p:nvSpPr>
        <p:spPr>
          <a:xfrm>
            <a:off x="74706" y="3248132"/>
            <a:ext cx="2421236" cy="400110"/>
          </a:xfrm>
          <a:prstGeom prst="rect">
            <a:avLst/>
          </a:prstGeom>
          <a:noFill/>
        </p:spPr>
        <p:txBody>
          <a:bodyPr wrap="square" rtlCol="0">
            <a:spAutoFit/>
          </a:bodyPr>
          <a:lstStyle/>
          <a:p>
            <a:r>
              <a:rPr lang="ja-JP" altLang="en-US" sz="2000" b="1" dirty="0" smtClean="0">
                <a:solidFill>
                  <a:srgbClr val="FF0000"/>
                </a:solidFill>
                <a:latin typeface="Calibri"/>
                <a:ea typeface="ＭＳ Ｐゴシック"/>
              </a:rPr>
              <a:t>ミューオン蓄積軌道</a:t>
            </a:r>
            <a:endParaRPr lang="ja-JP" altLang="en-US" sz="2000" b="1" dirty="0">
              <a:solidFill>
                <a:srgbClr val="FF0000"/>
              </a:solidFill>
              <a:latin typeface="Calibri"/>
              <a:ea typeface="ＭＳ Ｐゴシック"/>
            </a:endParaRPr>
          </a:p>
        </p:txBody>
      </p:sp>
      <p:cxnSp>
        <p:nvCxnSpPr>
          <p:cNvPr id="24" name="直線コネクタ 23"/>
          <p:cNvCxnSpPr>
            <a:endCxn id="18" idx="2"/>
          </p:cNvCxnSpPr>
          <p:nvPr/>
        </p:nvCxnSpPr>
        <p:spPr>
          <a:xfrm>
            <a:off x="2328413" y="3426291"/>
            <a:ext cx="1744989" cy="221951"/>
          </a:xfrm>
          <a:prstGeom prst="line">
            <a:avLst/>
          </a:prstGeom>
          <a:ln w="28575" cmpd="sng">
            <a:solidFill>
              <a:srgbClr val="FF0000"/>
            </a:solidFill>
          </a:ln>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flipV="1">
            <a:off x="2420805" y="3841111"/>
            <a:ext cx="1887381" cy="153933"/>
          </a:xfrm>
          <a:prstGeom prst="line">
            <a:avLst/>
          </a:prstGeom>
          <a:ln w="28575" cmpd="sng">
            <a:solidFill>
              <a:srgbClr val="0000FF"/>
            </a:solidFill>
          </a:ln>
        </p:spPr>
        <p:style>
          <a:lnRef idx="1">
            <a:schemeClr val="dk1"/>
          </a:lnRef>
          <a:fillRef idx="0">
            <a:schemeClr val="dk1"/>
          </a:fillRef>
          <a:effectRef idx="0">
            <a:schemeClr val="dk1"/>
          </a:effectRef>
          <a:fontRef idx="minor">
            <a:schemeClr val="tx1"/>
          </a:fontRef>
        </p:style>
      </p:cxnSp>
      <p:sp>
        <p:nvSpPr>
          <p:cNvPr id="21" name="テキスト ボックス 20"/>
          <p:cNvSpPr txBox="1"/>
          <p:nvPr/>
        </p:nvSpPr>
        <p:spPr>
          <a:xfrm rot="457963">
            <a:off x="2128543" y="1432368"/>
            <a:ext cx="990776" cy="369332"/>
          </a:xfrm>
          <a:prstGeom prst="rect">
            <a:avLst/>
          </a:prstGeom>
          <a:noFill/>
        </p:spPr>
        <p:txBody>
          <a:bodyPr wrap="none" rtlCol="0">
            <a:spAutoFit/>
          </a:bodyPr>
          <a:lstStyle/>
          <a:p>
            <a:r>
              <a:rPr lang="ja-JP" altLang="en-US" dirty="0" smtClean="0">
                <a:solidFill>
                  <a:srgbClr val="FFFFFF"/>
                </a:solidFill>
                <a:latin typeface="Calibri"/>
                <a:ea typeface="ＭＳ Ｐゴシック"/>
              </a:rPr>
              <a:t>鉄ヨーク</a:t>
            </a:r>
            <a:endParaRPr lang="ja-JP" altLang="en-US" dirty="0">
              <a:solidFill>
                <a:srgbClr val="FFFFFF"/>
              </a:solidFill>
              <a:latin typeface="Calibri"/>
              <a:ea typeface="ＭＳ Ｐゴシック"/>
            </a:endParaRPr>
          </a:p>
        </p:txBody>
      </p:sp>
      <p:sp>
        <p:nvSpPr>
          <p:cNvPr id="23" name="テキスト ボックス 22"/>
          <p:cNvSpPr txBox="1"/>
          <p:nvPr/>
        </p:nvSpPr>
        <p:spPr>
          <a:xfrm rot="5400000">
            <a:off x="5201324" y="3662808"/>
            <a:ext cx="1506620" cy="369332"/>
          </a:xfrm>
          <a:prstGeom prst="rect">
            <a:avLst/>
          </a:prstGeom>
          <a:noFill/>
        </p:spPr>
        <p:txBody>
          <a:bodyPr wrap="square" rtlCol="0">
            <a:spAutoFit/>
          </a:bodyPr>
          <a:lstStyle/>
          <a:p>
            <a:r>
              <a:rPr lang="ja-JP" altLang="en-US" dirty="0" smtClean="0">
                <a:solidFill>
                  <a:srgbClr val="FFFFFF"/>
                </a:solidFill>
                <a:latin typeface="Calibri"/>
                <a:ea typeface="ＭＳ Ｐゴシック"/>
              </a:rPr>
              <a:t>超伝導コイル</a:t>
            </a:r>
            <a:endParaRPr lang="ja-JP" altLang="en-US" dirty="0">
              <a:solidFill>
                <a:srgbClr val="FFFFFF"/>
              </a:solidFill>
              <a:latin typeface="Calibri"/>
              <a:ea typeface="ＭＳ Ｐゴシック"/>
            </a:endParaRPr>
          </a:p>
        </p:txBody>
      </p:sp>
      <p:sp>
        <p:nvSpPr>
          <p:cNvPr id="3" name="テキスト ボックス 2"/>
          <p:cNvSpPr txBox="1"/>
          <p:nvPr/>
        </p:nvSpPr>
        <p:spPr>
          <a:xfrm>
            <a:off x="168235" y="5602008"/>
            <a:ext cx="2971223" cy="92333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ja-JP" altLang="en-US" dirty="0" smtClean="0">
                <a:solidFill>
                  <a:prstClr val="black"/>
                </a:solidFill>
                <a:latin typeface="Calibri"/>
                <a:ea typeface="ＭＳ Ｐゴシック"/>
              </a:rPr>
              <a:t>蓄積領域の磁場：</a:t>
            </a:r>
            <a:endParaRPr lang="en-US" altLang="ja-JP" dirty="0" smtClean="0">
              <a:solidFill>
                <a:prstClr val="black"/>
              </a:solidFill>
              <a:latin typeface="Calibri"/>
              <a:ea typeface="ＭＳ Ｐゴシック"/>
            </a:endParaRPr>
          </a:p>
          <a:p>
            <a:r>
              <a:rPr lang="ja-JP" altLang="ja-JP" dirty="0">
                <a:solidFill>
                  <a:prstClr val="black"/>
                </a:solidFill>
                <a:latin typeface="Calibri"/>
                <a:ea typeface="ＭＳ Ｐゴシック"/>
              </a:rPr>
              <a:t>　</a:t>
            </a:r>
            <a:r>
              <a:rPr lang="en-US" altLang="ja-JP" dirty="0" smtClean="0">
                <a:solidFill>
                  <a:prstClr val="black"/>
                </a:solidFill>
                <a:latin typeface="Calibri"/>
                <a:ea typeface="ＭＳ Ｐゴシック"/>
              </a:rPr>
              <a:t>B=3T</a:t>
            </a:r>
          </a:p>
          <a:p>
            <a:r>
              <a:rPr lang="en-US" altLang="ja-JP" dirty="0">
                <a:solidFill>
                  <a:prstClr val="black"/>
                </a:solidFill>
                <a:latin typeface="Calibri"/>
                <a:ea typeface="ＭＳ Ｐゴシック"/>
              </a:rPr>
              <a:t> </a:t>
            </a:r>
            <a:r>
              <a:rPr lang="en-US" altLang="ja-JP" dirty="0" smtClean="0">
                <a:solidFill>
                  <a:prstClr val="black"/>
                </a:solidFill>
                <a:latin typeface="Calibri"/>
                <a:ea typeface="ＭＳ Ｐゴシック"/>
              </a:rPr>
              <a:t>  </a:t>
            </a:r>
            <a:r>
              <a:rPr lang="ja-JP" altLang="en-US" b="1" dirty="0" smtClean="0">
                <a:solidFill>
                  <a:srgbClr val="FF0000"/>
                </a:solidFill>
                <a:latin typeface="Calibri"/>
                <a:ea typeface="ＭＳ Ｐゴシック"/>
              </a:rPr>
              <a:t>一様性</a:t>
            </a:r>
            <a:r>
              <a:rPr lang="en-US" altLang="ja-JP" b="1" dirty="0" smtClean="0">
                <a:solidFill>
                  <a:srgbClr val="FF0000"/>
                </a:solidFill>
                <a:latin typeface="Calibri"/>
                <a:ea typeface="ＭＳ Ｐゴシック"/>
              </a:rPr>
              <a:t>1ppm</a:t>
            </a:r>
            <a:r>
              <a:rPr lang="ja-JP" altLang="en-US" dirty="0" smtClean="0">
                <a:solidFill>
                  <a:prstClr val="black"/>
                </a:solidFill>
                <a:latin typeface="Calibri"/>
                <a:ea typeface="ＭＳ Ｐゴシック"/>
              </a:rPr>
              <a:t>＋弱収束</a:t>
            </a:r>
            <a:r>
              <a:rPr lang="ja-JP" altLang="en-US" dirty="0" smtClean="0">
                <a:solidFill>
                  <a:prstClr val="black"/>
                </a:solidFill>
                <a:latin typeface="Calibri"/>
                <a:ea typeface="ＭＳ Ｐゴシック"/>
              </a:rPr>
              <a:t>磁場</a:t>
            </a:r>
            <a:endParaRPr lang="en-US" altLang="ja-JP" dirty="0" smtClean="0">
              <a:solidFill>
                <a:prstClr val="black"/>
              </a:solidFill>
              <a:latin typeface="Calibri"/>
              <a:ea typeface="ＭＳ Ｐゴシック"/>
            </a:endParaRPr>
          </a:p>
        </p:txBody>
      </p:sp>
      <p:cxnSp>
        <p:nvCxnSpPr>
          <p:cNvPr id="27" name="直線矢印コネクタ 26"/>
          <p:cNvCxnSpPr/>
          <p:nvPr/>
        </p:nvCxnSpPr>
        <p:spPr>
          <a:xfrm flipH="1" flipV="1">
            <a:off x="4055805" y="5454025"/>
            <a:ext cx="1039912" cy="12503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5" name="テキスト ボックス 14"/>
          <p:cNvSpPr txBox="1"/>
          <p:nvPr/>
        </p:nvSpPr>
        <p:spPr>
          <a:xfrm rot="437730">
            <a:off x="4256898" y="5454026"/>
            <a:ext cx="785078" cy="307777"/>
          </a:xfrm>
          <a:prstGeom prst="rect">
            <a:avLst/>
          </a:prstGeom>
          <a:noFill/>
        </p:spPr>
        <p:txBody>
          <a:bodyPr wrap="none" rtlCol="0">
            <a:spAutoFit/>
          </a:bodyPr>
          <a:lstStyle/>
          <a:p>
            <a:r>
              <a:rPr lang="en-US" altLang="ja-JP" sz="1400" dirty="0" smtClean="0">
                <a:solidFill>
                  <a:prstClr val="black"/>
                </a:solidFill>
                <a:latin typeface="Calibri"/>
                <a:ea typeface="ＭＳ Ｐゴシック"/>
              </a:rPr>
              <a:t>666 mm</a:t>
            </a:r>
            <a:endParaRPr lang="ja-JP" altLang="en-US" sz="1400" dirty="0">
              <a:solidFill>
                <a:prstClr val="black"/>
              </a:solidFill>
              <a:latin typeface="Calibri"/>
              <a:ea typeface="ＭＳ Ｐゴシック"/>
            </a:endParaRPr>
          </a:p>
        </p:txBody>
      </p:sp>
      <p:sp>
        <p:nvSpPr>
          <p:cNvPr id="25" name="スライド番号プレースホルダー 3"/>
          <p:cNvSpPr txBox="1">
            <a:spLocks/>
          </p:cNvSpPr>
          <p:nvPr/>
        </p:nvSpPr>
        <p:spPr>
          <a:xfrm>
            <a:off x="6553200" y="6356350"/>
            <a:ext cx="21336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0C99AD82-A2A7-48CC-ADE6-956731C16DA4}" type="slidenum">
              <a:rPr lang="ja-JP" altLang="en-US" smtClean="0">
                <a:solidFill>
                  <a:prstClr val="black">
                    <a:tint val="75000"/>
                  </a:prstClr>
                </a:solidFill>
                <a:latin typeface="Calibri"/>
                <a:ea typeface="ＭＳ Ｐゴシック"/>
              </a:rPr>
              <a:pPr/>
              <a:t>10</a:t>
            </a:fld>
            <a:endParaRPr lang="ja-JP" altLang="en-US">
              <a:solidFill>
                <a:prstClr val="black">
                  <a:tint val="75000"/>
                </a:prstClr>
              </a:solidFill>
              <a:latin typeface="Calibri"/>
              <a:ea typeface="ＭＳ Ｐゴシック"/>
            </a:endParaRPr>
          </a:p>
        </p:txBody>
      </p:sp>
      <p:sp>
        <p:nvSpPr>
          <p:cNvPr id="28" name="スライド番号プレースホルダー 3"/>
          <p:cNvSpPr txBox="1">
            <a:spLocks/>
          </p:cNvSpPr>
          <p:nvPr/>
        </p:nvSpPr>
        <p:spPr>
          <a:xfrm>
            <a:off x="6553200" y="6356350"/>
            <a:ext cx="21336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0C99AD82-A2A7-48CC-ADE6-956731C16DA4}" type="slidenum">
              <a:rPr lang="ja-JP" altLang="en-US" smtClean="0">
                <a:solidFill>
                  <a:prstClr val="black">
                    <a:tint val="75000"/>
                  </a:prstClr>
                </a:solidFill>
                <a:latin typeface="Calibri"/>
                <a:ea typeface="ＭＳ Ｐゴシック"/>
              </a:rPr>
              <a:pPr/>
              <a:t>10</a:t>
            </a:fld>
            <a:endParaRPr lang="ja-JP" altLang="en-US">
              <a:solidFill>
                <a:prstClr val="black">
                  <a:tint val="75000"/>
                </a:prstClr>
              </a:solidFill>
              <a:latin typeface="Calibri"/>
              <a:ea typeface="ＭＳ Ｐゴシック"/>
            </a:endParaRPr>
          </a:p>
        </p:txBody>
      </p:sp>
      <p:pic>
        <p:nvPicPr>
          <p:cNvPr id="29" name="図 28" descr="スクリーンショット 2012-05-28 2.37.0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0014" y="4025906"/>
            <a:ext cx="811444" cy="2831421"/>
          </a:xfrm>
          <a:prstGeom prst="rect">
            <a:avLst/>
          </a:prstGeom>
        </p:spPr>
      </p:pic>
      <p:pic>
        <p:nvPicPr>
          <p:cNvPr id="30" name="図 29" descr="paris-3-30-vertex-viewe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1181" y="3902436"/>
            <a:ext cx="3962819" cy="2917509"/>
          </a:xfrm>
          <a:prstGeom prst="rect">
            <a:avLst/>
          </a:prstGeom>
        </p:spPr>
      </p:pic>
      <p:sp>
        <p:nvSpPr>
          <p:cNvPr id="31" name="テキスト ボックス 30"/>
          <p:cNvSpPr txBox="1"/>
          <p:nvPr/>
        </p:nvSpPr>
        <p:spPr>
          <a:xfrm>
            <a:off x="5223877" y="5494677"/>
            <a:ext cx="913030" cy="338554"/>
          </a:xfrm>
          <a:prstGeom prst="rect">
            <a:avLst/>
          </a:prstGeom>
          <a:noFill/>
        </p:spPr>
        <p:txBody>
          <a:bodyPr wrap="none" rtlCol="0">
            <a:spAutoFit/>
          </a:bodyPr>
          <a:lstStyle/>
          <a:p>
            <a:r>
              <a:rPr lang="en-US" altLang="ja-JP" sz="1600" dirty="0" smtClean="0">
                <a:solidFill>
                  <a:srgbClr val="FFFFFF"/>
                </a:solidFill>
                <a:latin typeface="Calibri"/>
                <a:ea typeface="ＭＳ Ｐゴシック"/>
              </a:rPr>
              <a:t>μ</a:t>
            </a:r>
            <a:r>
              <a:rPr lang="ja-JP" altLang="en-US" sz="1600" dirty="0" smtClean="0">
                <a:solidFill>
                  <a:srgbClr val="FFFFFF"/>
                </a:solidFill>
                <a:latin typeface="Calibri"/>
                <a:ea typeface="ＭＳ Ｐゴシック"/>
              </a:rPr>
              <a:t>崩壊点</a:t>
            </a:r>
            <a:endParaRPr lang="ja-JP" altLang="en-US" sz="1600" dirty="0">
              <a:solidFill>
                <a:srgbClr val="FFFFFF"/>
              </a:solidFill>
              <a:latin typeface="Calibri"/>
              <a:ea typeface="ＭＳ Ｐゴシック"/>
            </a:endParaRPr>
          </a:p>
        </p:txBody>
      </p:sp>
      <p:sp>
        <p:nvSpPr>
          <p:cNvPr id="32" name="テキスト ボックス 31"/>
          <p:cNvSpPr txBox="1"/>
          <p:nvPr/>
        </p:nvSpPr>
        <p:spPr>
          <a:xfrm>
            <a:off x="5147454" y="3927340"/>
            <a:ext cx="3997008" cy="307777"/>
          </a:xfrm>
          <a:prstGeom prst="rect">
            <a:avLst/>
          </a:prstGeom>
          <a:noFill/>
        </p:spPr>
        <p:txBody>
          <a:bodyPr wrap="none" rtlCol="0">
            <a:spAutoFit/>
          </a:bodyPr>
          <a:lstStyle/>
          <a:p>
            <a:r>
              <a:rPr lang="ja-JP" altLang="en-US" sz="1400" dirty="0" smtClean="0">
                <a:solidFill>
                  <a:srgbClr val="FFFFFF"/>
                </a:solidFill>
                <a:latin typeface="Calibri"/>
                <a:ea typeface="ＭＳ Ｐゴシック"/>
              </a:rPr>
              <a:t>羽根状にトラッキング面</a:t>
            </a:r>
            <a:r>
              <a:rPr lang="ja-JP" altLang="en-US" sz="1400" dirty="0">
                <a:solidFill>
                  <a:srgbClr val="FFFFFF"/>
                </a:solidFill>
                <a:latin typeface="Calibri"/>
                <a:ea typeface="ＭＳ Ｐゴシック"/>
              </a:rPr>
              <a:t>（シリコンスチリップ）</a:t>
            </a:r>
            <a:r>
              <a:rPr lang="ja-JP" altLang="en-US" sz="1400" dirty="0" smtClean="0">
                <a:solidFill>
                  <a:srgbClr val="FFFFFF"/>
                </a:solidFill>
                <a:latin typeface="Calibri"/>
                <a:ea typeface="ＭＳ Ｐゴシック"/>
              </a:rPr>
              <a:t>を配置</a:t>
            </a:r>
            <a:endParaRPr lang="ja-JP" altLang="en-US" sz="1400" dirty="0">
              <a:solidFill>
                <a:srgbClr val="FFFFFF"/>
              </a:solidFill>
              <a:latin typeface="Calibri"/>
              <a:ea typeface="ＭＳ Ｐゴシック"/>
            </a:endParaRPr>
          </a:p>
        </p:txBody>
      </p:sp>
      <p:sp>
        <p:nvSpPr>
          <p:cNvPr id="33" name="テキスト ボックス 32"/>
          <p:cNvSpPr txBox="1"/>
          <p:nvPr/>
        </p:nvSpPr>
        <p:spPr>
          <a:xfrm rot="18648583">
            <a:off x="5788251" y="4446460"/>
            <a:ext cx="954107" cy="276999"/>
          </a:xfrm>
          <a:prstGeom prst="rect">
            <a:avLst/>
          </a:prstGeom>
          <a:noFill/>
        </p:spPr>
        <p:txBody>
          <a:bodyPr wrap="none" rtlCol="0">
            <a:spAutoFit/>
          </a:bodyPr>
          <a:lstStyle/>
          <a:p>
            <a:r>
              <a:rPr lang="ja-JP" altLang="en-US" sz="1200" dirty="0" smtClean="0">
                <a:solidFill>
                  <a:srgbClr val="FFFFFF"/>
                </a:solidFill>
                <a:latin typeface="Calibri"/>
                <a:ea typeface="ＭＳ Ｐゴシック"/>
              </a:rPr>
              <a:t>陽電子飛跡</a:t>
            </a:r>
            <a:endParaRPr lang="ja-JP" altLang="en-US" sz="1200" dirty="0">
              <a:solidFill>
                <a:srgbClr val="FFFFFF"/>
              </a:solidFill>
              <a:latin typeface="Calibri"/>
              <a:ea typeface="ＭＳ Ｐゴシック"/>
            </a:endParaRPr>
          </a:p>
        </p:txBody>
      </p:sp>
      <p:cxnSp>
        <p:nvCxnSpPr>
          <p:cNvPr id="34" name="直線矢印コネクタ 33"/>
          <p:cNvCxnSpPr/>
          <p:nvPr/>
        </p:nvCxnSpPr>
        <p:spPr>
          <a:xfrm flipV="1">
            <a:off x="5848698" y="5267243"/>
            <a:ext cx="240038" cy="286398"/>
          </a:xfrm>
          <a:prstGeom prst="straightConnector1">
            <a:avLst/>
          </a:prstGeom>
          <a:ln>
            <a:solidFill>
              <a:schemeClr val="bg1"/>
            </a:solidFill>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69924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5287"/>
            <a:ext cx="8229600" cy="716291"/>
          </a:xfrm>
        </p:spPr>
        <p:txBody>
          <a:bodyPr>
            <a:normAutofit fontScale="90000"/>
          </a:bodyPr>
          <a:lstStyle/>
          <a:p>
            <a:r>
              <a:rPr kumimoji="1" lang="en-US" altLang="ja-JP" dirty="0" smtClean="0"/>
              <a:t>g-2</a:t>
            </a:r>
            <a:r>
              <a:rPr lang="en-US" altLang="ja-JP" dirty="0" smtClean="0"/>
              <a:t>/EDM</a:t>
            </a:r>
            <a:r>
              <a:rPr lang="ja-JP" altLang="en-US" dirty="0" smtClean="0"/>
              <a:t>の精密測定</a:t>
            </a:r>
            <a:endParaRPr kumimoji="1" lang="ja-JP" altLang="en-US" dirty="0"/>
          </a:p>
        </p:txBody>
      </p:sp>
      <p:pic>
        <p:nvPicPr>
          <p:cNvPr id="4"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21658" y="2592605"/>
            <a:ext cx="5867893" cy="4088189"/>
          </a:xfrm>
          <a:prstGeom prst="rect">
            <a:avLst/>
          </a:prstGeom>
          <a:noFill/>
          <a:ln>
            <a:noFill/>
          </a:ln>
        </p:spPr>
      </p:pic>
      <p:sp>
        <p:nvSpPr>
          <p:cNvPr id="8" name="スライド番号プレースホルダー 7"/>
          <p:cNvSpPr>
            <a:spLocks noGrp="1"/>
          </p:cNvSpPr>
          <p:nvPr>
            <p:ph type="sldNum" sz="quarter" idx="12"/>
          </p:nvPr>
        </p:nvSpPr>
        <p:spPr/>
        <p:txBody>
          <a:bodyPr/>
          <a:lstStyle/>
          <a:p>
            <a:fld id="{2BD52DE5-2DC2-E34D-96CF-3AB953A0EA75}" type="slidenum">
              <a:rPr lang="ja-JP" altLang="en-US" smtClean="0">
                <a:solidFill>
                  <a:prstClr val="black">
                    <a:tint val="75000"/>
                  </a:prstClr>
                </a:solidFill>
                <a:latin typeface="Calibri"/>
                <a:ea typeface="ＭＳ Ｐゴシック"/>
              </a:rPr>
              <a:pPr/>
              <a:t>11</a:t>
            </a:fld>
            <a:endParaRPr lang="ja-JP" altLang="en-US">
              <a:solidFill>
                <a:prstClr val="black">
                  <a:tint val="75000"/>
                </a:prstClr>
              </a:solidFill>
              <a:latin typeface="Calibri"/>
              <a:ea typeface="ＭＳ Ｐゴシック"/>
            </a:endParaRPr>
          </a:p>
        </p:txBody>
      </p:sp>
      <p:sp>
        <p:nvSpPr>
          <p:cNvPr id="9" name="正方形/長方形 8"/>
          <p:cNvSpPr/>
          <p:nvPr/>
        </p:nvSpPr>
        <p:spPr>
          <a:xfrm>
            <a:off x="1144002" y="2432699"/>
            <a:ext cx="3645564" cy="36287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latin typeface="Calibri"/>
              <a:ea typeface="ＭＳ Ｐゴシック"/>
            </a:endParaRPr>
          </a:p>
        </p:txBody>
      </p:sp>
      <p:sp>
        <p:nvSpPr>
          <p:cNvPr id="10" name="テキスト ボックス 9"/>
          <p:cNvSpPr txBox="1"/>
          <p:nvPr/>
        </p:nvSpPr>
        <p:spPr>
          <a:xfrm rot="16200000">
            <a:off x="-625872" y="3725576"/>
            <a:ext cx="2339102" cy="461665"/>
          </a:xfrm>
          <a:prstGeom prst="rect">
            <a:avLst/>
          </a:prstGeom>
          <a:solidFill>
            <a:srgbClr val="FFFFFF"/>
          </a:solidFill>
        </p:spPr>
        <p:txBody>
          <a:bodyPr wrap="none" rtlCol="0">
            <a:spAutoFit/>
          </a:bodyPr>
          <a:lstStyle/>
          <a:p>
            <a:r>
              <a:rPr lang="ja-JP" altLang="en-US" sz="2400" dirty="0" smtClean="0">
                <a:solidFill>
                  <a:prstClr val="black"/>
                </a:solidFill>
                <a:latin typeface="Calibri"/>
                <a:ea typeface="ＭＳ Ｐゴシック"/>
              </a:rPr>
              <a:t>崩壊陽電子の数</a:t>
            </a:r>
            <a:endParaRPr lang="ja-JP" altLang="en-US" sz="2400" dirty="0">
              <a:solidFill>
                <a:prstClr val="black"/>
              </a:solidFill>
              <a:latin typeface="Calibri"/>
              <a:ea typeface="ＭＳ Ｐゴシック"/>
            </a:endParaRPr>
          </a:p>
        </p:txBody>
      </p:sp>
      <p:sp>
        <p:nvSpPr>
          <p:cNvPr id="11" name="テキスト ボックス 10"/>
          <p:cNvSpPr txBox="1"/>
          <p:nvPr/>
        </p:nvSpPr>
        <p:spPr>
          <a:xfrm>
            <a:off x="1130048" y="6344328"/>
            <a:ext cx="4636367" cy="461665"/>
          </a:xfrm>
          <a:prstGeom prst="rect">
            <a:avLst/>
          </a:prstGeom>
          <a:solidFill>
            <a:srgbClr val="FFFFFF"/>
          </a:solidFill>
        </p:spPr>
        <p:txBody>
          <a:bodyPr wrap="square" rtlCol="0">
            <a:spAutoFit/>
          </a:bodyPr>
          <a:lstStyle/>
          <a:p>
            <a:pPr algn="ctr"/>
            <a:r>
              <a:rPr lang="ja-JP" altLang="en-US" sz="2400" dirty="0" smtClean="0">
                <a:solidFill>
                  <a:prstClr val="black"/>
                </a:solidFill>
                <a:latin typeface="Calibri"/>
                <a:ea typeface="ＭＳ Ｐゴシック"/>
              </a:rPr>
              <a:t>経過時間（</a:t>
            </a:r>
            <a:r>
              <a:rPr lang="en-US" altLang="ja-JP" sz="2400" dirty="0" err="1" smtClean="0">
                <a:solidFill>
                  <a:prstClr val="black"/>
                </a:solidFill>
                <a:latin typeface="Calibri"/>
                <a:ea typeface="ＭＳ Ｐゴシック"/>
              </a:rPr>
              <a:t>μsec</a:t>
            </a:r>
            <a:r>
              <a:rPr lang="ja-JP" altLang="en-US" sz="2400" dirty="0" smtClean="0">
                <a:solidFill>
                  <a:prstClr val="black"/>
                </a:solidFill>
                <a:latin typeface="Calibri"/>
                <a:ea typeface="ＭＳ Ｐゴシック"/>
              </a:rPr>
              <a:t>）</a:t>
            </a:r>
            <a:endParaRPr lang="ja-JP" altLang="en-US" sz="2400" dirty="0">
              <a:solidFill>
                <a:prstClr val="black"/>
              </a:solidFill>
              <a:latin typeface="Calibri"/>
              <a:ea typeface="ＭＳ Ｐゴシック"/>
            </a:endParaRPr>
          </a:p>
        </p:txBody>
      </p:sp>
      <p:sp>
        <p:nvSpPr>
          <p:cNvPr id="13" name="正方形/長方形 12"/>
          <p:cNvSpPr/>
          <p:nvPr/>
        </p:nvSpPr>
        <p:spPr>
          <a:xfrm>
            <a:off x="6197912" y="5955036"/>
            <a:ext cx="681059" cy="36287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latin typeface="Calibri"/>
              <a:ea typeface="ＭＳ Ｐゴシック"/>
            </a:endParaRPr>
          </a:p>
        </p:txBody>
      </p:sp>
      <p:sp>
        <p:nvSpPr>
          <p:cNvPr id="14" name="テキスト ボックス 13"/>
          <p:cNvSpPr txBox="1"/>
          <p:nvPr/>
        </p:nvSpPr>
        <p:spPr>
          <a:xfrm>
            <a:off x="4482557" y="5579683"/>
            <a:ext cx="1278089" cy="400110"/>
          </a:xfrm>
          <a:prstGeom prst="rect">
            <a:avLst/>
          </a:prstGeom>
          <a:noFill/>
        </p:spPr>
        <p:txBody>
          <a:bodyPr wrap="none" rtlCol="0">
            <a:spAutoFit/>
          </a:bodyPr>
          <a:lstStyle/>
          <a:p>
            <a:r>
              <a:rPr lang="en-US" altLang="ja-JP" sz="2000" dirty="0" smtClean="0">
                <a:solidFill>
                  <a:prstClr val="black"/>
                </a:solidFill>
                <a:latin typeface="Calibri"/>
                <a:ea typeface="ＭＳ Ｐゴシック"/>
              </a:rPr>
              <a:t>simulation</a:t>
            </a:r>
            <a:endParaRPr lang="ja-JP" altLang="en-US" sz="2000" dirty="0">
              <a:solidFill>
                <a:prstClr val="black"/>
              </a:solidFill>
              <a:latin typeface="Calibri"/>
              <a:ea typeface="ＭＳ Ｐゴシック"/>
            </a:endParaRPr>
          </a:p>
        </p:txBody>
      </p:sp>
      <p:cxnSp>
        <p:nvCxnSpPr>
          <p:cNvPr id="16" name="直線矢印コネクタ 15"/>
          <p:cNvCxnSpPr/>
          <p:nvPr/>
        </p:nvCxnSpPr>
        <p:spPr>
          <a:xfrm>
            <a:off x="2863780" y="3674059"/>
            <a:ext cx="348874" cy="69783"/>
          </a:xfrm>
          <a:prstGeom prst="straightConnector1">
            <a:avLst/>
          </a:prstGeom>
          <a:ln>
            <a:solidFill>
              <a:srgbClr val="FF0000"/>
            </a:solidFill>
            <a:headEnd type="triangle"/>
            <a:tailEnd type="triangle"/>
          </a:ln>
        </p:spPr>
        <p:style>
          <a:lnRef idx="3">
            <a:schemeClr val="accent2"/>
          </a:lnRef>
          <a:fillRef idx="0">
            <a:schemeClr val="accent2"/>
          </a:fillRef>
          <a:effectRef idx="2">
            <a:schemeClr val="accent2"/>
          </a:effectRef>
          <a:fontRef idx="minor">
            <a:schemeClr val="tx1"/>
          </a:fontRef>
        </p:style>
      </p:cxnSp>
      <p:sp>
        <p:nvSpPr>
          <p:cNvPr id="17" name="テキスト ボックス 16"/>
          <p:cNvSpPr txBox="1"/>
          <p:nvPr/>
        </p:nvSpPr>
        <p:spPr>
          <a:xfrm rot="480496">
            <a:off x="3190321" y="3688011"/>
            <a:ext cx="1865978" cy="369332"/>
          </a:xfrm>
          <a:prstGeom prst="rect">
            <a:avLst/>
          </a:prstGeom>
          <a:noFill/>
        </p:spPr>
        <p:txBody>
          <a:bodyPr wrap="none" rtlCol="0">
            <a:spAutoFit/>
          </a:bodyPr>
          <a:lstStyle/>
          <a:p>
            <a:r>
              <a:rPr lang="en-US" altLang="ja-JP" dirty="0" smtClean="0">
                <a:solidFill>
                  <a:srgbClr val="FF0000"/>
                </a:solidFill>
                <a:latin typeface="Calibri"/>
                <a:ea typeface="ＭＳ Ｐゴシック"/>
              </a:rPr>
              <a:t>g-2</a:t>
            </a:r>
            <a:r>
              <a:rPr lang="ja-JP" altLang="en-US" dirty="0" smtClean="0">
                <a:solidFill>
                  <a:srgbClr val="FF0000"/>
                </a:solidFill>
                <a:latin typeface="Calibri"/>
                <a:ea typeface="ＭＳ Ｐゴシック"/>
              </a:rPr>
              <a:t>歳差</a:t>
            </a:r>
            <a:r>
              <a:rPr lang="ja-JP" altLang="en-US" dirty="0">
                <a:solidFill>
                  <a:srgbClr val="FF0000"/>
                </a:solidFill>
                <a:latin typeface="Calibri"/>
                <a:ea typeface="ＭＳ Ｐゴシック"/>
              </a:rPr>
              <a:t>運動</a:t>
            </a:r>
            <a:r>
              <a:rPr lang="ja-JP" altLang="en-US" dirty="0" smtClean="0">
                <a:solidFill>
                  <a:srgbClr val="FF0000"/>
                </a:solidFill>
                <a:latin typeface="Calibri"/>
                <a:ea typeface="ＭＳ Ｐゴシック"/>
              </a:rPr>
              <a:t>周期</a:t>
            </a:r>
            <a:endParaRPr lang="ja-JP" altLang="en-US" dirty="0">
              <a:solidFill>
                <a:srgbClr val="FF0000"/>
              </a:solidFill>
              <a:latin typeface="Calibri"/>
              <a:ea typeface="ＭＳ Ｐゴシック"/>
            </a:endParaRPr>
          </a:p>
        </p:txBody>
      </p:sp>
      <p:sp>
        <p:nvSpPr>
          <p:cNvPr id="18" name="正方形/長方形 17"/>
          <p:cNvSpPr/>
          <p:nvPr/>
        </p:nvSpPr>
        <p:spPr>
          <a:xfrm>
            <a:off x="3766434" y="3269312"/>
            <a:ext cx="1902297" cy="31116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latin typeface="Calibri"/>
              <a:ea typeface="ＭＳ Ｐゴシック"/>
            </a:endParaRPr>
          </a:p>
        </p:txBody>
      </p:sp>
      <p:sp>
        <p:nvSpPr>
          <p:cNvPr id="3" name="コンテンツ プレースホルダー 2"/>
          <p:cNvSpPr>
            <a:spLocks noGrp="1"/>
          </p:cNvSpPr>
          <p:nvPr>
            <p:ph idx="1"/>
          </p:nvPr>
        </p:nvSpPr>
        <p:spPr>
          <a:xfrm>
            <a:off x="139550" y="909110"/>
            <a:ext cx="9004449" cy="1557882"/>
          </a:xfrm>
        </p:spPr>
        <p:txBody>
          <a:bodyPr>
            <a:normAutofit/>
          </a:bodyPr>
          <a:lstStyle/>
          <a:p>
            <a:r>
              <a:rPr kumimoji="1" lang="en-US" altLang="ja-JP" sz="2000" dirty="0" smtClean="0"/>
              <a:t> </a:t>
            </a:r>
            <a:r>
              <a:rPr kumimoji="1" lang="ja-JP" altLang="en-US" sz="2000" dirty="0" smtClean="0"/>
              <a:t>磁場中にミューオンを蓄積し、スピン歳差運動させる。</a:t>
            </a:r>
            <a:endParaRPr kumimoji="1" lang="en-US" altLang="ja-JP" sz="2000" dirty="0" smtClean="0"/>
          </a:p>
          <a:p>
            <a:r>
              <a:rPr lang="en-US" altLang="ja-JP" sz="2000" dirty="0"/>
              <a:t> </a:t>
            </a:r>
            <a:r>
              <a:rPr kumimoji="1" lang="ja-JP" altLang="en-US" sz="2000" dirty="0" smtClean="0">
                <a:solidFill>
                  <a:srgbClr val="0000FF"/>
                </a:solidFill>
              </a:rPr>
              <a:t>磁場</a:t>
            </a:r>
            <a:r>
              <a:rPr kumimoji="1" lang="ja-JP" altLang="en-US" sz="2000" dirty="0" smtClean="0"/>
              <a:t>と崩壊</a:t>
            </a:r>
            <a:r>
              <a:rPr lang="ja-JP" altLang="en-US" sz="2000" dirty="0" smtClean="0"/>
              <a:t>する際に</a:t>
            </a:r>
            <a:r>
              <a:rPr kumimoji="1" lang="ja-JP" altLang="en-US" sz="2000" dirty="0" smtClean="0"/>
              <a:t>生じる陽電子数の</a:t>
            </a:r>
            <a:r>
              <a:rPr kumimoji="1" lang="ja-JP" altLang="en-US" sz="2000" dirty="0" smtClean="0">
                <a:solidFill>
                  <a:srgbClr val="0000FF"/>
                </a:solidFill>
              </a:rPr>
              <a:t>時間変化</a:t>
            </a:r>
            <a:r>
              <a:rPr kumimoji="1" lang="ja-JP" altLang="en-US" sz="2000" dirty="0" smtClean="0"/>
              <a:t>を精密測定。</a:t>
            </a:r>
            <a:endParaRPr kumimoji="1" lang="en-US" altLang="ja-JP" sz="2000" dirty="0" smtClean="0"/>
          </a:p>
          <a:p>
            <a:pPr marL="0" indent="0" algn="r">
              <a:buNone/>
            </a:pPr>
            <a:r>
              <a:rPr kumimoji="1" lang="ja-JP" altLang="en-US" sz="2000" dirty="0" smtClean="0"/>
              <a:t>目標精度：</a:t>
            </a:r>
            <a:r>
              <a:rPr kumimoji="1" lang="en-US" altLang="ja-JP" sz="2000" dirty="0" smtClean="0">
                <a:solidFill>
                  <a:srgbClr val="FF0000"/>
                </a:solidFill>
              </a:rPr>
              <a:t>0.1ppm</a:t>
            </a:r>
          </a:p>
        </p:txBody>
      </p:sp>
      <p:sp>
        <p:nvSpPr>
          <p:cNvPr id="20" name="四角形吹き出し 19"/>
          <p:cNvSpPr/>
          <p:nvPr/>
        </p:nvSpPr>
        <p:spPr>
          <a:xfrm>
            <a:off x="5915046" y="3545874"/>
            <a:ext cx="3016145" cy="2409161"/>
          </a:xfrm>
          <a:prstGeom prst="wedgeRectCallout">
            <a:avLst>
              <a:gd name="adj1" fmla="val -78100"/>
              <a:gd name="adj2" fmla="val -24633"/>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r>
              <a:rPr lang="en-US" altLang="ja-JP" dirty="0" smtClean="0">
                <a:solidFill>
                  <a:prstClr val="black"/>
                </a:solidFill>
                <a:latin typeface="Calibri"/>
                <a:ea typeface="ＭＳ Ｐゴシック"/>
              </a:rPr>
              <a:t>0.1ppm</a:t>
            </a:r>
            <a:r>
              <a:rPr lang="ja-JP" altLang="en-US" dirty="0" smtClean="0">
                <a:solidFill>
                  <a:prstClr val="black"/>
                </a:solidFill>
                <a:latin typeface="Calibri"/>
                <a:ea typeface="ＭＳ Ｐゴシック"/>
              </a:rPr>
              <a:t>の測定精度を達成する</a:t>
            </a:r>
            <a:r>
              <a:rPr lang="ja-JP" altLang="en-US" dirty="0" smtClean="0">
                <a:solidFill>
                  <a:prstClr val="black"/>
                </a:solidFill>
                <a:latin typeface="Calibri"/>
                <a:ea typeface="ＭＳ Ｐゴシック"/>
              </a:rPr>
              <a:t>ため</a:t>
            </a:r>
            <a:r>
              <a:rPr lang="ja-JP" altLang="en-US" dirty="0" smtClean="0">
                <a:solidFill>
                  <a:prstClr val="black"/>
                </a:solidFill>
                <a:latin typeface="Calibri"/>
                <a:ea typeface="ＭＳ Ｐゴシック"/>
              </a:rPr>
              <a:t>の検出器</a:t>
            </a:r>
            <a:r>
              <a:rPr lang="ja-JP" altLang="en-US" dirty="0" smtClean="0">
                <a:solidFill>
                  <a:prstClr val="black"/>
                </a:solidFill>
                <a:latin typeface="Calibri"/>
                <a:ea typeface="ＭＳ Ｐゴシック"/>
              </a:rPr>
              <a:t>は</a:t>
            </a:r>
            <a:endParaRPr lang="en-US" altLang="ja-JP" dirty="0" smtClean="0">
              <a:solidFill>
                <a:prstClr val="black"/>
              </a:solidFill>
              <a:latin typeface="Calibri"/>
              <a:ea typeface="ＭＳ Ｐゴシック"/>
            </a:endParaRPr>
          </a:p>
          <a:p>
            <a:pPr marL="285750" indent="-285750">
              <a:buFont typeface="Wingdings" charset="2"/>
              <a:buChar char="Ø"/>
            </a:pPr>
            <a:r>
              <a:rPr lang="ja-JP" altLang="en-US" b="1" dirty="0" smtClean="0">
                <a:solidFill>
                  <a:srgbClr val="FF0000"/>
                </a:solidFill>
                <a:latin typeface="Calibri"/>
                <a:ea typeface="ＭＳ Ｐゴシック"/>
              </a:rPr>
              <a:t>安定性が極めて</a:t>
            </a:r>
            <a:r>
              <a:rPr lang="ja-JP" altLang="en-US" b="1" dirty="0" smtClean="0">
                <a:solidFill>
                  <a:srgbClr val="FF0000"/>
                </a:solidFill>
                <a:latin typeface="Calibri"/>
                <a:ea typeface="ＭＳ Ｐゴシック"/>
              </a:rPr>
              <a:t>高い</a:t>
            </a:r>
            <a:endParaRPr lang="en-US" altLang="ja-JP" b="1" dirty="0" smtClean="0">
              <a:solidFill>
                <a:srgbClr val="FF0000"/>
              </a:solidFill>
              <a:latin typeface="Calibri"/>
              <a:ea typeface="ＭＳ Ｐゴシック"/>
            </a:endParaRPr>
          </a:p>
          <a:p>
            <a:pPr marL="285750" indent="-285750">
              <a:buFont typeface="Wingdings" charset="2"/>
              <a:buChar char="Ø"/>
            </a:pPr>
            <a:r>
              <a:rPr lang="ja-JP" altLang="en-US" b="1" dirty="0" smtClean="0">
                <a:solidFill>
                  <a:srgbClr val="FF0000"/>
                </a:solidFill>
                <a:latin typeface="Calibri"/>
                <a:ea typeface="ＭＳ Ｐゴシック"/>
              </a:rPr>
              <a:t>高精度のタイムスタンプ</a:t>
            </a:r>
            <a:endParaRPr lang="en-US" altLang="ja-JP" b="1" dirty="0" smtClean="0">
              <a:solidFill>
                <a:srgbClr val="FF0000"/>
              </a:solidFill>
              <a:latin typeface="Calibri"/>
              <a:ea typeface="ＭＳ Ｐゴシック"/>
            </a:endParaRPr>
          </a:p>
          <a:p>
            <a:pPr marL="285750" indent="-285750">
              <a:buFont typeface="Wingdings" charset="2"/>
              <a:buChar char="Ø"/>
            </a:pPr>
            <a:r>
              <a:rPr lang="ja-JP" altLang="en-US" b="1" dirty="0" smtClean="0">
                <a:solidFill>
                  <a:srgbClr val="FF0000"/>
                </a:solidFill>
                <a:latin typeface="Calibri"/>
                <a:ea typeface="ＭＳ Ｐゴシック"/>
              </a:rPr>
              <a:t>磁場を乱さない</a:t>
            </a:r>
            <a:endParaRPr lang="en-US" altLang="ja-JP" b="1" dirty="0" smtClean="0">
              <a:solidFill>
                <a:srgbClr val="FF0000"/>
              </a:solidFill>
              <a:latin typeface="Calibri"/>
              <a:ea typeface="ＭＳ Ｐゴシック"/>
            </a:endParaRPr>
          </a:p>
          <a:p>
            <a:pPr marL="285750" indent="-285750">
              <a:buFont typeface="Wingdings" charset="2"/>
              <a:buChar char="Ø"/>
            </a:pPr>
            <a:r>
              <a:rPr lang="ja-JP" altLang="en-US" b="1" dirty="0" smtClean="0">
                <a:solidFill>
                  <a:srgbClr val="FF0000"/>
                </a:solidFill>
                <a:latin typeface="Calibri"/>
                <a:ea typeface="ＭＳ Ｐゴシック"/>
              </a:rPr>
              <a:t>電場を生じない</a:t>
            </a:r>
            <a:endParaRPr lang="en-US" altLang="ja-JP" b="1" dirty="0" smtClean="0">
              <a:solidFill>
                <a:srgbClr val="FF0000"/>
              </a:solidFill>
              <a:latin typeface="Calibri"/>
              <a:ea typeface="ＭＳ Ｐゴシック"/>
            </a:endParaRPr>
          </a:p>
          <a:p>
            <a:r>
              <a:rPr lang="ja-JP" altLang="en-US" dirty="0" smtClean="0">
                <a:solidFill>
                  <a:prstClr val="black"/>
                </a:solidFill>
                <a:latin typeface="Calibri"/>
                <a:ea typeface="ＭＳ Ｐゴシック"/>
              </a:rPr>
              <a:t>こと</a:t>
            </a:r>
            <a:r>
              <a:rPr lang="ja-JP" altLang="en-US" dirty="0" smtClean="0">
                <a:solidFill>
                  <a:prstClr val="black"/>
                </a:solidFill>
                <a:latin typeface="Calibri"/>
                <a:ea typeface="ＭＳ Ｐゴシック"/>
              </a:rPr>
              <a:t>が</a:t>
            </a:r>
            <a:r>
              <a:rPr lang="ja-JP" altLang="en-US" dirty="0" smtClean="0">
                <a:solidFill>
                  <a:prstClr val="black"/>
                </a:solidFill>
                <a:latin typeface="Calibri"/>
                <a:ea typeface="ＭＳ Ｐゴシック"/>
              </a:rPr>
              <a:t>必要</a:t>
            </a:r>
            <a:endParaRPr lang="ja-JP" altLang="en-US" dirty="0">
              <a:solidFill>
                <a:prstClr val="black"/>
              </a:solidFill>
              <a:latin typeface="Calibri"/>
              <a:ea typeface="ＭＳ Ｐゴシック"/>
            </a:endParaRPr>
          </a:p>
        </p:txBody>
      </p:sp>
      <p:graphicFrame>
        <p:nvGraphicFramePr>
          <p:cNvPr id="22" name="コンテンツ プレースホルダ 4"/>
          <p:cNvGraphicFramePr>
            <a:graphicFrameLocks noChangeAspect="1"/>
          </p:cNvGraphicFramePr>
          <p:nvPr>
            <p:extLst>
              <p:ext uri="{D42A27DB-BD31-4B8C-83A1-F6EECF244321}">
                <p14:modId xmlns:p14="http://schemas.microsoft.com/office/powerpoint/2010/main" val="3909710477"/>
              </p:ext>
            </p:extLst>
          </p:nvPr>
        </p:nvGraphicFramePr>
        <p:xfrm>
          <a:off x="1789935" y="1730637"/>
          <a:ext cx="3764253" cy="1008249"/>
        </p:xfrm>
        <a:graphic>
          <a:graphicData uri="http://schemas.openxmlformats.org/presentationml/2006/ole">
            <mc:AlternateContent xmlns:mc="http://schemas.openxmlformats.org/markup-compatibility/2006">
              <mc:Choice xmlns:v="urn:schemas-microsoft-com:vml" Requires="v">
                <p:oleObj spid="_x0000_s5175" name="数式" r:id="rId4" imgW="1612800" imgH="431640" progId="Equation.3">
                  <p:embed/>
                </p:oleObj>
              </mc:Choice>
              <mc:Fallback>
                <p:oleObj name="数式" r:id="rId4" imgW="161280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9935" y="1730637"/>
                        <a:ext cx="3764253" cy="1008249"/>
                      </a:xfrm>
                      <a:prstGeom prst="rect">
                        <a:avLst/>
                      </a:prstGeom>
                      <a:noFill/>
                      <a:extLst/>
                    </p:spPr>
                  </p:pic>
                </p:oleObj>
              </mc:Fallback>
            </mc:AlternateContent>
          </a:graphicData>
        </a:graphic>
      </p:graphicFrame>
    </p:spTree>
    <p:extLst>
      <p:ext uri="{BB962C8B-B14F-4D97-AF65-F5344CB8AC3E}">
        <p14:creationId xmlns:p14="http://schemas.microsoft.com/office/powerpoint/2010/main" val="24423926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959326" y="0"/>
            <a:ext cx="7039285" cy="6834104"/>
          </a:xfrm>
          <a:prstGeom prst="rect">
            <a:avLst/>
          </a:prstGeom>
        </p:spPr>
      </p:pic>
    </p:spTree>
    <p:extLst>
      <p:ext uri="{BB962C8B-B14F-4D97-AF65-F5344CB8AC3E}">
        <p14:creationId xmlns:p14="http://schemas.microsoft.com/office/powerpoint/2010/main" val="23853388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スクリーンショット 2013-10-29 9.11.37.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35012" y="615208"/>
            <a:ext cx="2868928" cy="5973462"/>
          </a:xfrm>
          <a:prstGeom prst="rect">
            <a:avLst/>
          </a:prstGeom>
        </p:spPr>
      </p:pic>
      <p:sp>
        <p:nvSpPr>
          <p:cNvPr id="10" name="正方形/長方形 9"/>
          <p:cNvSpPr/>
          <p:nvPr/>
        </p:nvSpPr>
        <p:spPr>
          <a:xfrm>
            <a:off x="4461748" y="3733769"/>
            <a:ext cx="90717" cy="2211344"/>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 name="正方形/長方形 10"/>
          <p:cNvSpPr/>
          <p:nvPr/>
        </p:nvSpPr>
        <p:spPr>
          <a:xfrm>
            <a:off x="4575145" y="3699749"/>
            <a:ext cx="90717" cy="2211344"/>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 name="テキスト ボックス 11"/>
          <p:cNvSpPr txBox="1"/>
          <p:nvPr/>
        </p:nvSpPr>
        <p:spPr>
          <a:xfrm>
            <a:off x="4855358" y="3863369"/>
            <a:ext cx="1105316" cy="523220"/>
          </a:xfrm>
          <a:prstGeom prst="rect">
            <a:avLst/>
          </a:prstGeom>
          <a:noFill/>
        </p:spPr>
        <p:txBody>
          <a:bodyPr wrap="none" rtlCol="0">
            <a:spAutoFit/>
          </a:bodyPr>
          <a:lstStyle/>
          <a:p>
            <a:r>
              <a:rPr lang="en-US" altLang="ja-JP" sz="1400" dirty="0" smtClean="0"/>
              <a:t>Silicon</a:t>
            </a:r>
          </a:p>
          <a:p>
            <a:r>
              <a:rPr kumimoji="1" lang="en-US" altLang="ja-JP" sz="1400" dirty="0" smtClean="0"/>
              <a:t>strip sensors</a:t>
            </a:r>
            <a:endParaRPr kumimoji="1" lang="ja-JP" altLang="en-US" sz="1400" dirty="0"/>
          </a:p>
        </p:txBody>
      </p:sp>
      <p:cxnSp>
        <p:nvCxnSpPr>
          <p:cNvPr id="16" name="直線矢印コネクタ 15"/>
          <p:cNvCxnSpPr/>
          <p:nvPr/>
        </p:nvCxnSpPr>
        <p:spPr>
          <a:xfrm>
            <a:off x="6099470" y="2908040"/>
            <a:ext cx="8639" cy="206496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7" name="テキスト ボックス 16"/>
          <p:cNvSpPr txBox="1"/>
          <p:nvPr/>
        </p:nvSpPr>
        <p:spPr>
          <a:xfrm rot="16200000">
            <a:off x="5797356" y="3714499"/>
            <a:ext cx="904439" cy="369332"/>
          </a:xfrm>
          <a:prstGeom prst="rect">
            <a:avLst/>
          </a:prstGeom>
          <a:noFill/>
        </p:spPr>
        <p:txBody>
          <a:bodyPr wrap="none" rtlCol="0">
            <a:spAutoFit/>
          </a:bodyPr>
          <a:lstStyle/>
          <a:p>
            <a:r>
              <a:rPr kumimoji="1" lang="en-US" altLang="ja-JP" dirty="0" smtClean="0"/>
              <a:t>400mm</a:t>
            </a:r>
            <a:endParaRPr kumimoji="1" lang="ja-JP" altLang="en-US" dirty="0"/>
          </a:p>
        </p:txBody>
      </p:sp>
      <p:cxnSp>
        <p:nvCxnSpPr>
          <p:cNvPr id="18" name="直線矢印コネクタ 17"/>
          <p:cNvCxnSpPr/>
          <p:nvPr/>
        </p:nvCxnSpPr>
        <p:spPr>
          <a:xfrm flipH="1">
            <a:off x="4575146" y="6588670"/>
            <a:ext cx="141075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9" name="テキスト ボックス 18"/>
          <p:cNvSpPr txBox="1"/>
          <p:nvPr/>
        </p:nvSpPr>
        <p:spPr>
          <a:xfrm>
            <a:off x="4841302" y="6504448"/>
            <a:ext cx="904439" cy="369332"/>
          </a:xfrm>
          <a:prstGeom prst="rect">
            <a:avLst/>
          </a:prstGeom>
          <a:noFill/>
        </p:spPr>
        <p:txBody>
          <a:bodyPr wrap="none" rtlCol="0">
            <a:spAutoFit/>
          </a:bodyPr>
          <a:lstStyle/>
          <a:p>
            <a:r>
              <a:rPr lang="en-US" altLang="ja-JP" dirty="0" smtClean="0"/>
              <a:t>288</a:t>
            </a:r>
            <a:r>
              <a:rPr kumimoji="1" lang="en-US" altLang="ja-JP" dirty="0" smtClean="0"/>
              <a:t>mm</a:t>
            </a:r>
            <a:endParaRPr kumimoji="1" lang="ja-JP" altLang="en-US" dirty="0"/>
          </a:p>
        </p:txBody>
      </p:sp>
      <p:sp>
        <p:nvSpPr>
          <p:cNvPr id="22" name="テキスト ボックス 21"/>
          <p:cNvSpPr txBox="1"/>
          <p:nvPr/>
        </p:nvSpPr>
        <p:spPr>
          <a:xfrm>
            <a:off x="5977265" y="2294056"/>
            <a:ext cx="1293969" cy="276999"/>
          </a:xfrm>
          <a:prstGeom prst="rect">
            <a:avLst/>
          </a:prstGeom>
          <a:noFill/>
        </p:spPr>
        <p:txBody>
          <a:bodyPr wrap="none" rtlCol="0">
            <a:spAutoFit/>
          </a:bodyPr>
          <a:lstStyle/>
          <a:p>
            <a:r>
              <a:rPr lang="en-US" altLang="ja-JP" sz="1200" dirty="0" smtClean="0"/>
              <a:t>Frontend readout</a:t>
            </a:r>
            <a:endParaRPr kumimoji="1" lang="ja-JP" altLang="en-US" sz="1200" dirty="0"/>
          </a:p>
        </p:txBody>
      </p:sp>
      <p:sp>
        <p:nvSpPr>
          <p:cNvPr id="2" name="タイトル 1"/>
          <p:cNvSpPr>
            <a:spLocks noGrp="1"/>
          </p:cNvSpPr>
          <p:nvPr>
            <p:ph type="title"/>
          </p:nvPr>
        </p:nvSpPr>
        <p:spPr>
          <a:xfrm>
            <a:off x="551062" y="31458"/>
            <a:ext cx="8229600" cy="835910"/>
          </a:xfrm>
          <a:solidFill>
            <a:srgbClr val="FFFFFF"/>
          </a:solidFill>
        </p:spPr>
        <p:txBody>
          <a:bodyPr/>
          <a:lstStyle/>
          <a:p>
            <a:pPr algn="l"/>
            <a:r>
              <a:rPr kumimoji="1" lang="en-US" altLang="ja-JP" dirty="0" smtClean="0"/>
              <a:t>Detector structure (</a:t>
            </a:r>
            <a:r>
              <a:rPr kumimoji="1" lang="en-US" altLang="ja-JP" dirty="0" err="1" smtClean="0"/>
              <a:t>sideview</a:t>
            </a:r>
            <a:r>
              <a:rPr kumimoji="1" lang="en-US" altLang="ja-JP" dirty="0" smtClean="0"/>
              <a:t>)</a:t>
            </a:r>
            <a:endParaRPr kumimoji="1" lang="ja-JP" altLang="en-US" dirty="0"/>
          </a:p>
        </p:txBody>
      </p:sp>
      <p:sp>
        <p:nvSpPr>
          <p:cNvPr id="24" name="テキスト ボックス 23"/>
          <p:cNvSpPr txBox="1"/>
          <p:nvPr/>
        </p:nvSpPr>
        <p:spPr>
          <a:xfrm>
            <a:off x="6003940" y="1375378"/>
            <a:ext cx="1246104" cy="646331"/>
          </a:xfrm>
          <a:prstGeom prst="rect">
            <a:avLst/>
          </a:prstGeom>
          <a:noFill/>
        </p:spPr>
        <p:txBody>
          <a:bodyPr wrap="none" rtlCol="0">
            <a:spAutoFit/>
          </a:bodyPr>
          <a:lstStyle/>
          <a:p>
            <a:r>
              <a:rPr lang="en-US" altLang="ja-JP" sz="1200" dirty="0" smtClean="0"/>
              <a:t>DC-DC</a:t>
            </a:r>
            <a:r>
              <a:rPr lang="en-US" altLang="ja-JP" sz="1200" dirty="0"/>
              <a:t> </a:t>
            </a:r>
            <a:r>
              <a:rPr lang="en-US" altLang="ja-JP" sz="1200" dirty="0" smtClean="0"/>
              <a:t>conv.</a:t>
            </a:r>
          </a:p>
          <a:p>
            <a:r>
              <a:rPr lang="en-US" altLang="ja-JP" sz="1200" dirty="0" smtClean="0"/>
              <a:t>fiber patch panel</a:t>
            </a:r>
          </a:p>
          <a:p>
            <a:r>
              <a:rPr lang="en-US" altLang="ja-JP" sz="1200" dirty="0" smtClean="0"/>
              <a:t>Cooling</a:t>
            </a:r>
            <a:endParaRPr kumimoji="1" lang="ja-JP" altLang="en-US" sz="1200" dirty="0"/>
          </a:p>
        </p:txBody>
      </p:sp>
      <p:sp>
        <p:nvSpPr>
          <p:cNvPr id="3" name="テキスト ボックス 2"/>
          <p:cNvSpPr txBox="1"/>
          <p:nvPr/>
        </p:nvSpPr>
        <p:spPr>
          <a:xfrm>
            <a:off x="6416823" y="6404004"/>
            <a:ext cx="2011375" cy="369332"/>
          </a:xfrm>
          <a:prstGeom prst="rect">
            <a:avLst/>
          </a:prstGeom>
          <a:noFill/>
        </p:spPr>
        <p:txBody>
          <a:bodyPr wrap="none" rtlCol="0">
            <a:spAutoFit/>
          </a:bodyPr>
          <a:lstStyle/>
          <a:p>
            <a:r>
              <a:rPr kumimoji="1" lang="en-US" altLang="ja-JP" dirty="0" smtClean="0"/>
              <a:t>Drawn by T. </a:t>
            </a:r>
            <a:r>
              <a:rPr kumimoji="1" lang="en-US" altLang="ja-JP" dirty="0" err="1" smtClean="0"/>
              <a:t>Kohriki</a:t>
            </a:r>
            <a:endParaRPr kumimoji="1" lang="en-US" altLang="ja-JP" dirty="0" smtClean="0"/>
          </a:p>
        </p:txBody>
      </p:sp>
    </p:spTree>
    <p:extLst>
      <p:ext uri="{BB962C8B-B14F-4D97-AF65-F5344CB8AC3E}">
        <p14:creationId xmlns:p14="http://schemas.microsoft.com/office/powerpoint/2010/main" val="926181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569" y="76144"/>
            <a:ext cx="8229600" cy="724010"/>
          </a:xfrm>
        </p:spPr>
        <p:txBody>
          <a:bodyPr>
            <a:normAutofit fontScale="90000"/>
          </a:bodyPr>
          <a:lstStyle/>
          <a:p>
            <a:r>
              <a:rPr kumimoji="1" lang="ja-JP" altLang="en-US" dirty="0" smtClean="0"/>
              <a:t>飛跡再構成</a:t>
            </a:r>
            <a:endParaRPr kumimoji="1" lang="ja-JP" altLang="en-US" dirty="0"/>
          </a:p>
        </p:txBody>
      </p:sp>
      <p:sp>
        <p:nvSpPr>
          <p:cNvPr id="4" name="スライド番号プレースホルダー 3"/>
          <p:cNvSpPr>
            <a:spLocks noGrp="1"/>
          </p:cNvSpPr>
          <p:nvPr>
            <p:ph type="sldNum" sz="quarter" idx="12"/>
          </p:nvPr>
        </p:nvSpPr>
        <p:spPr>
          <a:xfrm>
            <a:off x="6863645" y="6356350"/>
            <a:ext cx="2133600" cy="365125"/>
          </a:xfrm>
        </p:spPr>
        <p:txBody>
          <a:bodyPr/>
          <a:lstStyle/>
          <a:p>
            <a:fld id="{093035DB-1895-7542-BF67-20EFC40EAE47}" type="slidenum">
              <a:rPr lang="ja-JP" altLang="en-US" smtClean="0">
                <a:solidFill>
                  <a:srgbClr val="073E87"/>
                </a:solidFill>
              </a:rPr>
              <a:pPr/>
              <a:t>14</a:t>
            </a:fld>
            <a:endParaRPr lang="ja-JP" altLang="en-US" dirty="0">
              <a:solidFill>
                <a:srgbClr val="073E87"/>
              </a:solidFill>
            </a:endParaRPr>
          </a:p>
        </p:txBody>
      </p:sp>
      <p:sp>
        <p:nvSpPr>
          <p:cNvPr id="8" name="コンテンツ プレースホルダー 7"/>
          <p:cNvSpPr>
            <a:spLocks noGrp="1"/>
          </p:cNvSpPr>
          <p:nvPr>
            <p:ph idx="1"/>
          </p:nvPr>
        </p:nvSpPr>
        <p:spPr>
          <a:xfrm>
            <a:off x="0" y="829243"/>
            <a:ext cx="8997245" cy="1264803"/>
          </a:xfrm>
          <a:solidFill>
            <a:srgbClr val="FFFFFF">
              <a:alpha val="85000"/>
            </a:srgbClr>
          </a:solidFill>
        </p:spPr>
        <p:txBody>
          <a:bodyPr>
            <a:normAutofit/>
          </a:bodyPr>
          <a:lstStyle/>
          <a:p>
            <a:r>
              <a:rPr kumimoji="1" lang="en-US" altLang="ja-JP" dirty="0" smtClean="0"/>
              <a:t>Tracking e+ from muon decay (p = 200-</a:t>
            </a:r>
            <a:r>
              <a:rPr lang="en-US" altLang="ja-JP" dirty="0" smtClean="0"/>
              <a:t>290</a:t>
            </a:r>
            <a:r>
              <a:rPr kumimoji="1" lang="en-US" altLang="ja-JP" dirty="0" smtClean="0"/>
              <a:t> MeV/c)</a:t>
            </a:r>
          </a:p>
          <a:p>
            <a:pPr marL="0" indent="0">
              <a:buNone/>
            </a:pPr>
            <a:endParaRPr kumimoji="1" lang="ja-JP" altLang="en-US" dirty="0" smtClean="0"/>
          </a:p>
        </p:txBody>
      </p:sp>
      <p:pic>
        <p:nvPicPr>
          <p:cNvPr id="18" name="図 17" descr="スクリーンショット 2013-10-22 16.11.0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94375" y="1421732"/>
            <a:ext cx="5812556" cy="4934618"/>
          </a:xfrm>
          <a:prstGeom prst="rect">
            <a:avLst/>
          </a:prstGeom>
        </p:spPr>
      </p:pic>
    </p:spTree>
    <p:extLst>
      <p:ext uri="{BB962C8B-B14F-4D97-AF65-F5344CB8AC3E}">
        <p14:creationId xmlns:p14="http://schemas.microsoft.com/office/powerpoint/2010/main" val="2681259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569" y="76144"/>
            <a:ext cx="8229600" cy="724010"/>
          </a:xfrm>
        </p:spPr>
        <p:txBody>
          <a:bodyPr>
            <a:normAutofit fontScale="90000"/>
          </a:bodyPr>
          <a:lstStyle/>
          <a:p>
            <a:r>
              <a:rPr kumimoji="1" lang="ja-JP" altLang="en-US" dirty="0" smtClean="0"/>
              <a:t>飛跡再構成</a:t>
            </a:r>
            <a:endParaRPr kumimoji="1" lang="ja-JP" altLang="en-US" dirty="0"/>
          </a:p>
        </p:txBody>
      </p:sp>
      <p:sp>
        <p:nvSpPr>
          <p:cNvPr id="4" name="スライド番号プレースホルダー 3"/>
          <p:cNvSpPr>
            <a:spLocks noGrp="1"/>
          </p:cNvSpPr>
          <p:nvPr>
            <p:ph type="sldNum" sz="quarter" idx="12"/>
          </p:nvPr>
        </p:nvSpPr>
        <p:spPr>
          <a:xfrm>
            <a:off x="6863645" y="6356350"/>
            <a:ext cx="2133600" cy="365125"/>
          </a:xfrm>
        </p:spPr>
        <p:txBody>
          <a:bodyPr/>
          <a:lstStyle/>
          <a:p>
            <a:fld id="{093035DB-1895-7542-BF67-20EFC40EAE47}" type="slidenum">
              <a:rPr lang="ja-JP" altLang="en-US" smtClean="0">
                <a:solidFill>
                  <a:srgbClr val="073E87"/>
                </a:solidFill>
              </a:rPr>
              <a:pPr/>
              <a:t>15</a:t>
            </a:fld>
            <a:endParaRPr lang="ja-JP" altLang="en-US" dirty="0">
              <a:solidFill>
                <a:srgbClr val="073E87"/>
              </a:solidFill>
            </a:endParaRPr>
          </a:p>
        </p:txBody>
      </p:sp>
      <p:sp>
        <p:nvSpPr>
          <p:cNvPr id="8" name="コンテンツ プレースホルダー 7"/>
          <p:cNvSpPr>
            <a:spLocks noGrp="1"/>
          </p:cNvSpPr>
          <p:nvPr>
            <p:ph idx="1"/>
          </p:nvPr>
        </p:nvSpPr>
        <p:spPr>
          <a:xfrm>
            <a:off x="457569" y="829243"/>
            <a:ext cx="8433088" cy="2196991"/>
          </a:xfrm>
          <a:solidFill>
            <a:srgbClr val="FFFFFF">
              <a:alpha val="85000"/>
            </a:srgbClr>
          </a:solidFill>
        </p:spPr>
        <p:txBody>
          <a:bodyPr>
            <a:normAutofit fontScale="92500" lnSpcReduction="20000"/>
          </a:bodyPr>
          <a:lstStyle/>
          <a:p>
            <a:r>
              <a:rPr kumimoji="1" lang="en-US" altLang="ja-JP" dirty="0" smtClean="0"/>
              <a:t>Tracking e+ from muon decay (p = 200-</a:t>
            </a:r>
            <a:r>
              <a:rPr lang="en-US" altLang="ja-JP" dirty="0" smtClean="0"/>
              <a:t>290</a:t>
            </a:r>
            <a:r>
              <a:rPr kumimoji="1" lang="en-US" altLang="ja-JP" dirty="0" smtClean="0"/>
              <a:t> MeV/c)</a:t>
            </a:r>
          </a:p>
          <a:p>
            <a:pPr marL="0" indent="0">
              <a:buNone/>
            </a:pPr>
            <a:endParaRPr kumimoji="1" lang="ja-JP" altLang="en-US" dirty="0" smtClean="0"/>
          </a:p>
          <a:p>
            <a:r>
              <a:rPr lang="en-US" altLang="ja-JP" dirty="0" smtClean="0"/>
              <a:t>Efficient and stable over ~5 lifetimes (33μs)</a:t>
            </a:r>
          </a:p>
          <a:p>
            <a:pPr lvl="1"/>
            <a:r>
              <a:rPr kumimoji="1" lang="en-US" altLang="ja-JP" dirty="0" smtClean="0"/>
              <a:t>Instantaneous rate changes by two orders of magnitude.</a:t>
            </a:r>
          </a:p>
        </p:txBody>
      </p:sp>
      <p:pic>
        <p:nvPicPr>
          <p:cNvPr id="14" name="図 13" descr="スクリーンショット 2012-09-20 9.43.14.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20314" y="3548075"/>
            <a:ext cx="3959439" cy="3102838"/>
          </a:xfrm>
          <a:prstGeom prst="rect">
            <a:avLst/>
          </a:prstGeom>
        </p:spPr>
      </p:pic>
      <p:sp>
        <p:nvSpPr>
          <p:cNvPr id="15" name="テキスト ボックス 14"/>
          <p:cNvSpPr txBox="1"/>
          <p:nvPr/>
        </p:nvSpPr>
        <p:spPr>
          <a:xfrm>
            <a:off x="6615928" y="3603297"/>
            <a:ext cx="1605052" cy="369332"/>
          </a:xfrm>
          <a:prstGeom prst="rect">
            <a:avLst/>
          </a:prstGeom>
          <a:noFill/>
        </p:spPr>
        <p:txBody>
          <a:bodyPr wrap="none" rtlCol="0">
            <a:spAutoFit/>
          </a:bodyPr>
          <a:lstStyle/>
          <a:p>
            <a:r>
              <a:rPr lang="en-US" altLang="ja-JP" dirty="0" smtClean="0">
                <a:solidFill>
                  <a:prstClr val="black"/>
                </a:solidFill>
                <a:latin typeface="Candara"/>
                <a:ea typeface="HGP明朝E"/>
              </a:rPr>
              <a:t>G4 simulation</a:t>
            </a:r>
            <a:endParaRPr lang="ja-JP" altLang="en-US" dirty="0">
              <a:solidFill>
                <a:prstClr val="black"/>
              </a:solidFill>
              <a:latin typeface="Candara"/>
              <a:ea typeface="HGP明朝E"/>
            </a:endParaRPr>
          </a:p>
        </p:txBody>
      </p:sp>
      <p:sp>
        <p:nvSpPr>
          <p:cNvPr id="16" name="テキスト ボックス 15"/>
          <p:cNvSpPr txBox="1"/>
          <p:nvPr/>
        </p:nvSpPr>
        <p:spPr>
          <a:xfrm rot="16200000">
            <a:off x="3179909" y="4320753"/>
            <a:ext cx="2165902" cy="646331"/>
          </a:xfrm>
          <a:prstGeom prst="rect">
            <a:avLst/>
          </a:prstGeom>
          <a:solidFill>
            <a:schemeClr val="bg1"/>
          </a:solidFill>
        </p:spPr>
        <p:txBody>
          <a:bodyPr wrap="none" rtlCol="0">
            <a:spAutoFit/>
          </a:bodyPr>
          <a:lstStyle/>
          <a:p>
            <a:r>
              <a:rPr lang="en-US" altLang="ja-JP" dirty="0" smtClean="0">
                <a:solidFill>
                  <a:prstClr val="black"/>
                </a:solidFill>
                <a:latin typeface="Candara"/>
                <a:ea typeface="HGP明朝E"/>
              </a:rPr>
              <a:t>Efficiency of</a:t>
            </a:r>
          </a:p>
          <a:p>
            <a:r>
              <a:rPr lang="en-US" altLang="ja-JP" dirty="0" smtClean="0">
                <a:solidFill>
                  <a:prstClr val="black"/>
                </a:solidFill>
                <a:latin typeface="Candara"/>
                <a:ea typeface="HGP明朝E"/>
              </a:rPr>
              <a:t>single track finding</a:t>
            </a:r>
            <a:endParaRPr lang="ja-JP" altLang="en-US" dirty="0">
              <a:solidFill>
                <a:prstClr val="black"/>
              </a:solidFill>
              <a:latin typeface="Candara"/>
              <a:ea typeface="HGP明朝E"/>
            </a:endParaRPr>
          </a:p>
        </p:txBody>
      </p:sp>
      <p:sp>
        <p:nvSpPr>
          <p:cNvPr id="17" name="テキスト ボックス 16"/>
          <p:cNvSpPr txBox="1"/>
          <p:nvPr/>
        </p:nvSpPr>
        <p:spPr>
          <a:xfrm>
            <a:off x="5649587" y="6488668"/>
            <a:ext cx="1977224" cy="369332"/>
          </a:xfrm>
          <a:prstGeom prst="rect">
            <a:avLst/>
          </a:prstGeom>
          <a:noFill/>
        </p:spPr>
        <p:txBody>
          <a:bodyPr wrap="none" rtlCol="0">
            <a:spAutoFit/>
          </a:bodyPr>
          <a:lstStyle/>
          <a:p>
            <a:r>
              <a:rPr lang="en-US" altLang="ja-JP" dirty="0" smtClean="0">
                <a:solidFill>
                  <a:prstClr val="black"/>
                </a:solidFill>
                <a:latin typeface="Candara"/>
                <a:ea typeface="HGP明朝E"/>
              </a:rPr>
              <a:t>Elapsed time (</a:t>
            </a:r>
            <a:r>
              <a:rPr lang="en-US" altLang="ja-JP" dirty="0" err="1" smtClean="0">
                <a:solidFill>
                  <a:prstClr val="black"/>
                </a:solidFill>
                <a:latin typeface="Candara"/>
                <a:ea typeface="HGP明朝E"/>
              </a:rPr>
              <a:t>μs</a:t>
            </a:r>
            <a:r>
              <a:rPr lang="en-US" altLang="ja-JP" dirty="0" smtClean="0">
                <a:solidFill>
                  <a:prstClr val="black"/>
                </a:solidFill>
                <a:latin typeface="Candara"/>
                <a:ea typeface="HGP明朝E"/>
              </a:rPr>
              <a:t>)</a:t>
            </a:r>
            <a:endParaRPr lang="ja-JP" altLang="en-US" dirty="0">
              <a:solidFill>
                <a:prstClr val="black"/>
              </a:solidFill>
              <a:latin typeface="Candara"/>
              <a:ea typeface="HGP明朝E"/>
            </a:endParaRPr>
          </a:p>
        </p:txBody>
      </p:sp>
      <p:sp>
        <p:nvSpPr>
          <p:cNvPr id="21" name="テキスト ボックス 20"/>
          <p:cNvSpPr txBox="1"/>
          <p:nvPr/>
        </p:nvSpPr>
        <p:spPr>
          <a:xfrm>
            <a:off x="6823005" y="5756996"/>
            <a:ext cx="1428271" cy="523220"/>
          </a:xfrm>
          <a:prstGeom prst="rect">
            <a:avLst/>
          </a:prstGeom>
          <a:noFill/>
        </p:spPr>
        <p:txBody>
          <a:bodyPr wrap="none" rtlCol="0">
            <a:spAutoFit/>
          </a:bodyPr>
          <a:lstStyle/>
          <a:p>
            <a:r>
              <a:rPr lang="en-US" altLang="ja-JP" sz="1400" dirty="0" smtClean="0">
                <a:solidFill>
                  <a:srgbClr val="FF0000"/>
                </a:solidFill>
                <a:latin typeface="Candara"/>
                <a:ea typeface="HGP明朝E"/>
              </a:rPr>
              <a:t>● Exact match</a:t>
            </a:r>
          </a:p>
          <a:p>
            <a:r>
              <a:rPr lang="en-US" altLang="ja-JP" sz="1400" dirty="0" smtClean="0">
                <a:solidFill>
                  <a:srgbClr val="0000FF"/>
                </a:solidFill>
                <a:latin typeface="Candara"/>
                <a:ea typeface="HGP明朝E"/>
              </a:rPr>
              <a:t>● Partial match</a:t>
            </a:r>
            <a:endParaRPr lang="ja-JP" altLang="en-US" sz="1400" dirty="0">
              <a:solidFill>
                <a:srgbClr val="0000FF"/>
              </a:solidFill>
              <a:latin typeface="Candara"/>
              <a:ea typeface="HGP明朝E"/>
            </a:endParaRPr>
          </a:p>
        </p:txBody>
      </p:sp>
      <p:sp>
        <p:nvSpPr>
          <p:cNvPr id="5" name="正方形/長方形 4"/>
          <p:cNvSpPr/>
          <p:nvPr/>
        </p:nvSpPr>
        <p:spPr>
          <a:xfrm>
            <a:off x="6305852" y="3190610"/>
            <a:ext cx="2840274" cy="400110"/>
          </a:xfrm>
          <a:prstGeom prst="rect">
            <a:avLst/>
          </a:prstGeom>
        </p:spPr>
        <p:txBody>
          <a:bodyPr wrap="square">
            <a:spAutoFit/>
          </a:bodyPr>
          <a:lstStyle/>
          <a:p>
            <a:r>
              <a:rPr lang="en-US" altLang="ja-JP" sz="2000" dirty="0" smtClean="0">
                <a:solidFill>
                  <a:prstClr val="black"/>
                </a:solidFill>
                <a:latin typeface="Candara"/>
                <a:ea typeface="HGP明朝E"/>
              </a:rPr>
              <a:t>K. Ueno IEEE-NSS </a:t>
            </a:r>
            <a:r>
              <a:rPr lang="en-US" altLang="ja-JP" sz="2000" dirty="0">
                <a:solidFill>
                  <a:prstClr val="black"/>
                </a:solidFill>
                <a:latin typeface="Candara"/>
                <a:ea typeface="HGP明朝E"/>
              </a:rPr>
              <a:t>2012 </a:t>
            </a:r>
            <a:endParaRPr lang="en-US" altLang="ja-JP" sz="2000" dirty="0" smtClean="0">
              <a:solidFill>
                <a:prstClr val="black"/>
              </a:solidFill>
              <a:latin typeface="Candara"/>
              <a:ea typeface="HGP明朝E"/>
            </a:endParaRPr>
          </a:p>
        </p:txBody>
      </p:sp>
      <p:grpSp>
        <p:nvGrpSpPr>
          <p:cNvPr id="26" name="グループ化 8"/>
          <p:cNvGrpSpPr>
            <a:grpSpLocks/>
          </p:cNvGrpSpPr>
          <p:nvPr/>
        </p:nvGrpSpPr>
        <p:grpSpPr bwMode="auto">
          <a:xfrm>
            <a:off x="785111" y="3192057"/>
            <a:ext cx="4111291" cy="3164293"/>
            <a:chOff x="5031342" y="4296470"/>
            <a:chExt cx="2969677" cy="2429101"/>
          </a:xfrm>
        </p:grpSpPr>
        <p:pic>
          <p:nvPicPr>
            <p:cNvPr id="27" name="Picture 2" descr="C:\Users\ingo\ZX90.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31342" y="4296470"/>
              <a:ext cx="2531097" cy="2429101"/>
            </a:xfrm>
            <a:prstGeom prst="rect">
              <a:avLst/>
            </a:prstGeom>
            <a:noFill/>
            <a:ln w="9525">
              <a:noFill/>
              <a:miter lim="800000"/>
              <a:headEnd/>
              <a:tailEnd/>
            </a:ln>
          </p:spPr>
        </p:pic>
        <p:sp>
          <p:nvSpPr>
            <p:cNvPr id="28" name="テキスト ボックス 12"/>
            <p:cNvSpPr txBox="1">
              <a:spLocks noChangeArrowheads="1"/>
            </p:cNvSpPr>
            <p:nvPr/>
          </p:nvSpPr>
          <p:spPr bwMode="auto">
            <a:xfrm>
              <a:off x="7286644" y="6429396"/>
              <a:ext cx="714375" cy="276999"/>
            </a:xfrm>
            <a:prstGeom prst="rect">
              <a:avLst/>
            </a:prstGeom>
            <a:noFill/>
            <a:ln w="9525">
              <a:noFill/>
              <a:miter lim="800000"/>
              <a:headEnd/>
              <a:tailEnd/>
            </a:ln>
          </p:spPr>
          <p:txBody>
            <a:bodyPr>
              <a:spAutoFit/>
            </a:bodyPr>
            <a:lstStyle/>
            <a:p>
              <a:r>
                <a:rPr lang="en-US" altLang="ja-JP" sz="1200">
                  <a:latin typeface="Calibri" pitchFamily="34" charset="0"/>
                </a:rPr>
                <a:t>mm</a:t>
              </a:r>
              <a:endParaRPr lang="ja-JP" altLang="en-US" sz="1200">
                <a:latin typeface="Calibri" pitchFamily="34" charset="0"/>
              </a:endParaRPr>
            </a:p>
          </p:txBody>
        </p:sp>
      </p:grpSp>
      <p:sp>
        <p:nvSpPr>
          <p:cNvPr id="29" name="テキスト ボックス 28"/>
          <p:cNvSpPr txBox="1"/>
          <p:nvPr/>
        </p:nvSpPr>
        <p:spPr>
          <a:xfrm>
            <a:off x="1095617" y="6280216"/>
            <a:ext cx="2118144" cy="523220"/>
          </a:xfrm>
          <a:prstGeom prst="rect">
            <a:avLst/>
          </a:prstGeom>
          <a:noFill/>
        </p:spPr>
        <p:txBody>
          <a:bodyPr wrap="none" rtlCol="0">
            <a:spAutoFit/>
          </a:bodyPr>
          <a:lstStyle/>
          <a:p>
            <a:r>
              <a:rPr lang="ja-JP" altLang="en-US" sz="1400" dirty="0" smtClean="0">
                <a:solidFill>
                  <a:srgbClr val="FF0000"/>
                </a:solidFill>
              </a:rPr>
              <a:t>・　</a:t>
            </a:r>
            <a:r>
              <a:rPr lang="en-US" altLang="ja-JP" sz="1400" dirty="0" smtClean="0">
                <a:solidFill>
                  <a:srgbClr val="FF0000"/>
                </a:solidFill>
              </a:rPr>
              <a:t>signal e+ (p&gt;200MeV/c)</a:t>
            </a:r>
          </a:p>
          <a:p>
            <a:r>
              <a:rPr lang="ja-JP" altLang="en-US" sz="1400" dirty="0" smtClean="0">
                <a:solidFill>
                  <a:srgbClr val="0033CC"/>
                </a:solidFill>
              </a:rPr>
              <a:t>・　</a:t>
            </a:r>
            <a:r>
              <a:rPr lang="en-US" altLang="ja-JP" sz="1400" dirty="0" smtClean="0">
                <a:solidFill>
                  <a:srgbClr val="0033CC"/>
                </a:solidFill>
              </a:rPr>
              <a:t>BG e+ (p&lt;200MeV/c)</a:t>
            </a:r>
          </a:p>
        </p:txBody>
      </p:sp>
    </p:spTree>
    <p:extLst>
      <p:ext uri="{BB962C8B-B14F-4D97-AF65-F5344CB8AC3E}">
        <p14:creationId xmlns:p14="http://schemas.microsoft.com/office/powerpoint/2010/main" val="2089469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569" y="76144"/>
            <a:ext cx="8229600" cy="724010"/>
          </a:xfrm>
        </p:spPr>
        <p:txBody>
          <a:bodyPr>
            <a:normAutofit fontScale="90000"/>
          </a:bodyPr>
          <a:lstStyle/>
          <a:p>
            <a:r>
              <a:rPr lang="en-US" altLang="ja-JP" dirty="0" smtClean="0"/>
              <a:t>Silicon strip tracker</a:t>
            </a:r>
            <a:endParaRPr kumimoji="1" lang="ja-JP" altLang="en-US" dirty="0"/>
          </a:p>
        </p:txBody>
      </p:sp>
      <p:sp>
        <p:nvSpPr>
          <p:cNvPr id="4" name="スライド番号プレースホルダー 3"/>
          <p:cNvSpPr>
            <a:spLocks noGrp="1"/>
          </p:cNvSpPr>
          <p:nvPr>
            <p:ph type="sldNum" sz="quarter" idx="12"/>
          </p:nvPr>
        </p:nvSpPr>
        <p:spPr>
          <a:xfrm>
            <a:off x="6863645" y="6356350"/>
            <a:ext cx="2133600" cy="365125"/>
          </a:xfrm>
        </p:spPr>
        <p:txBody>
          <a:bodyPr/>
          <a:lstStyle/>
          <a:p>
            <a:fld id="{093035DB-1895-7542-BF67-20EFC40EAE47}" type="slidenum">
              <a:rPr kumimoji="1" lang="ja-JP" altLang="en-US" smtClean="0"/>
              <a:t>16</a:t>
            </a:fld>
            <a:endParaRPr kumimoji="1" lang="ja-JP" altLang="en-US" dirty="0"/>
          </a:p>
        </p:txBody>
      </p:sp>
      <p:pic>
        <p:nvPicPr>
          <p:cNvPr id="19" name="図 18" descr="スクリーンショット 2012-08-06 12.12.1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5061" y="4644765"/>
            <a:ext cx="2125393" cy="2052995"/>
          </a:xfrm>
          <a:prstGeom prst="rect">
            <a:avLst/>
          </a:prstGeom>
        </p:spPr>
      </p:pic>
      <p:pic>
        <p:nvPicPr>
          <p:cNvPr id="20" name="コンテンツ プレースホルダー 4" descr="スクリーンショット 2012-08-02 13.07.39.png"/>
          <p:cNvPicPr>
            <a:picLocks noChangeAspect="1"/>
          </p:cNvPicPr>
          <p:nvPr/>
        </p:nvPicPr>
        <p:blipFill rotWithShape="1">
          <a:blip r:embed="rId3" cstate="email">
            <a:extLst>
              <a:ext uri="{28A0092B-C50C-407E-A947-70E740481C1C}">
                <a14:useLocalDpi xmlns:a14="http://schemas.microsoft.com/office/drawing/2010/main"/>
              </a:ext>
            </a:extLst>
          </a:blip>
          <a:srcRect r="-156"/>
          <a:stretch/>
        </p:blipFill>
        <p:spPr>
          <a:xfrm>
            <a:off x="47630" y="919877"/>
            <a:ext cx="2607090" cy="2356249"/>
          </a:xfrm>
          <a:prstGeom prst="rect">
            <a:avLst/>
          </a:prstGeom>
        </p:spPr>
      </p:pic>
      <p:pic>
        <p:nvPicPr>
          <p:cNvPr id="25" name="コンテンツ プレースホルダー 4" descr="スクリーンショット 2012-08-02 13.07.39.png"/>
          <p:cNvPicPr>
            <a:picLocks noChangeAspect="1"/>
          </p:cNvPicPr>
          <p:nvPr/>
        </p:nvPicPr>
        <p:blipFill rotWithShape="1">
          <a:blip r:embed="rId4" cstate="email">
            <a:extLst>
              <a:ext uri="{28A0092B-C50C-407E-A947-70E740481C1C}">
                <a14:useLocalDpi xmlns:a14="http://schemas.microsoft.com/office/drawing/2010/main"/>
              </a:ext>
            </a:extLst>
          </a:blip>
          <a:srcRect r="-267"/>
          <a:stretch/>
        </p:blipFill>
        <p:spPr>
          <a:xfrm flipV="1">
            <a:off x="1131532" y="2906370"/>
            <a:ext cx="1523188" cy="1725490"/>
          </a:xfrm>
          <a:prstGeom prst="rect">
            <a:avLst/>
          </a:prstGeom>
        </p:spPr>
      </p:pic>
      <p:sp>
        <p:nvSpPr>
          <p:cNvPr id="6" name="テキスト ボックス 5"/>
          <p:cNvSpPr txBox="1"/>
          <p:nvPr/>
        </p:nvSpPr>
        <p:spPr>
          <a:xfrm>
            <a:off x="592196" y="828376"/>
            <a:ext cx="1922672" cy="369332"/>
          </a:xfrm>
          <a:prstGeom prst="rect">
            <a:avLst/>
          </a:prstGeom>
          <a:solidFill>
            <a:srgbClr val="FFFFFF"/>
          </a:solidFill>
        </p:spPr>
        <p:txBody>
          <a:bodyPr wrap="none" rtlCol="0">
            <a:spAutoFit/>
          </a:bodyPr>
          <a:lstStyle/>
          <a:p>
            <a:r>
              <a:rPr kumimoji="1" lang="en-US" altLang="ja-JP" dirty="0" smtClean="0"/>
              <a:t>Detector module</a:t>
            </a:r>
            <a:endParaRPr kumimoji="1" lang="ja-JP" altLang="en-US" dirty="0"/>
          </a:p>
        </p:txBody>
      </p:sp>
      <p:sp>
        <p:nvSpPr>
          <p:cNvPr id="10" name="テキスト ボックス 9"/>
          <p:cNvSpPr txBox="1"/>
          <p:nvPr/>
        </p:nvSpPr>
        <p:spPr>
          <a:xfrm rot="18299828">
            <a:off x="1035314" y="2722895"/>
            <a:ext cx="1343938" cy="307777"/>
          </a:xfrm>
          <a:prstGeom prst="rect">
            <a:avLst/>
          </a:prstGeom>
          <a:noFill/>
        </p:spPr>
        <p:txBody>
          <a:bodyPr wrap="none" rtlCol="0">
            <a:spAutoFit/>
          </a:bodyPr>
          <a:lstStyle/>
          <a:p>
            <a:r>
              <a:rPr kumimoji="1" lang="en-US" altLang="ja-JP" sz="1400" dirty="0" smtClean="0"/>
              <a:t>Silicon sensors</a:t>
            </a:r>
            <a:endParaRPr kumimoji="1" lang="ja-JP" altLang="en-US" sz="1400" dirty="0"/>
          </a:p>
        </p:txBody>
      </p:sp>
      <p:sp>
        <p:nvSpPr>
          <p:cNvPr id="11" name="テキスト ボックス 10"/>
          <p:cNvSpPr txBox="1"/>
          <p:nvPr/>
        </p:nvSpPr>
        <p:spPr>
          <a:xfrm>
            <a:off x="1283853" y="1380576"/>
            <a:ext cx="943963" cy="461665"/>
          </a:xfrm>
          <a:prstGeom prst="rect">
            <a:avLst/>
          </a:prstGeom>
          <a:noFill/>
        </p:spPr>
        <p:txBody>
          <a:bodyPr wrap="none" rtlCol="0">
            <a:spAutoFit/>
          </a:bodyPr>
          <a:lstStyle/>
          <a:p>
            <a:r>
              <a:rPr kumimoji="1" lang="en-US" altLang="ja-JP" sz="1200" dirty="0" smtClean="0"/>
              <a:t>Frontend</a:t>
            </a:r>
          </a:p>
          <a:p>
            <a:r>
              <a:rPr lang="en-US" altLang="ja-JP" sz="1200" dirty="0" smtClean="0"/>
              <a:t>electronics</a:t>
            </a:r>
            <a:endParaRPr kumimoji="1" lang="ja-JP" altLang="en-US" sz="1200" dirty="0"/>
          </a:p>
        </p:txBody>
      </p:sp>
      <p:cxnSp>
        <p:nvCxnSpPr>
          <p:cNvPr id="12" name="直線矢印コネクタ 11"/>
          <p:cNvCxnSpPr/>
          <p:nvPr/>
        </p:nvCxnSpPr>
        <p:spPr>
          <a:xfrm>
            <a:off x="2705753" y="1905191"/>
            <a:ext cx="0" cy="200183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3" name="テキスト ボックス 12"/>
          <p:cNvSpPr txBox="1"/>
          <p:nvPr/>
        </p:nvSpPr>
        <p:spPr>
          <a:xfrm rot="16200000">
            <a:off x="2374436" y="2650702"/>
            <a:ext cx="931039" cy="369332"/>
          </a:xfrm>
          <a:prstGeom prst="rect">
            <a:avLst/>
          </a:prstGeom>
          <a:noFill/>
        </p:spPr>
        <p:txBody>
          <a:bodyPr wrap="none" rtlCol="0">
            <a:spAutoFit/>
          </a:bodyPr>
          <a:lstStyle/>
          <a:p>
            <a:r>
              <a:rPr kumimoji="1" lang="en-US" altLang="ja-JP" dirty="0" smtClean="0"/>
              <a:t>400mm</a:t>
            </a:r>
            <a:endParaRPr kumimoji="1" lang="ja-JP" altLang="en-US" dirty="0"/>
          </a:p>
        </p:txBody>
      </p:sp>
      <p:graphicFrame>
        <p:nvGraphicFramePr>
          <p:cNvPr id="22" name="表 21"/>
          <p:cNvGraphicFramePr>
            <a:graphicFrameLocks noGrp="1"/>
          </p:cNvGraphicFramePr>
          <p:nvPr>
            <p:extLst>
              <p:ext uri="{D42A27DB-BD31-4B8C-83A1-F6EECF244321}">
                <p14:modId xmlns:p14="http://schemas.microsoft.com/office/powerpoint/2010/main" val="2355376042"/>
              </p:ext>
            </p:extLst>
          </p:nvPr>
        </p:nvGraphicFramePr>
        <p:xfrm>
          <a:off x="3555131" y="1174230"/>
          <a:ext cx="5448720" cy="5338864"/>
        </p:xfrm>
        <a:graphic>
          <a:graphicData uri="http://schemas.openxmlformats.org/drawingml/2006/table">
            <a:tbl>
              <a:tblPr firstRow="1" bandRow="1">
                <a:tableStyleId>{5C22544A-7EE6-4342-B048-85BDC9FD1C3A}</a:tableStyleId>
              </a:tblPr>
              <a:tblGrid>
                <a:gridCol w="2073035"/>
                <a:gridCol w="3375685"/>
              </a:tblGrid>
              <a:tr h="503012">
                <a:tc>
                  <a:txBody>
                    <a:bodyPr/>
                    <a:lstStyle/>
                    <a:p>
                      <a:r>
                        <a:rPr kumimoji="1" lang="en-US" altLang="ja-JP" sz="1600" dirty="0" smtClean="0"/>
                        <a:t>Item</a:t>
                      </a:r>
                      <a:endParaRPr kumimoji="1" lang="ja-JP" altLang="en-US" sz="1600" dirty="0"/>
                    </a:p>
                  </a:txBody>
                  <a:tcPr/>
                </a:tc>
                <a:tc>
                  <a:txBody>
                    <a:bodyPr/>
                    <a:lstStyle/>
                    <a:p>
                      <a:r>
                        <a:rPr kumimoji="1" lang="en-US" altLang="ja-JP" sz="1600" dirty="0" smtClean="0"/>
                        <a:t>Specifications</a:t>
                      </a:r>
                      <a:endParaRPr kumimoji="1" lang="ja-JP" altLang="en-US" sz="1600" dirty="0"/>
                    </a:p>
                  </a:txBody>
                  <a:tcPr/>
                </a:tc>
              </a:tr>
              <a:tr h="503012">
                <a:tc>
                  <a:txBody>
                    <a:bodyPr/>
                    <a:lstStyle/>
                    <a:p>
                      <a:r>
                        <a:rPr kumimoji="1" lang="en-US" altLang="ja-JP" sz="1600" dirty="0" err="1" smtClean="0"/>
                        <a:t>Fiducial</a:t>
                      </a:r>
                      <a:r>
                        <a:rPr kumimoji="1" lang="en-US" altLang="ja-JP" sz="1600" baseline="0" dirty="0" smtClean="0"/>
                        <a:t> volume</a:t>
                      </a:r>
                      <a:endParaRPr kumimoji="1" lang="ja-JP" altLang="en-US" sz="1600" dirty="0"/>
                    </a:p>
                  </a:txBody>
                  <a:tcPr/>
                </a:tc>
                <a:tc>
                  <a:txBody>
                    <a:bodyPr/>
                    <a:lstStyle/>
                    <a:p>
                      <a:r>
                        <a:rPr kumimoji="1" lang="en-US" altLang="ja-JP" sz="1600" dirty="0" smtClean="0"/>
                        <a:t>240mm (radial) x 400 mm (axial)</a:t>
                      </a:r>
                      <a:endParaRPr kumimoji="1" lang="ja-JP" altLang="en-US" sz="1600" dirty="0"/>
                    </a:p>
                  </a:txBody>
                  <a:tcPr/>
                </a:tc>
              </a:tr>
              <a:tr h="503012">
                <a:tc>
                  <a:txBody>
                    <a:bodyPr/>
                    <a:lstStyle/>
                    <a:p>
                      <a:r>
                        <a:rPr kumimoji="1" lang="en-US" altLang="ja-JP" sz="1600" dirty="0" smtClean="0"/>
                        <a:t>Number of</a:t>
                      </a:r>
                      <a:r>
                        <a:rPr kumimoji="1" lang="en-US" altLang="ja-JP" sz="1600" baseline="0" dirty="0" smtClean="0"/>
                        <a:t> vane</a:t>
                      </a:r>
                      <a:endParaRPr kumimoji="1" lang="ja-JP" altLang="en-US" sz="1600" dirty="0"/>
                    </a:p>
                  </a:txBody>
                  <a:tcPr/>
                </a:tc>
                <a:tc>
                  <a:txBody>
                    <a:bodyPr/>
                    <a:lstStyle/>
                    <a:p>
                      <a:r>
                        <a:rPr kumimoji="1" lang="en-US" altLang="ja-JP" sz="1600" baseline="0" dirty="0" smtClean="0"/>
                        <a:t>48</a:t>
                      </a:r>
                      <a:endParaRPr kumimoji="1" lang="en-US" altLang="ja-JP" sz="1600" baseline="-25000" dirty="0" smtClean="0"/>
                    </a:p>
                  </a:txBody>
                  <a:tcPr/>
                </a:tc>
              </a:tr>
              <a:tr h="750980">
                <a:tc>
                  <a:txBody>
                    <a:bodyPr/>
                    <a:lstStyle/>
                    <a:p>
                      <a:r>
                        <a:rPr kumimoji="1" lang="en-US" altLang="ja-JP" sz="1600" dirty="0" smtClean="0"/>
                        <a:t>Sensor technology</a:t>
                      </a:r>
                      <a:endParaRPr kumimoji="1" lang="ja-JP" altLang="en-US" sz="1600" dirty="0"/>
                    </a:p>
                  </a:txBody>
                  <a:tcPr/>
                </a:tc>
                <a:tc>
                  <a:txBody>
                    <a:bodyPr/>
                    <a:lstStyle/>
                    <a:p>
                      <a:r>
                        <a:rPr kumimoji="1" lang="en-US" altLang="ja-JP" sz="1600" dirty="0" smtClean="0"/>
                        <a:t>Single-sided</a:t>
                      </a:r>
                      <a:r>
                        <a:rPr kumimoji="1" lang="en-US" altLang="ja-JP" sz="1600" baseline="0" dirty="0" smtClean="0"/>
                        <a:t> Silicon strip sensor</a:t>
                      </a:r>
                    </a:p>
                    <a:p>
                      <a:r>
                        <a:rPr kumimoji="1" lang="en-US" altLang="ja-JP" sz="1600" baseline="0" dirty="0" smtClean="0"/>
                        <a:t>(p-on-n)</a:t>
                      </a:r>
                    </a:p>
                  </a:txBody>
                  <a:tcPr/>
                </a:tc>
              </a:tr>
              <a:tr h="750980">
                <a:tc>
                  <a:txBody>
                    <a:bodyPr/>
                    <a:lstStyle/>
                    <a:p>
                      <a:r>
                        <a:rPr kumimoji="1" lang="en-US" altLang="ja-JP" sz="1600" dirty="0" smtClean="0"/>
                        <a:t>Strip</a:t>
                      </a:r>
                      <a:endParaRPr kumimoji="1" lang="ja-JP" alt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aseline="0" dirty="0" smtClean="0"/>
                        <a:t>axial-strip :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aseline="0" dirty="0" smtClean="0"/>
                        <a:t> 100</a:t>
                      </a:r>
                      <a:r>
                        <a:rPr kumimoji="1" lang="en-US" altLang="ja-JP" sz="1600" baseline="0" dirty="0" smtClean="0">
                          <a:latin typeface="Symbol" pitchFamily="18" charset="2"/>
                        </a:rPr>
                        <a:t>m</a:t>
                      </a:r>
                      <a:r>
                        <a:rPr kumimoji="1" lang="en-US" altLang="ja-JP" sz="1600" baseline="0" dirty="0" smtClean="0"/>
                        <a:t>m pitch, 72mm long , 1024 </a:t>
                      </a:r>
                      <a:r>
                        <a:rPr kumimoji="1" lang="en-US" altLang="ja-JP" sz="1600" baseline="0" dirty="0" err="1" smtClean="0"/>
                        <a:t>ch</a:t>
                      </a:r>
                      <a:endParaRPr kumimoji="1" lang="en-US" altLang="ja-JP"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aseline="0" dirty="0" smtClean="0"/>
                        <a:t>radial-strip:</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aseline="0" dirty="0" smtClean="0"/>
                        <a:t> 188</a:t>
                      </a:r>
                      <a:r>
                        <a:rPr kumimoji="1" lang="en-US" altLang="ja-JP" sz="1600" baseline="0" dirty="0" smtClean="0">
                          <a:latin typeface="Symbol" pitchFamily="18" charset="2"/>
                        </a:rPr>
                        <a:t>m</a:t>
                      </a:r>
                      <a:r>
                        <a:rPr kumimoji="1" lang="en-US" altLang="ja-JP" sz="1600" baseline="0" dirty="0" smtClean="0"/>
                        <a:t>m pitch, 98mm long, 384 </a:t>
                      </a:r>
                      <a:r>
                        <a:rPr kumimoji="1" lang="en-US" altLang="ja-JP" sz="1600" baseline="0" dirty="0" err="1" smtClean="0"/>
                        <a:t>ch</a:t>
                      </a:r>
                      <a:endParaRPr kumimoji="1" lang="ja-JP" altLang="en-US" sz="1600" dirty="0"/>
                    </a:p>
                  </a:txBody>
                  <a:tcPr/>
                </a:tc>
              </a:tr>
              <a:tr h="503012">
                <a:tc>
                  <a:txBody>
                    <a:bodyPr/>
                    <a:lstStyle/>
                    <a:p>
                      <a:r>
                        <a:rPr kumimoji="1" lang="en-US" altLang="ja-JP" sz="1600" dirty="0" smtClean="0"/>
                        <a:t>Sensor dimension</a:t>
                      </a:r>
                      <a:endParaRPr kumimoji="1" lang="ja-JP" altLang="en-US" sz="1600" dirty="0"/>
                    </a:p>
                  </a:txBody>
                  <a:tcPr/>
                </a:tc>
                <a:tc>
                  <a:txBody>
                    <a:bodyPr/>
                    <a:lstStyle/>
                    <a:p>
                      <a:r>
                        <a:rPr kumimoji="1" lang="en-US" altLang="ja-JP" sz="1600" dirty="0" smtClean="0"/>
                        <a:t>74 mm x 98 mm x 0.32mm</a:t>
                      </a:r>
                      <a:endParaRPr kumimoji="1" lang="ja-JP" altLang="en-US" sz="1600" dirty="0"/>
                    </a:p>
                  </a:txBody>
                  <a:tcPr/>
                </a:tc>
              </a:tr>
              <a:tr h="503012">
                <a:tc>
                  <a:txBody>
                    <a:bodyPr/>
                    <a:lstStyle/>
                    <a:p>
                      <a:r>
                        <a:rPr kumimoji="1" lang="en-US" altLang="ja-JP" sz="1600" dirty="0" smtClean="0"/>
                        <a:t>Number of sensor</a:t>
                      </a:r>
                      <a:endParaRPr kumimoji="1" lang="ja-JP" altLang="en-US" sz="1600" dirty="0"/>
                    </a:p>
                  </a:txBody>
                  <a:tcPr/>
                </a:tc>
                <a:tc>
                  <a:txBody>
                    <a:bodyPr/>
                    <a:lstStyle/>
                    <a:p>
                      <a:r>
                        <a:rPr kumimoji="1" lang="en-US" altLang="ja-JP" sz="1600" dirty="0" smtClean="0"/>
                        <a:t>1152</a:t>
                      </a:r>
                      <a:r>
                        <a:rPr kumimoji="1" lang="en-US" altLang="ja-JP" sz="1600" baseline="0" dirty="0" smtClean="0"/>
                        <a:t> ( 12 sensors per vane)</a:t>
                      </a:r>
                      <a:endParaRPr kumimoji="1" lang="ja-JP" altLang="en-US" sz="1600" dirty="0"/>
                    </a:p>
                  </a:txBody>
                  <a:tcPr/>
                </a:tc>
              </a:tr>
              <a:tr h="503012">
                <a:tc>
                  <a:txBody>
                    <a:bodyPr/>
                    <a:lstStyle/>
                    <a:p>
                      <a:r>
                        <a:rPr kumimoji="1" lang="en-US" altLang="ja-JP" sz="1600" dirty="0" smtClean="0"/>
                        <a:t>Number</a:t>
                      </a:r>
                      <a:r>
                        <a:rPr kumimoji="1" lang="en-US" altLang="ja-JP" sz="1600" baseline="0" dirty="0" smtClean="0"/>
                        <a:t> of channel</a:t>
                      </a:r>
                      <a:endParaRPr kumimoji="1" lang="ja-JP" altLang="en-US" sz="1600" dirty="0"/>
                    </a:p>
                  </a:txBody>
                  <a:tcPr/>
                </a:tc>
                <a:tc>
                  <a:txBody>
                    <a:bodyPr/>
                    <a:lstStyle/>
                    <a:p>
                      <a:r>
                        <a:rPr kumimoji="1" lang="en-US" altLang="ja-JP" sz="1600" dirty="0" smtClean="0"/>
                        <a:t>811,008ch</a:t>
                      </a:r>
                      <a:endParaRPr kumimoji="1" lang="ja-JP" altLang="en-US" sz="1600" dirty="0"/>
                    </a:p>
                  </a:txBody>
                  <a:tcPr/>
                </a:tc>
              </a:tr>
              <a:tr h="503012">
                <a:tc>
                  <a:txBody>
                    <a:bodyPr/>
                    <a:lstStyle/>
                    <a:p>
                      <a:r>
                        <a:rPr kumimoji="1" lang="en-US" altLang="ja-JP" sz="1600" baseline="0" dirty="0" smtClean="0"/>
                        <a:t>Time measurement</a:t>
                      </a:r>
                      <a:endParaRPr kumimoji="1" lang="ja-JP" altLang="en-US" sz="1600" dirty="0"/>
                    </a:p>
                  </a:txBody>
                  <a:tcPr/>
                </a:tc>
                <a:tc>
                  <a:txBody>
                    <a:bodyPr/>
                    <a:lstStyle/>
                    <a:p>
                      <a:r>
                        <a:rPr kumimoji="1" lang="en-US" altLang="ja-JP" sz="1600" dirty="0" smtClean="0"/>
                        <a:t>Period</a:t>
                      </a:r>
                      <a:r>
                        <a:rPr kumimoji="1" lang="en-US" altLang="ja-JP" sz="1600" baseline="0" dirty="0" smtClean="0"/>
                        <a:t> : 33</a:t>
                      </a:r>
                      <a:r>
                        <a:rPr kumimoji="1" lang="en-US" altLang="ja-JP" sz="1600" baseline="0" dirty="0" smtClean="0">
                          <a:latin typeface="Symbol" pitchFamily="18" charset="2"/>
                        </a:rPr>
                        <a:t>m</a:t>
                      </a:r>
                      <a:r>
                        <a:rPr kumimoji="1" lang="en-US" altLang="ja-JP" sz="1600" baseline="0" dirty="0" smtClean="0"/>
                        <a:t>s, Sampling time : 5ns</a:t>
                      </a:r>
                      <a:endParaRPr kumimoji="1" lang="ja-JP" altLang="en-US" sz="1600" dirty="0"/>
                    </a:p>
                  </a:txBody>
                  <a:tcPr/>
                </a:tc>
              </a:tr>
            </a:tbl>
          </a:graphicData>
        </a:graphic>
      </p:graphicFrame>
    </p:spTree>
    <p:extLst>
      <p:ext uri="{BB962C8B-B14F-4D97-AF65-F5344CB8AC3E}">
        <p14:creationId xmlns:p14="http://schemas.microsoft.com/office/powerpoint/2010/main" val="11775345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9944" y="0"/>
            <a:ext cx="8229600" cy="932188"/>
          </a:xfrm>
        </p:spPr>
        <p:txBody>
          <a:bodyPr>
            <a:normAutofit/>
          </a:bodyPr>
          <a:lstStyle/>
          <a:p>
            <a:r>
              <a:rPr kumimoji="1" lang="ja-JP" altLang="en-US" dirty="0" smtClean="0">
                <a:latin typeface="ヒラギノ角ゴ Pro W3"/>
                <a:ea typeface="ヒラギノ角ゴ Pro W3"/>
                <a:cs typeface="ヒラギノ角ゴ Pro W3"/>
              </a:rPr>
              <a:t>シリコンストリップセンサー</a:t>
            </a:r>
            <a:endParaRPr kumimoji="1" lang="ja-JP" altLang="en-US" dirty="0">
              <a:latin typeface="ヒラギノ角ゴ Pro W3"/>
              <a:ea typeface="ヒラギノ角ゴ Pro W3"/>
              <a:cs typeface="ヒラギノ角ゴ Pro W3"/>
            </a:endParaRPr>
          </a:p>
        </p:txBody>
      </p:sp>
      <p:sp>
        <p:nvSpPr>
          <p:cNvPr id="3" name="正方形/長方形 2"/>
          <p:cNvSpPr/>
          <p:nvPr/>
        </p:nvSpPr>
        <p:spPr>
          <a:xfrm>
            <a:off x="1627631" y="1736337"/>
            <a:ext cx="2664000" cy="3744000"/>
          </a:xfrm>
          <a:prstGeom prst="rect">
            <a:avLst/>
          </a:prstGeom>
          <a:ln w="6350" cmpd="sng"/>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正方形/長方形 4"/>
          <p:cNvSpPr/>
          <p:nvPr/>
        </p:nvSpPr>
        <p:spPr>
          <a:xfrm>
            <a:off x="1670123" y="1766627"/>
            <a:ext cx="2592000" cy="3672000"/>
          </a:xfrm>
          <a:prstGeom prst="rect">
            <a:avLst/>
          </a:prstGeom>
          <a:ln w="6350" cmpd="sng">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7" name="直線コネクタ 6"/>
          <p:cNvCxnSpPr/>
          <p:nvPr/>
        </p:nvCxnSpPr>
        <p:spPr>
          <a:xfrm>
            <a:off x="1981790" y="1760757"/>
            <a:ext cx="0" cy="367200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12" name="直線矢印コネクタ 11"/>
          <p:cNvCxnSpPr/>
          <p:nvPr/>
        </p:nvCxnSpPr>
        <p:spPr>
          <a:xfrm>
            <a:off x="1598123" y="5857395"/>
            <a:ext cx="2664000"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3" name="テキスト ボックス 12"/>
          <p:cNvSpPr txBox="1"/>
          <p:nvPr/>
        </p:nvSpPr>
        <p:spPr>
          <a:xfrm>
            <a:off x="2274366" y="5802756"/>
            <a:ext cx="1479942" cy="369332"/>
          </a:xfrm>
          <a:prstGeom prst="rect">
            <a:avLst/>
          </a:prstGeom>
          <a:noFill/>
        </p:spPr>
        <p:txBody>
          <a:bodyPr wrap="none" rtlCol="0">
            <a:spAutoFit/>
          </a:bodyPr>
          <a:lstStyle/>
          <a:p>
            <a:r>
              <a:rPr kumimoji="1" lang="en-US" altLang="ja-JP" dirty="0" smtClean="0"/>
              <a:t>74mm</a:t>
            </a:r>
            <a:r>
              <a:rPr kumimoji="1" lang="ja-JP" altLang="en-US" dirty="0" smtClean="0"/>
              <a:t>（外寸）</a:t>
            </a:r>
            <a:endParaRPr kumimoji="1" lang="ja-JP" altLang="en-US" dirty="0"/>
          </a:p>
        </p:txBody>
      </p:sp>
      <p:cxnSp>
        <p:nvCxnSpPr>
          <p:cNvPr id="14" name="直線矢印コネクタ 13"/>
          <p:cNvCxnSpPr/>
          <p:nvPr/>
        </p:nvCxnSpPr>
        <p:spPr>
          <a:xfrm>
            <a:off x="1639315" y="5559289"/>
            <a:ext cx="2592000" cy="0"/>
          </a:xfrm>
          <a:prstGeom prst="straightConnector1">
            <a:avLst/>
          </a:prstGeom>
          <a:ln>
            <a:solidFill>
              <a:srgbClr val="0000FF"/>
            </a:solidFill>
            <a:headEnd type="arrow"/>
            <a:tailEnd type="arrow"/>
          </a:ln>
        </p:spPr>
        <p:style>
          <a:lnRef idx="1">
            <a:schemeClr val="dk1"/>
          </a:lnRef>
          <a:fillRef idx="0">
            <a:schemeClr val="dk1"/>
          </a:fillRef>
          <a:effectRef idx="0">
            <a:schemeClr val="dk1"/>
          </a:effectRef>
          <a:fontRef idx="minor">
            <a:schemeClr val="tx1"/>
          </a:fontRef>
        </p:style>
      </p:cxnSp>
      <p:sp>
        <p:nvSpPr>
          <p:cNvPr id="15" name="テキスト ボックス 14"/>
          <p:cNvSpPr txBox="1"/>
          <p:nvPr/>
        </p:nvSpPr>
        <p:spPr>
          <a:xfrm>
            <a:off x="2164458" y="5497887"/>
            <a:ext cx="1850762" cy="369332"/>
          </a:xfrm>
          <a:prstGeom prst="rect">
            <a:avLst/>
          </a:prstGeom>
          <a:noFill/>
        </p:spPr>
        <p:txBody>
          <a:bodyPr wrap="none" rtlCol="0">
            <a:spAutoFit/>
          </a:bodyPr>
          <a:lstStyle/>
          <a:p>
            <a:r>
              <a:rPr kumimoji="1" lang="en-US" altLang="ja-JP" dirty="0" smtClean="0">
                <a:solidFill>
                  <a:srgbClr val="0000FF"/>
                </a:solidFill>
              </a:rPr>
              <a:t>72mm(</a:t>
            </a:r>
            <a:r>
              <a:rPr kumimoji="1" lang="ja-JP" altLang="en-US" dirty="0" smtClean="0">
                <a:solidFill>
                  <a:srgbClr val="0000FF"/>
                </a:solidFill>
              </a:rPr>
              <a:t>有感領域</a:t>
            </a:r>
            <a:r>
              <a:rPr kumimoji="1" lang="en-US" altLang="ja-JP" dirty="0" smtClean="0">
                <a:solidFill>
                  <a:srgbClr val="0000FF"/>
                </a:solidFill>
              </a:rPr>
              <a:t>)</a:t>
            </a:r>
            <a:endParaRPr kumimoji="1" lang="ja-JP" altLang="en-US" dirty="0">
              <a:solidFill>
                <a:srgbClr val="0000FF"/>
              </a:solidFill>
            </a:endParaRPr>
          </a:p>
        </p:txBody>
      </p:sp>
      <p:cxnSp>
        <p:nvCxnSpPr>
          <p:cNvPr id="16" name="直線矢印コネクタ 15"/>
          <p:cNvCxnSpPr/>
          <p:nvPr/>
        </p:nvCxnSpPr>
        <p:spPr>
          <a:xfrm>
            <a:off x="997941" y="1729994"/>
            <a:ext cx="0" cy="3750343"/>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8" name="テキスト ボックス 17"/>
          <p:cNvSpPr txBox="1"/>
          <p:nvPr/>
        </p:nvSpPr>
        <p:spPr>
          <a:xfrm rot="16200000">
            <a:off x="17483" y="3243818"/>
            <a:ext cx="1596937" cy="369332"/>
          </a:xfrm>
          <a:prstGeom prst="rect">
            <a:avLst/>
          </a:prstGeom>
          <a:noFill/>
        </p:spPr>
        <p:txBody>
          <a:bodyPr wrap="none" rtlCol="0">
            <a:spAutoFit/>
          </a:bodyPr>
          <a:lstStyle/>
          <a:p>
            <a:r>
              <a:rPr lang="en-US" altLang="ja-JP" dirty="0" smtClean="0"/>
              <a:t>104</a:t>
            </a:r>
            <a:r>
              <a:rPr kumimoji="1" lang="en-US" altLang="ja-JP" dirty="0" smtClean="0"/>
              <a:t>mm</a:t>
            </a:r>
            <a:r>
              <a:rPr kumimoji="1" lang="ja-JP" altLang="en-US" dirty="0" smtClean="0"/>
              <a:t>（外寸）</a:t>
            </a:r>
            <a:endParaRPr kumimoji="1" lang="ja-JP" altLang="en-US" dirty="0"/>
          </a:p>
        </p:txBody>
      </p:sp>
      <p:cxnSp>
        <p:nvCxnSpPr>
          <p:cNvPr id="19" name="直線矢印コネクタ 18"/>
          <p:cNvCxnSpPr/>
          <p:nvPr/>
        </p:nvCxnSpPr>
        <p:spPr>
          <a:xfrm>
            <a:off x="1370157" y="1796917"/>
            <a:ext cx="0" cy="3672000"/>
          </a:xfrm>
          <a:prstGeom prst="straightConnector1">
            <a:avLst/>
          </a:prstGeom>
          <a:ln>
            <a:solidFill>
              <a:srgbClr val="0000FF"/>
            </a:solidFill>
            <a:headEnd type="arrow"/>
            <a:tailEnd type="arrow"/>
          </a:ln>
        </p:spPr>
        <p:style>
          <a:lnRef idx="1">
            <a:schemeClr val="dk1"/>
          </a:lnRef>
          <a:fillRef idx="0">
            <a:schemeClr val="dk1"/>
          </a:fillRef>
          <a:effectRef idx="0">
            <a:schemeClr val="dk1"/>
          </a:effectRef>
          <a:fontRef idx="minor">
            <a:schemeClr val="tx1"/>
          </a:fontRef>
        </p:style>
      </p:cxnSp>
      <p:sp>
        <p:nvSpPr>
          <p:cNvPr id="20" name="テキスト ボックス 19"/>
          <p:cNvSpPr txBox="1"/>
          <p:nvPr/>
        </p:nvSpPr>
        <p:spPr>
          <a:xfrm rot="16200000">
            <a:off x="158870" y="3249686"/>
            <a:ext cx="2058601" cy="369332"/>
          </a:xfrm>
          <a:prstGeom prst="rect">
            <a:avLst/>
          </a:prstGeom>
          <a:noFill/>
        </p:spPr>
        <p:txBody>
          <a:bodyPr wrap="none" rtlCol="0">
            <a:spAutoFit/>
          </a:bodyPr>
          <a:lstStyle/>
          <a:p>
            <a:r>
              <a:rPr lang="en-US" altLang="ja-JP" dirty="0" smtClean="0">
                <a:solidFill>
                  <a:srgbClr val="0000FF"/>
                </a:solidFill>
              </a:rPr>
              <a:t>102</a:t>
            </a:r>
            <a:r>
              <a:rPr kumimoji="1" lang="en-US" altLang="ja-JP" dirty="0" smtClean="0">
                <a:solidFill>
                  <a:srgbClr val="0000FF"/>
                </a:solidFill>
              </a:rPr>
              <a:t>mm</a:t>
            </a:r>
            <a:r>
              <a:rPr kumimoji="1" lang="ja-JP" altLang="en-US" dirty="0" smtClean="0">
                <a:solidFill>
                  <a:srgbClr val="0000FF"/>
                </a:solidFill>
              </a:rPr>
              <a:t>（有感領域）</a:t>
            </a:r>
            <a:endParaRPr kumimoji="1" lang="ja-JP" altLang="en-US" dirty="0">
              <a:solidFill>
                <a:srgbClr val="0000FF"/>
              </a:solidFill>
            </a:endParaRPr>
          </a:p>
        </p:txBody>
      </p:sp>
      <p:sp>
        <p:nvSpPr>
          <p:cNvPr id="21" name="線吹き出し 1 (枠付き) 20"/>
          <p:cNvSpPr/>
          <p:nvPr/>
        </p:nvSpPr>
        <p:spPr>
          <a:xfrm>
            <a:off x="2816040" y="3755692"/>
            <a:ext cx="1962576" cy="1087410"/>
          </a:xfrm>
          <a:prstGeom prst="borderCallout1">
            <a:avLst>
              <a:gd name="adj1" fmla="val 15089"/>
              <a:gd name="adj2" fmla="val -856"/>
              <a:gd name="adj3" fmla="val 40661"/>
              <a:gd name="adj4" fmla="val -24913"/>
            </a:avLst>
          </a:prstGeom>
          <a:ln w="63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t>読み出しストリップ</a:t>
            </a:r>
            <a:r>
              <a:rPr kumimoji="1" lang="en-US" altLang="ja-JP" sz="1200" dirty="0" smtClean="0"/>
              <a:t> (p-side)</a:t>
            </a:r>
          </a:p>
          <a:p>
            <a:r>
              <a:rPr lang="ja-JP" altLang="ja-JP" sz="1200" dirty="0"/>
              <a:t>　</a:t>
            </a:r>
            <a:r>
              <a:rPr lang="ja-JP" altLang="en-US" sz="1200" dirty="0" smtClean="0"/>
              <a:t>間隔</a:t>
            </a:r>
            <a:r>
              <a:rPr lang="en-US" altLang="ja-JP" sz="1200" dirty="0" smtClean="0"/>
              <a:t>   188 um</a:t>
            </a:r>
          </a:p>
          <a:p>
            <a:r>
              <a:rPr kumimoji="1" lang="ja-JP" altLang="en-US" sz="1200" dirty="0" smtClean="0"/>
              <a:t>　幅</a:t>
            </a:r>
            <a:r>
              <a:rPr kumimoji="1" lang="en-US" altLang="ja-JP" sz="1200" dirty="0" smtClean="0"/>
              <a:t>         50 um</a:t>
            </a:r>
          </a:p>
          <a:p>
            <a:r>
              <a:rPr lang="ja-JP" altLang="en-US" sz="1200" dirty="0" smtClean="0"/>
              <a:t>　長さ</a:t>
            </a:r>
            <a:r>
              <a:rPr lang="en-US" altLang="ja-JP" sz="1200" dirty="0" smtClean="0"/>
              <a:t>    102 mm</a:t>
            </a:r>
            <a:endParaRPr kumimoji="1" lang="en-US" altLang="ja-JP" sz="1200" dirty="0" smtClean="0"/>
          </a:p>
          <a:p>
            <a:r>
              <a:rPr kumimoji="1" lang="ja-JP" altLang="en-US" sz="1200" dirty="0" smtClean="0"/>
              <a:t>　本数　</a:t>
            </a:r>
            <a:r>
              <a:rPr kumimoji="1" lang="en-US" altLang="ja-JP" sz="1200" dirty="0" smtClean="0"/>
              <a:t>384</a:t>
            </a:r>
          </a:p>
          <a:p>
            <a:r>
              <a:rPr lang="ja-JP" altLang="en-US" sz="1200" dirty="0" smtClean="0"/>
              <a:t>　</a:t>
            </a:r>
            <a:endParaRPr kumimoji="1" lang="ja-JP" altLang="en-US" sz="1200" dirty="0"/>
          </a:p>
        </p:txBody>
      </p:sp>
      <p:sp>
        <p:nvSpPr>
          <p:cNvPr id="22" name="テキスト ボックス 21"/>
          <p:cNvSpPr txBox="1"/>
          <p:nvPr/>
        </p:nvSpPr>
        <p:spPr>
          <a:xfrm>
            <a:off x="5090733" y="5664256"/>
            <a:ext cx="2308219" cy="1015663"/>
          </a:xfrm>
          <a:prstGeom prst="rect">
            <a:avLst/>
          </a:prstGeom>
          <a:noFill/>
        </p:spPr>
        <p:txBody>
          <a:bodyPr wrap="none" rtlCol="0">
            <a:spAutoFit/>
          </a:bodyPr>
          <a:lstStyle/>
          <a:p>
            <a:r>
              <a:rPr lang="en-US" altLang="ja-JP" sz="1200" dirty="0" smtClean="0"/>
              <a:t>p</a:t>
            </a:r>
            <a:r>
              <a:rPr lang="en-US" altLang="ja-JP" sz="1200" dirty="0"/>
              <a:t>-on-n </a:t>
            </a:r>
            <a:r>
              <a:rPr lang="ja-JP" altLang="en-US" sz="1200" dirty="0"/>
              <a:t>シリコンセンサー</a:t>
            </a:r>
            <a:endParaRPr lang="en-US" altLang="ja-JP" sz="1200" dirty="0"/>
          </a:p>
          <a:p>
            <a:r>
              <a:rPr lang="ja-JP" altLang="en-US" sz="1200" dirty="0"/>
              <a:t>厚さ</a:t>
            </a:r>
            <a:r>
              <a:rPr lang="en-US" altLang="ja-JP" sz="1200" dirty="0"/>
              <a:t> 320um</a:t>
            </a:r>
          </a:p>
          <a:p>
            <a:r>
              <a:rPr lang="en-US" altLang="ja-JP" sz="1200" dirty="0"/>
              <a:t>n-side</a:t>
            </a:r>
            <a:r>
              <a:rPr lang="ja-JP" altLang="en-US" sz="1200" dirty="0"/>
              <a:t>にはストリップを配置しない</a:t>
            </a:r>
            <a:endParaRPr lang="en-US" altLang="ja-JP" sz="1200" dirty="0"/>
          </a:p>
          <a:p>
            <a:r>
              <a:rPr lang="en-US" altLang="ja-JP" sz="1200" dirty="0" smtClean="0"/>
              <a:t>AC</a:t>
            </a:r>
            <a:r>
              <a:rPr lang="ja-JP" altLang="en-US" sz="1200" dirty="0"/>
              <a:t>結合容量</a:t>
            </a:r>
            <a:r>
              <a:rPr lang="en-US" altLang="ja-JP" sz="1200" dirty="0"/>
              <a:t>  &gt;</a:t>
            </a:r>
            <a:r>
              <a:rPr lang="en-US" altLang="ja-JP" sz="1200" dirty="0" smtClean="0"/>
              <a:t>100pF</a:t>
            </a:r>
          </a:p>
          <a:p>
            <a:r>
              <a:rPr lang="ja-JP" altLang="en-US" sz="1200" dirty="0" smtClean="0"/>
              <a:t>バイアス</a:t>
            </a:r>
            <a:r>
              <a:rPr lang="ja-JP" altLang="en-US" sz="1200" dirty="0"/>
              <a:t>抵抗　</a:t>
            </a:r>
            <a:r>
              <a:rPr lang="en-US" altLang="ja-JP" sz="1200" dirty="0" smtClean="0"/>
              <a:t>10MΩ</a:t>
            </a:r>
            <a:endParaRPr lang="ja-JP" altLang="en-US" sz="1200" dirty="0"/>
          </a:p>
        </p:txBody>
      </p:sp>
      <p:sp>
        <p:nvSpPr>
          <p:cNvPr id="23" name="スライド番号プレースホルダー 22"/>
          <p:cNvSpPr>
            <a:spLocks noGrp="1"/>
          </p:cNvSpPr>
          <p:nvPr>
            <p:ph type="sldNum" sz="quarter" idx="12"/>
          </p:nvPr>
        </p:nvSpPr>
        <p:spPr>
          <a:xfrm>
            <a:off x="6510708" y="6362882"/>
            <a:ext cx="2133600" cy="365125"/>
          </a:xfrm>
        </p:spPr>
        <p:txBody>
          <a:bodyPr/>
          <a:lstStyle/>
          <a:p>
            <a:fld id="{14B7D51A-466C-754E-A95B-0733F5E30B5F}" type="slidenum">
              <a:rPr kumimoji="1" lang="ja-JP" altLang="en-US" smtClean="0"/>
              <a:t>17</a:t>
            </a:fld>
            <a:endParaRPr kumimoji="1" lang="ja-JP" altLang="en-US"/>
          </a:p>
        </p:txBody>
      </p:sp>
      <p:cxnSp>
        <p:nvCxnSpPr>
          <p:cNvPr id="25" name="直線コネクタ 24"/>
          <p:cNvCxnSpPr/>
          <p:nvPr/>
        </p:nvCxnSpPr>
        <p:spPr>
          <a:xfrm>
            <a:off x="2097554" y="1760757"/>
            <a:ext cx="0" cy="367200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a:off x="2207478" y="1760757"/>
            <a:ext cx="0" cy="367200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a:off x="2317386" y="1766627"/>
            <a:ext cx="0" cy="367200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24" name="正方形/長方形 23"/>
          <p:cNvSpPr/>
          <p:nvPr/>
        </p:nvSpPr>
        <p:spPr>
          <a:xfrm>
            <a:off x="5048241" y="1727517"/>
            <a:ext cx="2664000" cy="3744000"/>
          </a:xfrm>
          <a:prstGeom prst="rect">
            <a:avLst/>
          </a:prstGeom>
          <a:ln w="6350" cmpd="sng"/>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8" name="正方形/長方形 27"/>
          <p:cNvSpPr/>
          <p:nvPr/>
        </p:nvSpPr>
        <p:spPr>
          <a:xfrm>
            <a:off x="5090733" y="1757807"/>
            <a:ext cx="2592000" cy="3672000"/>
          </a:xfrm>
          <a:prstGeom prst="rect">
            <a:avLst/>
          </a:prstGeom>
          <a:ln w="6350" cmpd="sng">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29" name="直線コネクタ 28"/>
          <p:cNvCxnSpPr/>
          <p:nvPr/>
        </p:nvCxnSpPr>
        <p:spPr>
          <a:xfrm>
            <a:off x="5090733" y="2631543"/>
            <a:ext cx="2592000"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38" name="線吹き出し 1 (枠付き) 37"/>
          <p:cNvSpPr/>
          <p:nvPr/>
        </p:nvSpPr>
        <p:spPr>
          <a:xfrm>
            <a:off x="6594811" y="3713982"/>
            <a:ext cx="1902052" cy="1129120"/>
          </a:xfrm>
          <a:prstGeom prst="borderCallout1">
            <a:avLst>
              <a:gd name="adj1" fmla="val 15089"/>
              <a:gd name="adj2" fmla="val -856"/>
              <a:gd name="adj3" fmla="val -79198"/>
              <a:gd name="adj4" fmla="val -26567"/>
            </a:avLst>
          </a:prstGeom>
          <a:ln w="63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t>読み出しストリップ</a:t>
            </a:r>
            <a:r>
              <a:rPr kumimoji="1" lang="en-US" altLang="ja-JP" sz="1200" dirty="0" smtClean="0"/>
              <a:t> (p-side)</a:t>
            </a:r>
          </a:p>
          <a:p>
            <a:r>
              <a:rPr lang="ja-JP" altLang="ja-JP" sz="1200" dirty="0"/>
              <a:t>　</a:t>
            </a:r>
            <a:r>
              <a:rPr lang="ja-JP" altLang="en-US" sz="1200" dirty="0" smtClean="0"/>
              <a:t>間隔</a:t>
            </a:r>
            <a:r>
              <a:rPr lang="en-US" altLang="ja-JP" sz="1200" dirty="0" smtClean="0"/>
              <a:t>   100 um</a:t>
            </a:r>
          </a:p>
          <a:p>
            <a:r>
              <a:rPr kumimoji="1" lang="ja-JP" altLang="en-US" sz="1200" dirty="0" smtClean="0"/>
              <a:t>　幅</a:t>
            </a:r>
            <a:r>
              <a:rPr kumimoji="1" lang="en-US" altLang="ja-JP" sz="1200" dirty="0" smtClean="0"/>
              <a:t>          27 um</a:t>
            </a:r>
          </a:p>
          <a:p>
            <a:r>
              <a:rPr lang="ja-JP" altLang="en-US" sz="1200" dirty="0" smtClean="0"/>
              <a:t>　長さ</a:t>
            </a:r>
            <a:r>
              <a:rPr lang="en-US" altLang="ja-JP" sz="1200" dirty="0" smtClean="0"/>
              <a:t>      72 mm</a:t>
            </a:r>
            <a:endParaRPr kumimoji="1" lang="en-US" altLang="ja-JP" sz="1200" dirty="0" smtClean="0"/>
          </a:p>
          <a:p>
            <a:r>
              <a:rPr kumimoji="1" lang="ja-JP" altLang="en-US" sz="1200" dirty="0" smtClean="0"/>
              <a:t>　本数　</a:t>
            </a:r>
            <a:r>
              <a:rPr lang="en-US" altLang="ja-JP" sz="1200" dirty="0" smtClean="0"/>
              <a:t>1024</a:t>
            </a:r>
            <a:endParaRPr kumimoji="1" lang="en-US" altLang="ja-JP" sz="1200" dirty="0" smtClean="0"/>
          </a:p>
        </p:txBody>
      </p:sp>
      <p:cxnSp>
        <p:nvCxnSpPr>
          <p:cNvPr id="40" name="直線コネクタ 39"/>
          <p:cNvCxnSpPr/>
          <p:nvPr/>
        </p:nvCxnSpPr>
        <p:spPr>
          <a:xfrm>
            <a:off x="5090733" y="2698466"/>
            <a:ext cx="2592000"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41" name="直線コネクタ 40"/>
          <p:cNvCxnSpPr/>
          <p:nvPr/>
        </p:nvCxnSpPr>
        <p:spPr>
          <a:xfrm>
            <a:off x="5090733" y="2765389"/>
            <a:ext cx="2592000"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42" name="直線コネクタ 41"/>
          <p:cNvCxnSpPr/>
          <p:nvPr/>
        </p:nvCxnSpPr>
        <p:spPr>
          <a:xfrm>
            <a:off x="5090733" y="2832312"/>
            <a:ext cx="2592000"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8" name="テキスト ボックス 7"/>
          <p:cNvSpPr txBox="1"/>
          <p:nvPr/>
        </p:nvSpPr>
        <p:spPr>
          <a:xfrm>
            <a:off x="1981790" y="1166034"/>
            <a:ext cx="2172390" cy="400110"/>
          </a:xfrm>
          <a:prstGeom prst="rect">
            <a:avLst/>
          </a:prstGeom>
          <a:noFill/>
        </p:spPr>
        <p:txBody>
          <a:bodyPr wrap="none" rtlCol="0">
            <a:spAutoFit/>
          </a:bodyPr>
          <a:lstStyle/>
          <a:p>
            <a:r>
              <a:rPr lang="ja-JP" altLang="en-US" sz="2000" dirty="0" smtClean="0"/>
              <a:t>動径方向センサー</a:t>
            </a:r>
            <a:endParaRPr kumimoji="1" lang="ja-JP" altLang="en-US" sz="2000" dirty="0"/>
          </a:p>
        </p:txBody>
      </p:sp>
      <p:sp>
        <p:nvSpPr>
          <p:cNvPr id="43" name="テキスト ボックス 42"/>
          <p:cNvSpPr txBox="1"/>
          <p:nvPr/>
        </p:nvSpPr>
        <p:spPr>
          <a:xfrm>
            <a:off x="5424513" y="1166034"/>
            <a:ext cx="1915909" cy="400110"/>
          </a:xfrm>
          <a:prstGeom prst="rect">
            <a:avLst/>
          </a:prstGeom>
          <a:noFill/>
        </p:spPr>
        <p:txBody>
          <a:bodyPr wrap="none" rtlCol="0">
            <a:spAutoFit/>
          </a:bodyPr>
          <a:lstStyle/>
          <a:p>
            <a:r>
              <a:rPr lang="ja-JP" altLang="en-US" sz="2000" dirty="0" smtClean="0"/>
              <a:t>軸方向センサー</a:t>
            </a:r>
            <a:endParaRPr kumimoji="1" lang="ja-JP" altLang="en-US" sz="2000" dirty="0"/>
          </a:p>
        </p:txBody>
      </p:sp>
      <p:sp>
        <p:nvSpPr>
          <p:cNvPr id="9" name="テキスト ボックス 8"/>
          <p:cNvSpPr txBox="1"/>
          <p:nvPr/>
        </p:nvSpPr>
        <p:spPr>
          <a:xfrm>
            <a:off x="1173101" y="6362882"/>
            <a:ext cx="3480114" cy="369332"/>
          </a:xfrm>
          <a:prstGeom prst="rect">
            <a:avLst/>
          </a:prstGeom>
          <a:noFill/>
        </p:spPr>
        <p:txBody>
          <a:bodyPr wrap="none" rtlCol="0">
            <a:spAutoFit/>
          </a:bodyPr>
          <a:lstStyle/>
          <a:p>
            <a:r>
              <a:rPr kumimoji="1" lang="ja-JP" altLang="en-US" dirty="0" smtClean="0"/>
              <a:t>ピッチ・長さの最適化（西村</a:t>
            </a:r>
            <a:r>
              <a:rPr kumimoji="1" lang="en-US" altLang="ja-JP" dirty="0" smtClean="0"/>
              <a:t>, 2013</a:t>
            </a:r>
            <a:r>
              <a:rPr kumimoji="1" lang="ja-JP" altLang="en-US" dirty="0" smtClean="0"/>
              <a:t>）</a:t>
            </a:r>
            <a:endParaRPr kumimoji="1" lang="ja-JP" altLang="en-US" dirty="0"/>
          </a:p>
        </p:txBody>
      </p:sp>
    </p:spTree>
    <p:extLst>
      <p:ext uri="{BB962C8B-B14F-4D97-AF65-F5344CB8AC3E}">
        <p14:creationId xmlns:p14="http://schemas.microsoft.com/office/powerpoint/2010/main" val="31335945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コンテンツ プレースホルダー 3" descr="RIMG0573.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972" y="1999476"/>
            <a:ext cx="9026782" cy="1405037"/>
          </a:xfrm>
          <a:prstGeom prst="rect">
            <a:avLst/>
          </a:prstGeom>
        </p:spPr>
      </p:pic>
      <p:sp>
        <p:nvSpPr>
          <p:cNvPr id="2" name="タイトル 1"/>
          <p:cNvSpPr>
            <a:spLocks noGrp="1"/>
          </p:cNvSpPr>
          <p:nvPr>
            <p:ph type="title"/>
          </p:nvPr>
        </p:nvSpPr>
        <p:spPr>
          <a:xfrm>
            <a:off x="457200" y="0"/>
            <a:ext cx="8229600" cy="724509"/>
          </a:xfrm>
        </p:spPr>
        <p:txBody>
          <a:bodyPr>
            <a:normAutofit fontScale="90000"/>
          </a:bodyPr>
          <a:lstStyle/>
          <a:p>
            <a:r>
              <a:rPr kumimoji="1" lang="ja-JP" altLang="en-US" dirty="0" smtClean="0">
                <a:latin typeface="ヒラギノ角ゴ Pro W3"/>
                <a:ea typeface="ヒラギノ角ゴ Pro W3"/>
                <a:cs typeface="ヒラギノ角ゴ Pro W3"/>
              </a:rPr>
              <a:t>テストセンサー</a:t>
            </a:r>
            <a:endParaRPr kumimoji="1" lang="ja-JP" altLang="en-US" dirty="0">
              <a:latin typeface="ヒラギノ角ゴ Pro W3"/>
              <a:ea typeface="ヒラギノ角ゴ Pro W3"/>
              <a:cs typeface="ヒラギノ角ゴ Pro W3"/>
            </a:endParaRPr>
          </a:p>
        </p:txBody>
      </p:sp>
      <p:sp>
        <p:nvSpPr>
          <p:cNvPr id="6" name="コンテンツ プレースホルダー 5"/>
          <p:cNvSpPr>
            <a:spLocks noGrp="1"/>
          </p:cNvSpPr>
          <p:nvPr>
            <p:ph idx="1"/>
          </p:nvPr>
        </p:nvSpPr>
        <p:spPr>
          <a:xfrm>
            <a:off x="165658" y="737603"/>
            <a:ext cx="6279393" cy="897103"/>
          </a:xfrm>
          <a:solidFill>
            <a:srgbClr val="FFFFFF"/>
          </a:solidFill>
        </p:spPr>
        <p:txBody>
          <a:bodyPr>
            <a:normAutofit/>
          </a:bodyPr>
          <a:lstStyle/>
          <a:p>
            <a:r>
              <a:rPr kumimoji="1" lang="en-US" altLang="ja-JP" sz="2000" dirty="0" smtClean="0"/>
              <a:t>Test </a:t>
            </a:r>
            <a:r>
              <a:rPr kumimoji="1" lang="en-US" altLang="ja-JP" sz="2000" dirty="0" smtClean="0"/>
              <a:t>sensor </a:t>
            </a:r>
          </a:p>
          <a:p>
            <a:pPr lvl="1"/>
            <a:r>
              <a:rPr kumimoji="1" lang="en-US" altLang="ja-JP" sz="2000" dirty="0" smtClean="0"/>
              <a:t>Manufactured by HPK on Belle-II DSSD wafer</a:t>
            </a:r>
            <a:endParaRPr kumimoji="1" lang="en-US" altLang="ja-JP" sz="2000" dirty="0" smtClean="0"/>
          </a:p>
        </p:txBody>
      </p:sp>
      <p:sp>
        <p:nvSpPr>
          <p:cNvPr id="7" name="スライド番号プレースホルダ 5"/>
          <p:cNvSpPr txBox="1">
            <a:spLocks/>
          </p:cNvSpPr>
          <p:nvPr/>
        </p:nvSpPr>
        <p:spPr>
          <a:xfrm>
            <a:off x="6864882"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DD239B-FBAD-4084-899B-E264DFFDAFD0}" type="slidenum">
              <a:rPr lang="ja-JP" altLang="en-US" smtClean="0">
                <a:solidFill>
                  <a:prstClr val="black">
                    <a:tint val="75000"/>
                  </a:prstClr>
                </a:solidFill>
                <a:latin typeface="Candara"/>
                <a:ea typeface="HGP明朝E"/>
              </a:rPr>
              <a:pPr/>
              <a:t>18</a:t>
            </a:fld>
            <a:endParaRPr lang="ja-JP" altLang="en-US" dirty="0">
              <a:solidFill>
                <a:prstClr val="black">
                  <a:tint val="75000"/>
                </a:prstClr>
              </a:solidFill>
              <a:latin typeface="Candara"/>
              <a:ea typeface="HGP明朝E"/>
            </a:endParaRPr>
          </a:p>
        </p:txBody>
      </p:sp>
      <p:sp>
        <p:nvSpPr>
          <p:cNvPr id="5" name="テキスト ボックス 4"/>
          <p:cNvSpPr txBox="1"/>
          <p:nvPr/>
        </p:nvSpPr>
        <p:spPr>
          <a:xfrm>
            <a:off x="5305268" y="724509"/>
            <a:ext cx="3578624" cy="369332"/>
          </a:xfrm>
          <a:prstGeom prst="rect">
            <a:avLst/>
          </a:prstGeom>
          <a:solidFill>
            <a:srgbClr val="FFFFFF"/>
          </a:solidFill>
        </p:spPr>
        <p:txBody>
          <a:bodyPr wrap="none" rtlCol="0">
            <a:spAutoFit/>
          </a:bodyPr>
          <a:lstStyle/>
          <a:p>
            <a:r>
              <a:rPr lang="en-US" altLang="ja-JP" dirty="0" smtClean="0">
                <a:solidFill>
                  <a:prstClr val="black"/>
                </a:solidFill>
                <a:latin typeface="Candara"/>
                <a:ea typeface="HGP明朝E"/>
              </a:rPr>
              <a:t>S. Nishimura (Master thesis, 2013)</a:t>
            </a:r>
            <a:endParaRPr lang="ja-JP" altLang="en-US" dirty="0">
              <a:solidFill>
                <a:prstClr val="black"/>
              </a:solidFill>
              <a:latin typeface="Candara"/>
              <a:ea typeface="HGP明朝E"/>
            </a:endParaRPr>
          </a:p>
        </p:txBody>
      </p:sp>
      <p:sp>
        <p:nvSpPr>
          <p:cNvPr id="14" name="角丸四角形吹き出し 13"/>
          <p:cNvSpPr/>
          <p:nvPr/>
        </p:nvSpPr>
        <p:spPr>
          <a:xfrm>
            <a:off x="5452475" y="3488178"/>
            <a:ext cx="3522015" cy="2700553"/>
          </a:xfrm>
          <a:prstGeom prst="wedgeRoundRectCallout">
            <a:avLst>
              <a:gd name="adj1" fmla="val 35219"/>
              <a:gd name="adj2" fmla="val -77378"/>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Candara"/>
              <a:ea typeface="HGP明朝E"/>
            </a:endParaRPr>
          </a:p>
        </p:txBody>
      </p:sp>
      <p:pic>
        <p:nvPicPr>
          <p:cNvPr id="12" name="図 11" descr="スクリーンショット 2013-06-13 7.48.55.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46422" y="3631557"/>
            <a:ext cx="3032600" cy="2349913"/>
          </a:xfrm>
          <a:prstGeom prst="rect">
            <a:avLst/>
          </a:prstGeom>
        </p:spPr>
      </p:pic>
      <p:pic>
        <p:nvPicPr>
          <p:cNvPr id="16" name="コンテンツ プレースホルダー 3" descr="RIMG0576.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93146" y="3604537"/>
            <a:ext cx="2783181" cy="2467835"/>
          </a:xfrm>
          <a:prstGeom prst="rect">
            <a:avLst/>
          </a:prstGeom>
        </p:spPr>
      </p:pic>
      <p:sp>
        <p:nvSpPr>
          <p:cNvPr id="13" name="テキスト ボックス 12"/>
          <p:cNvSpPr txBox="1"/>
          <p:nvPr/>
        </p:nvSpPr>
        <p:spPr>
          <a:xfrm>
            <a:off x="4342044" y="1870729"/>
            <a:ext cx="963224" cy="338554"/>
          </a:xfrm>
          <a:prstGeom prst="rect">
            <a:avLst/>
          </a:prstGeom>
          <a:noFill/>
        </p:spPr>
        <p:txBody>
          <a:bodyPr wrap="none" rtlCol="0">
            <a:spAutoFit/>
          </a:bodyPr>
          <a:lstStyle/>
          <a:p>
            <a:r>
              <a:rPr lang="en-US" altLang="ja-JP" sz="1600" dirty="0" smtClean="0">
                <a:solidFill>
                  <a:srgbClr val="000000"/>
                </a:solidFill>
                <a:latin typeface="Candara"/>
                <a:ea typeface="HGP明朝E"/>
              </a:rPr>
              <a:t>74130μm</a:t>
            </a:r>
            <a:endParaRPr lang="ja-JP" altLang="en-US" sz="1600" dirty="0">
              <a:solidFill>
                <a:srgbClr val="000000"/>
              </a:solidFill>
              <a:latin typeface="Candara"/>
              <a:ea typeface="HGP明朝E"/>
            </a:endParaRPr>
          </a:p>
        </p:txBody>
      </p:sp>
      <p:sp>
        <p:nvSpPr>
          <p:cNvPr id="3" name="テキスト ボックス 2"/>
          <p:cNvSpPr txBox="1"/>
          <p:nvPr/>
        </p:nvSpPr>
        <p:spPr>
          <a:xfrm rot="16200000">
            <a:off x="8217508" y="4570849"/>
            <a:ext cx="1114783" cy="400110"/>
          </a:xfrm>
          <a:prstGeom prst="rect">
            <a:avLst/>
          </a:prstGeom>
          <a:noFill/>
        </p:spPr>
        <p:txBody>
          <a:bodyPr wrap="none" rtlCol="0">
            <a:spAutoFit/>
          </a:bodyPr>
          <a:lstStyle/>
          <a:p>
            <a:r>
              <a:rPr kumimoji="1" lang="en-US" altLang="ja-JP" sz="2000" dirty="0" smtClean="0"/>
              <a:t>64 strips</a:t>
            </a:r>
            <a:endParaRPr kumimoji="1" lang="ja-JP" altLang="en-US" sz="2000" dirty="0"/>
          </a:p>
        </p:txBody>
      </p:sp>
      <p:pic>
        <p:nvPicPr>
          <p:cNvPr id="23" name="図 22" descr="スクリーンショット 2014-11-21 2.40.49.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781087" y="3742092"/>
            <a:ext cx="3417080" cy="2354306"/>
          </a:xfrm>
          <a:prstGeom prst="rect">
            <a:avLst/>
          </a:prstGeom>
        </p:spPr>
      </p:pic>
      <p:sp>
        <p:nvSpPr>
          <p:cNvPr id="24" name="テキスト ボックス 23"/>
          <p:cNvSpPr txBox="1"/>
          <p:nvPr/>
        </p:nvSpPr>
        <p:spPr>
          <a:xfrm>
            <a:off x="1253451" y="5948939"/>
            <a:ext cx="1909793" cy="400110"/>
          </a:xfrm>
          <a:prstGeom prst="rect">
            <a:avLst/>
          </a:prstGeom>
          <a:solidFill>
            <a:srgbClr val="FFFFFF"/>
          </a:solidFill>
        </p:spPr>
        <p:txBody>
          <a:bodyPr wrap="square" rtlCol="0">
            <a:spAutoFit/>
          </a:bodyPr>
          <a:lstStyle/>
          <a:p>
            <a:pPr algn="ctr"/>
            <a:r>
              <a:rPr kumimoji="1" lang="en-US" altLang="ja-JP" sz="2000" dirty="0" smtClean="0"/>
              <a:t>Bias pad </a:t>
            </a:r>
            <a:endParaRPr kumimoji="1" lang="ja-JP" altLang="en-US" sz="2000" dirty="0"/>
          </a:p>
        </p:txBody>
      </p:sp>
      <p:sp>
        <p:nvSpPr>
          <p:cNvPr id="25" name="テキスト ボックス 24"/>
          <p:cNvSpPr txBox="1"/>
          <p:nvPr/>
        </p:nvSpPr>
        <p:spPr>
          <a:xfrm>
            <a:off x="4144119" y="5357734"/>
            <a:ext cx="1267820" cy="646331"/>
          </a:xfrm>
          <a:prstGeom prst="rect">
            <a:avLst/>
          </a:prstGeom>
          <a:noFill/>
        </p:spPr>
        <p:txBody>
          <a:bodyPr wrap="none" rtlCol="0">
            <a:spAutoFit/>
          </a:bodyPr>
          <a:lstStyle/>
          <a:p>
            <a:r>
              <a:rPr kumimoji="1" lang="en-US" altLang="ja-JP" dirty="0" smtClean="0"/>
              <a:t>Poly-silicon</a:t>
            </a:r>
          </a:p>
          <a:p>
            <a:r>
              <a:rPr lang="en-US" altLang="ja-JP" dirty="0" smtClean="0"/>
              <a:t>Resister</a:t>
            </a:r>
            <a:endParaRPr kumimoji="1" lang="ja-JP" altLang="en-US" dirty="0"/>
          </a:p>
        </p:txBody>
      </p:sp>
      <p:sp>
        <p:nvSpPr>
          <p:cNvPr id="26" name="テキスト ボックス 25"/>
          <p:cNvSpPr txBox="1"/>
          <p:nvPr/>
        </p:nvSpPr>
        <p:spPr>
          <a:xfrm>
            <a:off x="-45523" y="5022040"/>
            <a:ext cx="880657" cy="369332"/>
          </a:xfrm>
          <a:prstGeom prst="rect">
            <a:avLst/>
          </a:prstGeom>
          <a:noFill/>
        </p:spPr>
        <p:txBody>
          <a:bodyPr wrap="none" rtlCol="0">
            <a:spAutoFit/>
          </a:bodyPr>
          <a:lstStyle/>
          <a:p>
            <a:r>
              <a:rPr kumimoji="1" lang="en-US" altLang="ja-JP" dirty="0" smtClean="0"/>
              <a:t>DC pad</a:t>
            </a:r>
            <a:endParaRPr kumimoji="1" lang="ja-JP" altLang="en-US" dirty="0"/>
          </a:p>
        </p:txBody>
      </p:sp>
      <p:sp>
        <p:nvSpPr>
          <p:cNvPr id="27" name="テキスト ボックス 26"/>
          <p:cNvSpPr txBox="1"/>
          <p:nvPr/>
        </p:nvSpPr>
        <p:spPr>
          <a:xfrm>
            <a:off x="-46519" y="5463654"/>
            <a:ext cx="872317" cy="369332"/>
          </a:xfrm>
          <a:prstGeom prst="rect">
            <a:avLst/>
          </a:prstGeom>
          <a:noFill/>
        </p:spPr>
        <p:txBody>
          <a:bodyPr wrap="none" rtlCol="0">
            <a:spAutoFit/>
          </a:bodyPr>
          <a:lstStyle/>
          <a:p>
            <a:r>
              <a:rPr kumimoji="1" lang="en-US" altLang="ja-JP" dirty="0" smtClean="0"/>
              <a:t>AC pad</a:t>
            </a:r>
            <a:endParaRPr kumimoji="1" lang="ja-JP" altLang="en-US" dirty="0"/>
          </a:p>
        </p:txBody>
      </p:sp>
      <p:cxnSp>
        <p:nvCxnSpPr>
          <p:cNvPr id="29" name="直線矢印コネクタ 28"/>
          <p:cNvCxnSpPr/>
          <p:nvPr/>
        </p:nvCxnSpPr>
        <p:spPr>
          <a:xfrm flipV="1">
            <a:off x="567489" y="2137181"/>
            <a:ext cx="8119311" cy="72102"/>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63757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724509"/>
          </a:xfrm>
        </p:spPr>
        <p:txBody>
          <a:bodyPr>
            <a:normAutofit fontScale="90000"/>
          </a:bodyPr>
          <a:lstStyle/>
          <a:p>
            <a:r>
              <a:rPr kumimoji="1" lang="ja-JP" altLang="en-US" dirty="0" smtClean="0">
                <a:latin typeface="ヒラギノ角ゴ Pro W3"/>
                <a:ea typeface="ヒラギノ角ゴ Pro W3"/>
                <a:cs typeface="ヒラギノ角ゴ Pro W3"/>
              </a:rPr>
              <a:t>テストセンサーを用いた評価</a:t>
            </a:r>
            <a:endParaRPr kumimoji="1" lang="ja-JP" altLang="en-US" dirty="0">
              <a:latin typeface="ヒラギノ角ゴ Pro W3"/>
              <a:ea typeface="ヒラギノ角ゴ Pro W3"/>
              <a:cs typeface="ヒラギノ角ゴ Pro W3"/>
            </a:endParaRPr>
          </a:p>
        </p:txBody>
      </p:sp>
      <p:sp>
        <p:nvSpPr>
          <p:cNvPr id="7" name="スライド番号プレースホルダ 5"/>
          <p:cNvSpPr txBox="1">
            <a:spLocks/>
          </p:cNvSpPr>
          <p:nvPr/>
        </p:nvSpPr>
        <p:spPr>
          <a:xfrm>
            <a:off x="6864882"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DD239B-FBAD-4084-899B-E264DFFDAFD0}" type="slidenum">
              <a:rPr lang="ja-JP" altLang="en-US" smtClean="0">
                <a:solidFill>
                  <a:prstClr val="black">
                    <a:tint val="75000"/>
                  </a:prstClr>
                </a:solidFill>
                <a:latin typeface="Candara"/>
                <a:ea typeface="HGP明朝E"/>
              </a:rPr>
              <a:pPr/>
              <a:t>19</a:t>
            </a:fld>
            <a:endParaRPr lang="ja-JP" altLang="en-US" dirty="0">
              <a:solidFill>
                <a:prstClr val="black">
                  <a:tint val="75000"/>
                </a:prstClr>
              </a:solidFill>
              <a:latin typeface="Candara"/>
              <a:ea typeface="HGP明朝E"/>
            </a:endParaRPr>
          </a:p>
        </p:txBody>
      </p:sp>
      <p:sp>
        <p:nvSpPr>
          <p:cNvPr id="5" name="テキスト ボックス 4"/>
          <p:cNvSpPr txBox="1"/>
          <p:nvPr/>
        </p:nvSpPr>
        <p:spPr>
          <a:xfrm>
            <a:off x="5500930" y="647739"/>
            <a:ext cx="3578624" cy="369332"/>
          </a:xfrm>
          <a:prstGeom prst="rect">
            <a:avLst/>
          </a:prstGeom>
          <a:solidFill>
            <a:srgbClr val="FFFFFF"/>
          </a:solidFill>
        </p:spPr>
        <p:txBody>
          <a:bodyPr wrap="none" rtlCol="0">
            <a:spAutoFit/>
          </a:bodyPr>
          <a:lstStyle/>
          <a:p>
            <a:r>
              <a:rPr lang="en-US" altLang="ja-JP" dirty="0" smtClean="0">
                <a:solidFill>
                  <a:prstClr val="black"/>
                </a:solidFill>
                <a:latin typeface="Candara"/>
                <a:ea typeface="HGP明朝E"/>
              </a:rPr>
              <a:t>S. Nishimura (Master thesis, 2013)</a:t>
            </a:r>
            <a:endParaRPr lang="ja-JP" altLang="en-US" dirty="0">
              <a:solidFill>
                <a:prstClr val="black"/>
              </a:solidFill>
              <a:latin typeface="Candara"/>
              <a:ea typeface="HGP明朝E"/>
            </a:endParaRPr>
          </a:p>
        </p:txBody>
      </p:sp>
      <p:pic>
        <p:nvPicPr>
          <p:cNvPr id="8" name="図 7" descr="スクリーンショット 2014-02-16 11.44.35.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45327" y="1044091"/>
            <a:ext cx="3542849" cy="3289285"/>
          </a:xfrm>
          <a:prstGeom prst="rect">
            <a:avLst/>
          </a:prstGeom>
        </p:spPr>
      </p:pic>
      <p:pic>
        <p:nvPicPr>
          <p:cNvPr id="9" name="図 8" descr="スクリーンショット 2014-02-16 11.45.0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4298" y="1044091"/>
            <a:ext cx="3631029" cy="3289285"/>
          </a:xfrm>
          <a:prstGeom prst="rect">
            <a:avLst/>
          </a:prstGeom>
        </p:spPr>
      </p:pic>
      <p:pic>
        <p:nvPicPr>
          <p:cNvPr id="19" name="図 18" descr="スクリーンショット 2014-11-21 2.11.10.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711" y="4449717"/>
            <a:ext cx="6617184" cy="2274135"/>
          </a:xfrm>
          <a:prstGeom prst="rect">
            <a:avLst/>
          </a:prstGeom>
        </p:spPr>
      </p:pic>
    </p:spTree>
    <p:extLst>
      <p:ext uri="{BB962C8B-B14F-4D97-AF65-F5344CB8AC3E}">
        <p14:creationId xmlns:p14="http://schemas.microsoft.com/office/powerpoint/2010/main" val="34157801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3210"/>
            <a:ext cx="8229600" cy="946980"/>
          </a:xfrm>
        </p:spPr>
        <p:txBody>
          <a:bodyPr/>
          <a:lstStyle/>
          <a:p>
            <a:r>
              <a:rPr lang="en-US" altLang="en-US" dirty="0" smtClean="0"/>
              <a:t>共同研究者</a:t>
            </a:r>
            <a:endParaRPr kumimoji="1" lang="ja-JP" altLang="en-US" dirty="0"/>
          </a:p>
        </p:txBody>
      </p:sp>
      <p:sp>
        <p:nvSpPr>
          <p:cNvPr id="3" name="コンテンツ プレースホルダー 2"/>
          <p:cNvSpPr>
            <a:spLocks noGrp="1"/>
          </p:cNvSpPr>
          <p:nvPr>
            <p:ph idx="1"/>
          </p:nvPr>
        </p:nvSpPr>
        <p:spPr>
          <a:xfrm>
            <a:off x="278189" y="756558"/>
            <a:ext cx="8623905" cy="6101442"/>
          </a:xfrm>
        </p:spPr>
        <p:txBody>
          <a:bodyPr>
            <a:noAutofit/>
          </a:bodyPr>
          <a:lstStyle/>
          <a:p>
            <a:r>
              <a:rPr lang="en-US" altLang="ja-JP" sz="2400" dirty="0" smtClean="0"/>
              <a:t>KEK</a:t>
            </a:r>
          </a:p>
          <a:p>
            <a:pPr lvl="1"/>
            <a:r>
              <a:rPr lang="ja-JP" altLang="en-US" sz="1800" dirty="0" smtClean="0"/>
              <a:t>田中</a:t>
            </a:r>
            <a:r>
              <a:rPr lang="ja-JP" altLang="en-US" sz="1800" dirty="0" smtClean="0"/>
              <a:t>真伸</a:t>
            </a:r>
            <a:r>
              <a:rPr lang="ja-JP" altLang="en-US" sz="1800" dirty="0" smtClean="0"/>
              <a:t>・池野</a:t>
            </a:r>
            <a:r>
              <a:rPr lang="ja-JP" altLang="en-US" sz="1800" dirty="0" smtClean="0"/>
              <a:t>正弘</a:t>
            </a:r>
            <a:r>
              <a:rPr lang="ja-JP" altLang="en-US" sz="1800" dirty="0" smtClean="0"/>
              <a:t>・内田</a:t>
            </a:r>
            <a:r>
              <a:rPr lang="ja-JP" altLang="en-US" sz="1800" dirty="0" smtClean="0"/>
              <a:t>智久＋</a:t>
            </a:r>
            <a:r>
              <a:rPr lang="en-US" altLang="ja-JP" sz="1800" dirty="0" err="1" smtClean="0"/>
              <a:t>Esys</a:t>
            </a:r>
            <a:r>
              <a:rPr lang="ja-JP" altLang="en-US" sz="1800" dirty="0" smtClean="0"/>
              <a:t>グループの皆様</a:t>
            </a:r>
            <a:endParaRPr lang="en-US" altLang="ja-JP" sz="1800" dirty="0" smtClean="0"/>
          </a:p>
          <a:p>
            <a:pPr lvl="1"/>
            <a:r>
              <a:rPr lang="ja-JP" altLang="en-US" sz="1800" dirty="0" smtClean="0"/>
              <a:t>高力</a:t>
            </a:r>
            <a:r>
              <a:rPr lang="ja-JP" altLang="en-US" sz="1800" dirty="0" smtClean="0"/>
              <a:t>孝・</a:t>
            </a:r>
            <a:r>
              <a:rPr lang="ja-JP" altLang="en-US" sz="1800" dirty="0" smtClean="0"/>
              <a:t>上野</a:t>
            </a:r>
            <a:r>
              <a:rPr lang="ja-JP" altLang="en-US" sz="1800" dirty="0" smtClean="0"/>
              <a:t>一樹・</a:t>
            </a:r>
            <a:r>
              <a:rPr lang="ja-JP" altLang="en-US" sz="1800" dirty="0"/>
              <a:t>佐々木修・三部</a:t>
            </a:r>
            <a:r>
              <a:rPr lang="ja-JP" altLang="en-US" sz="1800" dirty="0" smtClean="0"/>
              <a:t>勉</a:t>
            </a:r>
            <a:r>
              <a:rPr lang="ja-JP" altLang="en-US" sz="1800" dirty="0" smtClean="0"/>
              <a:t>・齊藤直人</a:t>
            </a:r>
            <a:endParaRPr lang="en-US" altLang="ja-JP" sz="1800" dirty="0" smtClean="0"/>
          </a:p>
          <a:p>
            <a:pPr lvl="1"/>
            <a:r>
              <a:rPr lang="ja-JP" altLang="en-US" sz="1800" dirty="0" smtClean="0"/>
              <a:t>西村</a:t>
            </a:r>
            <a:r>
              <a:rPr lang="ja-JP" altLang="en-US" sz="1800" dirty="0" smtClean="0"/>
              <a:t>昇一郎（東大）</a:t>
            </a:r>
            <a:endParaRPr lang="en-US" altLang="ja-JP" sz="1800" dirty="0" smtClean="0"/>
          </a:p>
          <a:p>
            <a:r>
              <a:rPr lang="ja-JP" altLang="en-US" sz="2400" dirty="0" smtClean="0"/>
              <a:t>九州大学</a:t>
            </a:r>
            <a:endParaRPr lang="en-US" altLang="ja-JP" sz="2400" dirty="0" smtClean="0"/>
          </a:p>
          <a:p>
            <a:pPr lvl="1"/>
            <a:r>
              <a:rPr lang="ja-JP" altLang="en-US" sz="1800" dirty="0" smtClean="0"/>
              <a:t>吉岡</a:t>
            </a:r>
            <a:r>
              <a:rPr lang="ja-JP" altLang="en-US" sz="1800" dirty="0" smtClean="0"/>
              <a:t>瑞樹・</a:t>
            </a:r>
            <a:r>
              <a:rPr lang="ja-JP" altLang="en-US" sz="1800" dirty="0"/>
              <a:t>東城</a:t>
            </a:r>
            <a:r>
              <a:rPr lang="ja-JP" altLang="en-US" sz="1800" dirty="0" smtClean="0"/>
              <a:t>順治</a:t>
            </a:r>
            <a:r>
              <a:rPr lang="ja-JP" altLang="en-US" sz="1800" dirty="0" smtClean="0"/>
              <a:t>・</a:t>
            </a:r>
            <a:r>
              <a:rPr lang="ja-JP" altLang="en-US" sz="1800" dirty="0" smtClean="0"/>
              <a:t>川越清以</a:t>
            </a:r>
            <a:endParaRPr lang="en-US" altLang="ja-JP" sz="1800" dirty="0" smtClean="0"/>
          </a:p>
          <a:p>
            <a:pPr lvl="1"/>
            <a:r>
              <a:rPr lang="ja-JP" altLang="en-US" sz="1800" dirty="0" smtClean="0"/>
              <a:t>調</a:t>
            </a:r>
            <a:r>
              <a:rPr lang="ja-JP" altLang="en-US" sz="1800" dirty="0" smtClean="0"/>
              <a:t>翔平</a:t>
            </a:r>
            <a:r>
              <a:rPr lang="ja-JP" altLang="en-US" sz="1800" dirty="0" smtClean="0"/>
              <a:t>・</a:t>
            </a:r>
            <a:r>
              <a:rPr lang="ja-JP" altLang="en-US" sz="1800" dirty="0"/>
              <a:t>古浦</a:t>
            </a:r>
            <a:r>
              <a:rPr lang="ja-JP" altLang="en-US" sz="1800" dirty="0" smtClean="0"/>
              <a:t>新司</a:t>
            </a:r>
            <a:r>
              <a:rPr lang="ja-JP" altLang="en-US" sz="1800" dirty="0" smtClean="0"/>
              <a:t>・長澤翼</a:t>
            </a:r>
            <a:endParaRPr lang="en-US" altLang="ja-JP" sz="1800" dirty="0" smtClean="0"/>
          </a:p>
          <a:p>
            <a:r>
              <a:rPr lang="en-US" altLang="ja-JP" sz="2400" dirty="0" smtClean="0"/>
              <a:t>JAXA</a:t>
            </a:r>
          </a:p>
          <a:p>
            <a:pPr lvl="1"/>
            <a:r>
              <a:rPr lang="ja-JP" altLang="en-US" sz="1800" dirty="0" smtClean="0"/>
              <a:t>池田</a:t>
            </a:r>
            <a:r>
              <a:rPr lang="ja-JP" altLang="en-US" sz="1800" dirty="0" smtClean="0"/>
              <a:t>博一</a:t>
            </a:r>
            <a:endParaRPr lang="en-US" altLang="ja-JP" sz="2400" dirty="0" smtClean="0"/>
          </a:p>
          <a:p>
            <a:r>
              <a:rPr lang="ja-JP" altLang="en-US" sz="2400" dirty="0" smtClean="0"/>
              <a:t>高麗大学（韓国）</a:t>
            </a:r>
            <a:endParaRPr lang="en-US" altLang="ja-JP" sz="2400" dirty="0" smtClean="0"/>
          </a:p>
          <a:p>
            <a:pPr lvl="1"/>
            <a:r>
              <a:rPr lang="en-US" altLang="ja-JP" sz="1800" dirty="0" err="1" smtClean="0"/>
              <a:t>Eunil</a:t>
            </a:r>
            <a:r>
              <a:rPr lang="en-US" altLang="ja-JP" sz="1800" dirty="0" smtClean="0"/>
              <a:t> </a:t>
            </a:r>
            <a:r>
              <a:rPr lang="en-US" altLang="ja-JP" sz="1800" dirty="0" smtClean="0"/>
              <a:t>Won, </a:t>
            </a:r>
            <a:r>
              <a:rPr lang="en-US" altLang="ja-JP" sz="1800" dirty="0" err="1"/>
              <a:t>ByeongRok</a:t>
            </a:r>
            <a:r>
              <a:rPr lang="en-US" altLang="ja-JP" sz="1800" dirty="0"/>
              <a:t> </a:t>
            </a:r>
            <a:r>
              <a:rPr lang="en-US" altLang="ja-JP" sz="1800" dirty="0" err="1" smtClean="0"/>
              <a:t>Ko</a:t>
            </a:r>
            <a:r>
              <a:rPr lang="en-US" altLang="ja-JP" sz="1800" dirty="0" smtClean="0"/>
              <a:t>, </a:t>
            </a:r>
            <a:r>
              <a:rPr lang="en-US" altLang="ja-JP" sz="1800" dirty="0" err="1" smtClean="0"/>
              <a:t>Woodo</a:t>
            </a:r>
            <a:r>
              <a:rPr lang="en-US" altLang="ja-JP" sz="1800" dirty="0" smtClean="0"/>
              <a:t> Lee, </a:t>
            </a:r>
            <a:r>
              <a:rPr lang="en-US" altLang="ja-JP" sz="1800" dirty="0" err="1" smtClean="0"/>
              <a:t>Jihoon</a:t>
            </a:r>
            <a:r>
              <a:rPr lang="en-US" altLang="ja-JP" sz="1800" dirty="0" smtClean="0"/>
              <a:t> Choi</a:t>
            </a:r>
            <a:endParaRPr lang="ja-JP" altLang="en-US" sz="1800" dirty="0" smtClean="0"/>
          </a:p>
          <a:p>
            <a:r>
              <a:rPr lang="en-US" altLang="ja-JP" sz="2400" dirty="0" smtClean="0"/>
              <a:t>BINP (Russia)</a:t>
            </a:r>
          </a:p>
          <a:p>
            <a:pPr lvl="1"/>
            <a:r>
              <a:rPr lang="en-US" altLang="ja-JP" sz="1800" dirty="0" smtClean="0"/>
              <a:t>Boris </a:t>
            </a:r>
            <a:r>
              <a:rPr lang="en-US" altLang="ja-JP" sz="1800" dirty="0" err="1" smtClean="0"/>
              <a:t>Shwartz</a:t>
            </a:r>
            <a:r>
              <a:rPr lang="en-US" altLang="ja-JP" sz="1800" dirty="0" smtClean="0"/>
              <a:t>, </a:t>
            </a:r>
            <a:r>
              <a:rPr lang="en-US" altLang="ja-JP" sz="1800" dirty="0" err="1" smtClean="0"/>
              <a:t>Georgii</a:t>
            </a:r>
            <a:r>
              <a:rPr lang="en-US" altLang="ja-JP" sz="1800" dirty="0" smtClean="0"/>
              <a:t> </a:t>
            </a:r>
            <a:r>
              <a:rPr lang="en-US" altLang="ja-JP" sz="1800" dirty="0" err="1" smtClean="0"/>
              <a:t>Razuvaev</a:t>
            </a:r>
            <a:endParaRPr lang="en-US" altLang="ja-JP" sz="1800" dirty="0" smtClean="0"/>
          </a:p>
          <a:p>
            <a:r>
              <a:rPr lang="en-US" altLang="ja-JP" sz="2400" dirty="0" smtClean="0"/>
              <a:t>LPHNE Paris, CC-IN2P3 Lyon</a:t>
            </a:r>
            <a:r>
              <a:rPr lang="en-US" altLang="ja-JP" sz="2400" dirty="0"/>
              <a:t> </a:t>
            </a:r>
            <a:r>
              <a:rPr lang="en-US" altLang="ja-JP" sz="2400" dirty="0" smtClean="0"/>
              <a:t>(France)</a:t>
            </a:r>
            <a:endParaRPr lang="en-US" altLang="ja-JP" sz="2400" dirty="0"/>
          </a:p>
          <a:p>
            <a:pPr lvl="1"/>
            <a:r>
              <a:rPr lang="en-US" altLang="ja-JP" sz="1800" dirty="0" err="1"/>
              <a:t>Frédéric</a:t>
            </a:r>
            <a:r>
              <a:rPr lang="en-US" altLang="ja-JP" sz="1800" dirty="0"/>
              <a:t> </a:t>
            </a:r>
            <a:r>
              <a:rPr lang="en-US" altLang="ja-JP" sz="1800" dirty="0" err="1" smtClean="0"/>
              <a:t>Kapusta</a:t>
            </a:r>
            <a:r>
              <a:rPr lang="en-US" altLang="ja-JP" sz="1800" dirty="0" smtClean="0"/>
              <a:t>, </a:t>
            </a:r>
            <a:r>
              <a:rPr lang="en-US" altLang="ja-JP" sz="1800" dirty="0" err="1" smtClean="0"/>
              <a:t>Wilfrid</a:t>
            </a:r>
            <a:r>
              <a:rPr lang="en-US" altLang="ja-JP" sz="1800" dirty="0" smtClean="0"/>
              <a:t> </a:t>
            </a:r>
            <a:r>
              <a:rPr lang="en-US" altLang="ja-JP" sz="1800" dirty="0"/>
              <a:t>da </a:t>
            </a:r>
            <a:r>
              <a:rPr lang="en-US" altLang="ja-JP" sz="1800" dirty="0" smtClean="0"/>
              <a:t>Silva, Jean</a:t>
            </a:r>
            <a:r>
              <a:rPr lang="en-US" altLang="ja-JP" sz="1800" dirty="0"/>
              <a:t>-François </a:t>
            </a:r>
            <a:r>
              <a:rPr lang="en-US" altLang="ja-JP" sz="1800" dirty="0" err="1" smtClean="0"/>
              <a:t>Genat</a:t>
            </a:r>
            <a:endParaRPr lang="en-US" altLang="ja-JP" sz="1800" dirty="0"/>
          </a:p>
          <a:p>
            <a:pPr lvl="1"/>
            <a:r>
              <a:rPr lang="en-US" altLang="ja-JP" sz="1800" dirty="0" err="1" smtClean="0"/>
              <a:t>Yonny</a:t>
            </a:r>
            <a:r>
              <a:rPr lang="en-US" altLang="ja-JP" sz="1800" dirty="0" smtClean="0"/>
              <a:t> Cardenas</a:t>
            </a:r>
            <a:endParaRPr lang="en-US" altLang="ja-JP" sz="1800" dirty="0"/>
          </a:p>
        </p:txBody>
      </p:sp>
      <p:pic>
        <p:nvPicPr>
          <p:cNvPr id="4" name="図 3" descr="OpenIt_logo2.g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36958" y="4996399"/>
            <a:ext cx="2807042" cy="1861601"/>
          </a:xfrm>
          <a:prstGeom prst="rect">
            <a:avLst/>
          </a:prstGeom>
        </p:spPr>
      </p:pic>
      <p:pic>
        <p:nvPicPr>
          <p:cNvPr id="6" name="図 5" descr="スクリーンショット 2014-11-21 4.36.38.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2446" y="2165582"/>
            <a:ext cx="3401554" cy="2215626"/>
          </a:xfrm>
          <a:prstGeom prst="rect">
            <a:avLst/>
          </a:prstGeom>
        </p:spPr>
      </p:pic>
    </p:spTree>
    <p:extLst>
      <p:ext uri="{BB962C8B-B14F-4D97-AF65-F5344CB8AC3E}">
        <p14:creationId xmlns:p14="http://schemas.microsoft.com/office/powerpoint/2010/main" val="30142148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8733" y="0"/>
            <a:ext cx="8229600" cy="676601"/>
          </a:xfrm>
        </p:spPr>
        <p:txBody>
          <a:bodyPr>
            <a:normAutofit fontScale="90000"/>
          </a:bodyPr>
          <a:lstStyle/>
          <a:p>
            <a:r>
              <a:rPr kumimoji="1" lang="ja-JP" altLang="en-US" sz="4000" dirty="0" smtClean="0"/>
              <a:t>読み出し回路</a:t>
            </a:r>
            <a:endParaRPr kumimoji="1" lang="ja-JP" altLang="en-US" sz="4000" dirty="0"/>
          </a:p>
        </p:txBody>
      </p:sp>
      <p:pic>
        <p:nvPicPr>
          <p:cNvPr id="3074" name="Picture 2"/>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tretch>
            <a:fillRect/>
          </a:stretch>
        </p:blipFill>
        <p:spPr bwMode="auto">
          <a:xfrm>
            <a:off x="30938" y="2553385"/>
            <a:ext cx="6243139" cy="4152802"/>
          </a:xfrm>
          <a:prstGeom prst="rect">
            <a:avLst/>
          </a:prstGeom>
          <a:noFill/>
          <a:ln w="9525">
            <a:noFill/>
            <a:miter lim="800000"/>
            <a:headEnd/>
            <a:tailEnd/>
          </a:ln>
        </p:spPr>
      </p:pic>
      <p:sp>
        <p:nvSpPr>
          <p:cNvPr id="6" name="コンテンツ プレースホルダ 5"/>
          <p:cNvSpPr>
            <a:spLocks noGrp="1"/>
          </p:cNvSpPr>
          <p:nvPr>
            <p:ph sz="half" idx="2"/>
          </p:nvPr>
        </p:nvSpPr>
        <p:spPr>
          <a:xfrm>
            <a:off x="6263834" y="778514"/>
            <a:ext cx="2853142" cy="4611965"/>
          </a:xfrm>
        </p:spPr>
        <p:txBody>
          <a:bodyPr>
            <a:noAutofit/>
          </a:bodyPr>
          <a:lstStyle/>
          <a:p>
            <a:r>
              <a:rPr lang="en-US" altLang="ja-JP" sz="1400" dirty="0" smtClean="0"/>
              <a:t>J-PARC</a:t>
            </a:r>
            <a:r>
              <a:rPr lang="ja-JP" altLang="en-US" sz="1400" dirty="0" smtClean="0"/>
              <a:t>の</a:t>
            </a:r>
            <a:r>
              <a:rPr lang="en-US" altLang="ja-JP" sz="1400" dirty="0" smtClean="0">
                <a:solidFill>
                  <a:srgbClr val="0000FF"/>
                </a:solidFill>
              </a:rPr>
              <a:t>25 Hz</a:t>
            </a:r>
            <a:r>
              <a:rPr lang="ja-JP" altLang="en-US" sz="1400" dirty="0" smtClean="0">
                <a:solidFill>
                  <a:srgbClr val="0000FF"/>
                </a:solidFill>
              </a:rPr>
              <a:t>のパルスビーム構造</a:t>
            </a:r>
            <a:r>
              <a:rPr lang="ja-JP" altLang="en-US" sz="1400" dirty="0" smtClean="0"/>
              <a:t>に同期して読み出し。</a:t>
            </a:r>
            <a:endParaRPr lang="en-US" altLang="ja-JP" sz="1400" dirty="0" smtClean="0"/>
          </a:p>
          <a:p>
            <a:endParaRPr lang="en-US" altLang="ja-JP" sz="1400" dirty="0" smtClean="0"/>
          </a:p>
          <a:p>
            <a:r>
              <a:rPr lang="ja-JP" altLang="en-US" sz="1400" dirty="0" smtClean="0"/>
              <a:t>ビーム入射後</a:t>
            </a:r>
            <a:r>
              <a:rPr lang="en-US" altLang="ja-JP" sz="1400" dirty="0" smtClean="0">
                <a:solidFill>
                  <a:srgbClr val="0000FF"/>
                </a:solidFill>
              </a:rPr>
              <a:t>33μs</a:t>
            </a:r>
            <a:r>
              <a:rPr lang="ja-JP" altLang="en-US" sz="1400" dirty="0" smtClean="0">
                <a:solidFill>
                  <a:srgbClr val="0000FF"/>
                </a:solidFill>
              </a:rPr>
              <a:t>にわたって測定</a:t>
            </a:r>
            <a:r>
              <a:rPr lang="ja-JP" altLang="en-US" sz="1400" dirty="0" smtClean="0"/>
              <a:t>。その後、次のパルスが来るまでにデータを転送。</a:t>
            </a:r>
            <a:endParaRPr lang="en-US" altLang="ja-JP" sz="1400" dirty="0" smtClean="0"/>
          </a:p>
          <a:p>
            <a:endParaRPr lang="en-US" altLang="ja-JP" sz="1400" dirty="0" smtClean="0"/>
          </a:p>
          <a:p>
            <a:pPr marL="0" indent="0">
              <a:buNone/>
            </a:pPr>
            <a:endParaRPr lang="en-US" altLang="ja-JP" sz="1400" dirty="0" smtClean="0"/>
          </a:p>
          <a:p>
            <a:pPr marL="0" indent="0">
              <a:buNone/>
            </a:pPr>
            <a:endParaRPr lang="en-US" altLang="ja-JP" sz="1400" dirty="0"/>
          </a:p>
          <a:p>
            <a:pPr marL="0" indent="0">
              <a:buNone/>
            </a:pPr>
            <a:endParaRPr lang="en-US" altLang="ja-JP" sz="1400" dirty="0" smtClean="0"/>
          </a:p>
          <a:p>
            <a:r>
              <a:rPr lang="ja-JP" altLang="en-US" sz="1400" dirty="0" smtClean="0"/>
              <a:t>フロントエンドでは</a:t>
            </a:r>
            <a:r>
              <a:rPr lang="en-US" altLang="ja-JP" sz="1400" dirty="0" smtClean="0"/>
              <a:t>ASD</a:t>
            </a:r>
            <a:r>
              <a:rPr lang="ja-JP" altLang="en-US" sz="1400" dirty="0" smtClean="0"/>
              <a:t>のデジタル出力を</a:t>
            </a:r>
            <a:r>
              <a:rPr lang="en-US" altLang="ja-JP" sz="1400" dirty="0" smtClean="0">
                <a:solidFill>
                  <a:srgbClr val="0000FF"/>
                </a:solidFill>
              </a:rPr>
              <a:t>5ns</a:t>
            </a:r>
            <a:r>
              <a:rPr lang="ja-JP" altLang="en-US" sz="1400" dirty="0" smtClean="0">
                <a:solidFill>
                  <a:srgbClr val="0000FF"/>
                </a:solidFill>
              </a:rPr>
              <a:t>のタイムスタンプでバッファメモリに格納</a:t>
            </a:r>
            <a:r>
              <a:rPr lang="ja-JP" altLang="en-US" sz="1400" dirty="0" smtClean="0"/>
              <a:t>（１スピル分）。</a:t>
            </a:r>
            <a:endParaRPr lang="en-US" altLang="ja-JP" sz="1400" dirty="0" smtClean="0"/>
          </a:p>
          <a:p>
            <a:r>
              <a:rPr lang="ja-JP" altLang="en-US" sz="1400" dirty="0" smtClean="0"/>
              <a:t>後段読み出し回路でスピル毎にデータを吸い上げる。</a:t>
            </a:r>
            <a:endParaRPr lang="en-US" altLang="ja-JP" sz="1400" dirty="0" smtClean="0"/>
          </a:p>
          <a:p>
            <a:endParaRPr lang="en-US" altLang="ja-JP" sz="1400" dirty="0" smtClean="0"/>
          </a:p>
        </p:txBody>
      </p:sp>
      <p:sp>
        <p:nvSpPr>
          <p:cNvPr id="5" name="スライド番号プレースホルダ 4"/>
          <p:cNvSpPr>
            <a:spLocks noGrp="1"/>
          </p:cNvSpPr>
          <p:nvPr>
            <p:ph type="sldNum" sz="quarter" idx="12"/>
          </p:nvPr>
        </p:nvSpPr>
        <p:spPr/>
        <p:txBody>
          <a:bodyPr/>
          <a:lstStyle/>
          <a:p>
            <a:fld id="{F120F9AC-B775-4FC9-A1BF-7938D7A5D7F5}" type="slidenum">
              <a:rPr lang="ja-JP" altLang="en-US" smtClean="0">
                <a:solidFill>
                  <a:prstClr val="black">
                    <a:tint val="75000"/>
                  </a:prstClr>
                </a:solidFill>
                <a:latin typeface="Calibri"/>
                <a:ea typeface="ＭＳ Ｐゴシック"/>
              </a:rPr>
              <a:pPr/>
              <a:t>20</a:t>
            </a:fld>
            <a:endParaRPr lang="ja-JP" altLang="en-US">
              <a:solidFill>
                <a:prstClr val="black">
                  <a:tint val="75000"/>
                </a:prstClr>
              </a:solidFill>
              <a:latin typeface="Calibri"/>
              <a:ea typeface="ＭＳ Ｐゴシック"/>
            </a:endParaRPr>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2838" y="683486"/>
            <a:ext cx="4811416" cy="1720507"/>
          </a:xfrm>
          <a:prstGeom prst="rect">
            <a:avLst/>
          </a:prstGeom>
          <a:noFill/>
          <a:ln w="9525">
            <a:noFill/>
            <a:miter lim="800000"/>
            <a:headEnd/>
            <a:tailEnd/>
          </a:ln>
        </p:spPr>
      </p:pic>
    </p:spTree>
    <p:extLst>
      <p:ext uri="{BB962C8B-B14F-4D97-AF65-F5344CB8AC3E}">
        <p14:creationId xmlns:p14="http://schemas.microsoft.com/office/powerpoint/2010/main" val="7151405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8733" y="0"/>
            <a:ext cx="8229600" cy="676601"/>
          </a:xfrm>
        </p:spPr>
        <p:txBody>
          <a:bodyPr>
            <a:normAutofit fontScale="90000"/>
          </a:bodyPr>
          <a:lstStyle/>
          <a:p>
            <a:r>
              <a:rPr kumimoji="1" lang="ja-JP" altLang="en-US" sz="4000" dirty="0" smtClean="0"/>
              <a:t>読み出し回路</a:t>
            </a:r>
            <a:endParaRPr kumimoji="1" lang="ja-JP" altLang="en-US" sz="4000" dirty="0"/>
          </a:p>
        </p:txBody>
      </p:sp>
      <p:pic>
        <p:nvPicPr>
          <p:cNvPr id="3074" name="Picture 2"/>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tretch>
            <a:fillRect/>
          </a:stretch>
        </p:blipFill>
        <p:spPr bwMode="auto">
          <a:xfrm>
            <a:off x="30938" y="2553385"/>
            <a:ext cx="6243139" cy="4152802"/>
          </a:xfrm>
          <a:prstGeom prst="rect">
            <a:avLst/>
          </a:prstGeom>
          <a:noFill/>
          <a:ln w="9525">
            <a:noFill/>
            <a:miter lim="800000"/>
            <a:headEnd/>
            <a:tailEnd/>
          </a:ln>
        </p:spPr>
      </p:pic>
      <p:sp>
        <p:nvSpPr>
          <p:cNvPr id="6" name="コンテンツ プレースホルダ 5"/>
          <p:cNvSpPr>
            <a:spLocks noGrp="1"/>
          </p:cNvSpPr>
          <p:nvPr>
            <p:ph sz="half" idx="2"/>
          </p:nvPr>
        </p:nvSpPr>
        <p:spPr>
          <a:xfrm>
            <a:off x="6263834" y="778514"/>
            <a:ext cx="2853142" cy="4611965"/>
          </a:xfrm>
        </p:spPr>
        <p:txBody>
          <a:bodyPr>
            <a:noAutofit/>
          </a:bodyPr>
          <a:lstStyle/>
          <a:p>
            <a:r>
              <a:rPr lang="en-US" altLang="ja-JP" sz="1400" dirty="0" smtClean="0"/>
              <a:t>J-PARC</a:t>
            </a:r>
            <a:r>
              <a:rPr lang="ja-JP" altLang="en-US" sz="1400" dirty="0" smtClean="0"/>
              <a:t>の</a:t>
            </a:r>
            <a:r>
              <a:rPr lang="en-US" altLang="ja-JP" sz="1400" dirty="0" smtClean="0">
                <a:solidFill>
                  <a:srgbClr val="0000FF"/>
                </a:solidFill>
              </a:rPr>
              <a:t>25 Hz</a:t>
            </a:r>
            <a:r>
              <a:rPr lang="ja-JP" altLang="en-US" sz="1400" dirty="0" smtClean="0">
                <a:solidFill>
                  <a:srgbClr val="0000FF"/>
                </a:solidFill>
              </a:rPr>
              <a:t>のパルスビーム構造</a:t>
            </a:r>
            <a:r>
              <a:rPr lang="ja-JP" altLang="en-US" sz="1400" dirty="0" smtClean="0"/>
              <a:t>に同期して読み出し。</a:t>
            </a:r>
            <a:endParaRPr lang="en-US" altLang="ja-JP" sz="1400" dirty="0" smtClean="0"/>
          </a:p>
          <a:p>
            <a:endParaRPr lang="en-US" altLang="ja-JP" sz="1400" dirty="0" smtClean="0"/>
          </a:p>
          <a:p>
            <a:r>
              <a:rPr lang="ja-JP" altLang="en-US" sz="1400" dirty="0" smtClean="0"/>
              <a:t>ビーム入射後</a:t>
            </a:r>
            <a:r>
              <a:rPr lang="en-US" altLang="ja-JP" sz="1400" dirty="0" smtClean="0">
                <a:solidFill>
                  <a:srgbClr val="0000FF"/>
                </a:solidFill>
              </a:rPr>
              <a:t>33μs</a:t>
            </a:r>
            <a:r>
              <a:rPr lang="ja-JP" altLang="en-US" sz="1400" dirty="0" smtClean="0">
                <a:solidFill>
                  <a:srgbClr val="0000FF"/>
                </a:solidFill>
              </a:rPr>
              <a:t>にわたって測定</a:t>
            </a:r>
            <a:r>
              <a:rPr lang="ja-JP" altLang="en-US" sz="1400" dirty="0" smtClean="0"/>
              <a:t>。その後、次のパルスが来るまでにデータを転送。</a:t>
            </a:r>
            <a:endParaRPr lang="en-US" altLang="ja-JP" sz="1400" dirty="0" smtClean="0"/>
          </a:p>
          <a:p>
            <a:endParaRPr lang="en-US" altLang="ja-JP" sz="1400" dirty="0" smtClean="0"/>
          </a:p>
          <a:p>
            <a:pPr marL="0" indent="0">
              <a:buNone/>
            </a:pPr>
            <a:endParaRPr lang="en-US" altLang="ja-JP" sz="1400" dirty="0" smtClean="0"/>
          </a:p>
          <a:p>
            <a:pPr marL="0" indent="0">
              <a:buNone/>
            </a:pPr>
            <a:endParaRPr lang="en-US" altLang="ja-JP" sz="1400" dirty="0"/>
          </a:p>
          <a:p>
            <a:pPr marL="0" indent="0">
              <a:buNone/>
            </a:pPr>
            <a:endParaRPr lang="en-US" altLang="ja-JP" sz="1400" dirty="0" smtClean="0"/>
          </a:p>
          <a:p>
            <a:r>
              <a:rPr lang="ja-JP" altLang="en-US" sz="1400" dirty="0" smtClean="0"/>
              <a:t>フロントエンドでは</a:t>
            </a:r>
            <a:r>
              <a:rPr lang="en-US" altLang="ja-JP" sz="1400" dirty="0" smtClean="0"/>
              <a:t>ASD</a:t>
            </a:r>
            <a:r>
              <a:rPr lang="ja-JP" altLang="en-US" sz="1400" dirty="0" smtClean="0"/>
              <a:t>のデジタル出力を</a:t>
            </a:r>
            <a:r>
              <a:rPr lang="en-US" altLang="ja-JP" sz="1400" dirty="0" smtClean="0">
                <a:solidFill>
                  <a:srgbClr val="0000FF"/>
                </a:solidFill>
              </a:rPr>
              <a:t>5ns</a:t>
            </a:r>
            <a:r>
              <a:rPr lang="ja-JP" altLang="en-US" sz="1400" dirty="0" smtClean="0">
                <a:solidFill>
                  <a:srgbClr val="0000FF"/>
                </a:solidFill>
              </a:rPr>
              <a:t>のタイムスタンプでバッファメモリに格納</a:t>
            </a:r>
            <a:r>
              <a:rPr lang="ja-JP" altLang="en-US" sz="1400" dirty="0" smtClean="0"/>
              <a:t>（１スピル分）。</a:t>
            </a:r>
            <a:endParaRPr lang="en-US" altLang="ja-JP" sz="1400" dirty="0" smtClean="0"/>
          </a:p>
          <a:p>
            <a:r>
              <a:rPr lang="ja-JP" altLang="en-US" sz="1400" dirty="0" smtClean="0"/>
              <a:t>後段読み出し回路でスピル毎にデータを吸い上げる。</a:t>
            </a:r>
            <a:endParaRPr lang="en-US" altLang="ja-JP" sz="1400" dirty="0" smtClean="0"/>
          </a:p>
          <a:p>
            <a:endParaRPr lang="en-US" altLang="ja-JP" sz="1400" dirty="0" smtClean="0"/>
          </a:p>
        </p:txBody>
      </p:sp>
      <p:sp>
        <p:nvSpPr>
          <p:cNvPr id="5" name="スライド番号プレースホルダ 4"/>
          <p:cNvSpPr>
            <a:spLocks noGrp="1"/>
          </p:cNvSpPr>
          <p:nvPr>
            <p:ph type="sldNum" sz="quarter" idx="12"/>
          </p:nvPr>
        </p:nvSpPr>
        <p:spPr/>
        <p:txBody>
          <a:bodyPr/>
          <a:lstStyle/>
          <a:p>
            <a:fld id="{F120F9AC-B775-4FC9-A1BF-7938D7A5D7F5}" type="slidenum">
              <a:rPr lang="ja-JP" altLang="en-US" smtClean="0">
                <a:solidFill>
                  <a:prstClr val="black">
                    <a:tint val="75000"/>
                  </a:prstClr>
                </a:solidFill>
                <a:latin typeface="Calibri"/>
                <a:ea typeface="ＭＳ Ｐゴシック"/>
              </a:rPr>
              <a:pPr/>
              <a:t>21</a:t>
            </a:fld>
            <a:endParaRPr lang="ja-JP" altLang="en-US">
              <a:solidFill>
                <a:prstClr val="black">
                  <a:tint val="75000"/>
                </a:prstClr>
              </a:solidFill>
              <a:latin typeface="Calibri"/>
              <a:ea typeface="ＭＳ Ｐゴシック"/>
            </a:endParaRPr>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2838" y="683486"/>
            <a:ext cx="4811416" cy="1720507"/>
          </a:xfrm>
          <a:prstGeom prst="rect">
            <a:avLst/>
          </a:prstGeom>
          <a:noFill/>
          <a:ln w="9525">
            <a:noFill/>
            <a:miter lim="800000"/>
            <a:headEnd/>
            <a:tailEnd/>
          </a:ln>
        </p:spPr>
      </p:pic>
      <p:sp>
        <p:nvSpPr>
          <p:cNvPr id="3" name="角丸四角形 2"/>
          <p:cNvSpPr/>
          <p:nvPr/>
        </p:nvSpPr>
        <p:spPr>
          <a:xfrm>
            <a:off x="648558" y="2553385"/>
            <a:ext cx="2121329" cy="4168090"/>
          </a:xfrm>
          <a:prstGeom prst="roundRect">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テキスト ボックス 3"/>
          <p:cNvSpPr txBox="1"/>
          <p:nvPr/>
        </p:nvSpPr>
        <p:spPr>
          <a:xfrm>
            <a:off x="770166" y="4272842"/>
            <a:ext cx="1826141" cy="584776"/>
          </a:xfrm>
          <a:prstGeom prst="rect">
            <a:avLst/>
          </a:prstGeom>
          <a:solidFill>
            <a:srgbClr val="FFFFFF">
              <a:alpha val="91000"/>
            </a:srgbClr>
          </a:solidFill>
        </p:spPr>
        <p:txBody>
          <a:bodyPr wrap="none" rtlCol="0">
            <a:spAutoFit/>
          </a:bodyPr>
          <a:lstStyle/>
          <a:p>
            <a:r>
              <a:rPr kumimoji="1" lang="ja-JP" altLang="en-US" sz="3200" dirty="0" smtClean="0"/>
              <a:t>次の講演</a:t>
            </a:r>
            <a:endParaRPr kumimoji="1" lang="ja-JP" altLang="en-US" sz="3200" dirty="0"/>
          </a:p>
        </p:txBody>
      </p:sp>
    </p:spTree>
    <p:extLst>
      <p:ext uri="{BB962C8B-B14F-4D97-AF65-F5344CB8AC3E}">
        <p14:creationId xmlns:p14="http://schemas.microsoft.com/office/powerpoint/2010/main" val="10002473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6833"/>
            <a:ext cx="8229600" cy="1143000"/>
          </a:xfrm>
        </p:spPr>
        <p:txBody>
          <a:bodyPr/>
          <a:lstStyle/>
          <a:p>
            <a:r>
              <a:rPr kumimoji="1" lang="ja-JP" altLang="en-US" dirty="0" smtClean="0"/>
              <a:t>クロックの分配</a:t>
            </a:r>
            <a:endParaRPr kumimoji="1" lang="ja-JP" altLang="en-US" dirty="0"/>
          </a:p>
        </p:txBody>
      </p:sp>
      <p:sp>
        <p:nvSpPr>
          <p:cNvPr id="4" name="スライド番号プレースホルダー 3"/>
          <p:cNvSpPr>
            <a:spLocks noGrp="1"/>
          </p:cNvSpPr>
          <p:nvPr>
            <p:ph type="sldNum" sz="quarter" idx="12"/>
          </p:nvPr>
        </p:nvSpPr>
        <p:spPr/>
        <p:txBody>
          <a:bodyPr/>
          <a:lstStyle/>
          <a:p>
            <a:fld id="{2BD52DE5-2DC2-E34D-96CF-3AB953A0EA75}" type="slidenum">
              <a:rPr lang="ja-JP" altLang="en-US" smtClean="0">
                <a:solidFill>
                  <a:prstClr val="black">
                    <a:tint val="75000"/>
                  </a:prstClr>
                </a:solidFill>
                <a:latin typeface="Calibri"/>
                <a:ea typeface="ＭＳ Ｐゴシック"/>
              </a:rPr>
              <a:pPr/>
              <a:t>22</a:t>
            </a:fld>
            <a:endParaRPr lang="ja-JP" altLang="en-US">
              <a:solidFill>
                <a:prstClr val="black">
                  <a:tint val="75000"/>
                </a:prstClr>
              </a:solidFill>
              <a:latin typeface="Calibri"/>
              <a:ea typeface="ＭＳ Ｐゴシック"/>
            </a:endParaRPr>
          </a:p>
        </p:txBody>
      </p:sp>
      <p:pic>
        <p:nvPicPr>
          <p:cNvPr id="5" name="コンテンツ プレースホルダー 3" descr="スクリーンショット 2012-04-11 11.12.40.pn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571" r="42"/>
          <a:stretch/>
        </p:blipFill>
        <p:spPr>
          <a:xfrm>
            <a:off x="452112" y="1250388"/>
            <a:ext cx="7976128" cy="5304249"/>
          </a:xfrm>
        </p:spPr>
      </p:pic>
      <p:cxnSp>
        <p:nvCxnSpPr>
          <p:cNvPr id="7" name="直線矢印コネクタ 6"/>
          <p:cNvCxnSpPr/>
          <p:nvPr/>
        </p:nvCxnSpPr>
        <p:spPr>
          <a:xfrm flipH="1" flipV="1">
            <a:off x="4693655" y="5287598"/>
            <a:ext cx="2264001" cy="13806"/>
          </a:xfrm>
          <a:prstGeom prst="straightConnector1">
            <a:avLst/>
          </a:prstGeom>
          <a:ln w="76200" cmpd="sng">
            <a:solidFill>
              <a:srgbClr val="0000FF"/>
            </a:solidFill>
            <a:headEnd type="none"/>
            <a:tailEnd type="triangle"/>
          </a:ln>
        </p:spPr>
        <p:style>
          <a:lnRef idx="3">
            <a:schemeClr val="accent6"/>
          </a:lnRef>
          <a:fillRef idx="0">
            <a:schemeClr val="accent6"/>
          </a:fillRef>
          <a:effectRef idx="2">
            <a:schemeClr val="accent6"/>
          </a:effectRef>
          <a:fontRef idx="minor">
            <a:schemeClr val="tx1"/>
          </a:fontRef>
        </p:style>
      </p:cxnSp>
      <p:cxnSp>
        <p:nvCxnSpPr>
          <p:cNvPr id="13" name="カギ線コネクタ 12"/>
          <p:cNvCxnSpPr/>
          <p:nvPr/>
        </p:nvCxnSpPr>
        <p:spPr>
          <a:xfrm rot="16200000" flipV="1">
            <a:off x="3761792" y="4562804"/>
            <a:ext cx="1132071" cy="262293"/>
          </a:xfrm>
          <a:prstGeom prst="bentConnector3">
            <a:avLst>
              <a:gd name="adj1" fmla="val -1219"/>
            </a:avLst>
          </a:prstGeom>
          <a:ln w="76200" cmpd="sng">
            <a:solidFill>
              <a:srgbClr val="0000FF"/>
            </a:solidFill>
          </a:ln>
        </p:spPr>
        <p:style>
          <a:lnRef idx="3">
            <a:schemeClr val="accent6"/>
          </a:lnRef>
          <a:fillRef idx="0">
            <a:schemeClr val="accent6"/>
          </a:fillRef>
          <a:effectRef idx="2">
            <a:schemeClr val="accent6"/>
          </a:effectRef>
          <a:fontRef idx="minor">
            <a:schemeClr val="tx1"/>
          </a:fontRef>
        </p:style>
      </p:cxnSp>
      <p:cxnSp>
        <p:nvCxnSpPr>
          <p:cNvPr id="17" name="直線矢印コネクタ 16"/>
          <p:cNvCxnSpPr/>
          <p:nvPr/>
        </p:nvCxnSpPr>
        <p:spPr>
          <a:xfrm>
            <a:off x="4196681" y="4114108"/>
            <a:ext cx="262294" cy="0"/>
          </a:xfrm>
          <a:prstGeom prst="straightConnector1">
            <a:avLst/>
          </a:prstGeom>
          <a:ln w="76200" cmpd="sng">
            <a:solidFill>
              <a:srgbClr val="0000FF"/>
            </a:solidFill>
            <a:headEnd type="none"/>
            <a:tailEnd type="triangle"/>
          </a:ln>
        </p:spPr>
        <p:style>
          <a:lnRef idx="3">
            <a:schemeClr val="accent6"/>
          </a:lnRef>
          <a:fillRef idx="0">
            <a:schemeClr val="accent6"/>
          </a:fillRef>
          <a:effectRef idx="2">
            <a:schemeClr val="accent6"/>
          </a:effectRef>
          <a:fontRef idx="minor">
            <a:schemeClr val="tx1"/>
          </a:fontRef>
        </p:style>
      </p:cxnSp>
      <p:cxnSp>
        <p:nvCxnSpPr>
          <p:cNvPr id="19" name="カギ線コネクタ 18"/>
          <p:cNvCxnSpPr/>
          <p:nvPr/>
        </p:nvCxnSpPr>
        <p:spPr>
          <a:xfrm rot="5400000" flipH="1" flipV="1">
            <a:off x="3803729" y="3030917"/>
            <a:ext cx="1891386" cy="302611"/>
          </a:xfrm>
          <a:prstGeom prst="bentConnector3">
            <a:avLst>
              <a:gd name="adj1" fmla="val 365"/>
            </a:avLst>
          </a:prstGeom>
          <a:ln w="76200" cmpd="sng">
            <a:solidFill>
              <a:srgbClr val="0000FF"/>
            </a:solidFill>
          </a:ln>
        </p:spPr>
        <p:style>
          <a:lnRef idx="3">
            <a:schemeClr val="accent6"/>
          </a:lnRef>
          <a:fillRef idx="0">
            <a:schemeClr val="accent6"/>
          </a:fillRef>
          <a:effectRef idx="2">
            <a:schemeClr val="accent6"/>
          </a:effectRef>
          <a:fontRef idx="minor">
            <a:schemeClr val="tx1"/>
          </a:fontRef>
        </p:style>
      </p:cxnSp>
      <p:cxnSp>
        <p:nvCxnSpPr>
          <p:cNvPr id="22" name="直線矢印コネクタ 21"/>
          <p:cNvCxnSpPr/>
          <p:nvPr/>
        </p:nvCxnSpPr>
        <p:spPr>
          <a:xfrm flipH="1">
            <a:off x="3409801" y="2265183"/>
            <a:ext cx="1049174" cy="1214398"/>
          </a:xfrm>
          <a:prstGeom prst="straightConnector1">
            <a:avLst/>
          </a:prstGeom>
          <a:ln w="76200" cmpd="sng">
            <a:solidFill>
              <a:srgbClr val="0000FF"/>
            </a:solidFill>
            <a:headEnd type="none"/>
            <a:tailEnd type="triangle"/>
          </a:ln>
        </p:spPr>
        <p:style>
          <a:lnRef idx="3">
            <a:schemeClr val="accent6"/>
          </a:lnRef>
          <a:fillRef idx="0">
            <a:schemeClr val="accent6"/>
          </a:fillRef>
          <a:effectRef idx="2">
            <a:schemeClr val="accent6"/>
          </a:effectRef>
          <a:fontRef idx="minor">
            <a:schemeClr val="tx1"/>
          </a:fontRef>
        </p:style>
      </p:cxnSp>
      <p:cxnSp>
        <p:nvCxnSpPr>
          <p:cNvPr id="23" name="直線矢印コネクタ 22"/>
          <p:cNvCxnSpPr/>
          <p:nvPr/>
        </p:nvCxnSpPr>
        <p:spPr>
          <a:xfrm flipH="1">
            <a:off x="4625175" y="2265183"/>
            <a:ext cx="262294" cy="0"/>
          </a:xfrm>
          <a:prstGeom prst="straightConnector1">
            <a:avLst/>
          </a:prstGeom>
          <a:ln w="76200" cmpd="sng">
            <a:solidFill>
              <a:srgbClr val="0000FF"/>
            </a:solidFill>
            <a:headEnd type="none"/>
            <a:tailEnd type="triangle"/>
          </a:ln>
        </p:spPr>
        <p:style>
          <a:lnRef idx="3">
            <a:schemeClr val="accent6"/>
          </a:lnRef>
          <a:fillRef idx="0">
            <a:schemeClr val="accent6"/>
          </a:fillRef>
          <a:effectRef idx="2">
            <a:schemeClr val="accent6"/>
          </a:effectRef>
          <a:fontRef idx="minor">
            <a:schemeClr val="tx1"/>
          </a:fontRef>
        </p:style>
      </p:cxnSp>
      <p:cxnSp>
        <p:nvCxnSpPr>
          <p:cNvPr id="25" name="直線矢印コネクタ 24"/>
          <p:cNvCxnSpPr/>
          <p:nvPr/>
        </p:nvCxnSpPr>
        <p:spPr>
          <a:xfrm flipV="1">
            <a:off x="2194974" y="3189660"/>
            <a:ext cx="0" cy="137522"/>
          </a:xfrm>
          <a:prstGeom prst="straightConnector1">
            <a:avLst/>
          </a:prstGeom>
          <a:ln w="76200" cmpd="sng">
            <a:solidFill>
              <a:srgbClr val="0000FF"/>
            </a:solidFill>
            <a:headEnd type="none"/>
            <a:tailEnd type="triangle"/>
          </a:ln>
        </p:spPr>
        <p:style>
          <a:lnRef idx="3">
            <a:schemeClr val="accent6"/>
          </a:lnRef>
          <a:fillRef idx="0">
            <a:schemeClr val="accent6"/>
          </a:fillRef>
          <a:effectRef idx="2">
            <a:schemeClr val="accent6"/>
          </a:effectRef>
          <a:fontRef idx="minor">
            <a:schemeClr val="tx1"/>
          </a:fontRef>
        </p:style>
      </p:cxnSp>
      <p:cxnSp>
        <p:nvCxnSpPr>
          <p:cNvPr id="27" name="直線矢印コネクタ 26"/>
          <p:cNvCxnSpPr/>
          <p:nvPr/>
        </p:nvCxnSpPr>
        <p:spPr>
          <a:xfrm flipH="1">
            <a:off x="2194974" y="3382406"/>
            <a:ext cx="925475" cy="0"/>
          </a:xfrm>
          <a:prstGeom prst="straightConnector1">
            <a:avLst/>
          </a:prstGeom>
          <a:ln w="76200" cmpd="sng">
            <a:solidFill>
              <a:srgbClr val="0000FF"/>
            </a:solidFill>
            <a:headEnd type="none"/>
            <a:tailEnd type="none"/>
          </a:ln>
        </p:spPr>
        <p:style>
          <a:lnRef idx="3">
            <a:schemeClr val="accent6"/>
          </a:lnRef>
          <a:fillRef idx="0">
            <a:schemeClr val="accent6"/>
          </a:fillRef>
          <a:effectRef idx="2">
            <a:schemeClr val="accent6"/>
          </a:effectRef>
          <a:fontRef idx="minor">
            <a:schemeClr val="tx1"/>
          </a:fontRef>
        </p:style>
      </p:cxnSp>
      <p:cxnSp>
        <p:nvCxnSpPr>
          <p:cNvPr id="30" name="直線矢印コネクタ 29"/>
          <p:cNvCxnSpPr/>
          <p:nvPr/>
        </p:nvCxnSpPr>
        <p:spPr>
          <a:xfrm flipV="1">
            <a:off x="2195519" y="1975266"/>
            <a:ext cx="0" cy="772076"/>
          </a:xfrm>
          <a:prstGeom prst="straightConnector1">
            <a:avLst/>
          </a:prstGeom>
          <a:ln w="76200" cmpd="sng">
            <a:solidFill>
              <a:srgbClr val="0000FF"/>
            </a:solidFill>
            <a:headEnd type="none"/>
            <a:tailEnd type="triangle"/>
          </a:ln>
        </p:spPr>
        <p:style>
          <a:lnRef idx="3">
            <a:schemeClr val="accent6"/>
          </a:lnRef>
          <a:fillRef idx="0">
            <a:schemeClr val="accent6"/>
          </a:fillRef>
          <a:effectRef idx="2">
            <a:schemeClr val="accent6"/>
          </a:effectRef>
          <a:fontRef idx="minor">
            <a:schemeClr val="tx1"/>
          </a:fontRef>
        </p:style>
      </p:cxnSp>
      <p:sp>
        <p:nvSpPr>
          <p:cNvPr id="32" name="正方形/長方形 31"/>
          <p:cNvSpPr/>
          <p:nvPr/>
        </p:nvSpPr>
        <p:spPr>
          <a:xfrm>
            <a:off x="6957656" y="4997677"/>
            <a:ext cx="1187217" cy="552230"/>
          </a:xfrm>
          <a:prstGeom prst="rect">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Calibri"/>
              <a:ea typeface="ＭＳ Ｐゴシック"/>
            </a:endParaRPr>
          </a:p>
        </p:txBody>
      </p:sp>
      <p:sp>
        <p:nvSpPr>
          <p:cNvPr id="36" name="角丸四角形吹き出し 35"/>
          <p:cNvSpPr/>
          <p:nvPr/>
        </p:nvSpPr>
        <p:spPr>
          <a:xfrm>
            <a:off x="6716011" y="972789"/>
            <a:ext cx="2427989" cy="1496954"/>
          </a:xfrm>
          <a:prstGeom prst="wedgeRoundRectCallout">
            <a:avLst>
              <a:gd name="adj1" fmla="val -149311"/>
              <a:gd name="adj2" fmla="val 2479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dirty="0" smtClean="0">
                <a:solidFill>
                  <a:prstClr val="black"/>
                </a:solidFill>
                <a:latin typeface="Calibri"/>
                <a:ea typeface="ＭＳ Ｐゴシック"/>
              </a:rPr>
              <a:t>データ通信回線 </a:t>
            </a:r>
            <a:r>
              <a:rPr lang="en-US" altLang="ja-JP" dirty="0" smtClean="0">
                <a:solidFill>
                  <a:prstClr val="black"/>
                </a:solidFill>
                <a:latin typeface="Calibri"/>
                <a:ea typeface="ＭＳ Ｐゴシック"/>
              </a:rPr>
              <a:t>(10GbE/</a:t>
            </a:r>
            <a:r>
              <a:rPr lang="en-US" altLang="ja-JP" dirty="0" err="1" smtClean="0">
                <a:solidFill>
                  <a:prstClr val="black"/>
                </a:solidFill>
                <a:latin typeface="Calibri"/>
                <a:ea typeface="ＭＳ Ｐゴシック"/>
              </a:rPr>
              <a:t>GbE</a:t>
            </a:r>
            <a:r>
              <a:rPr lang="en-US" altLang="ja-JP" dirty="0" smtClean="0">
                <a:solidFill>
                  <a:prstClr val="black"/>
                </a:solidFill>
                <a:latin typeface="Calibri"/>
                <a:ea typeface="ＭＳ Ｐゴシック"/>
              </a:rPr>
              <a:t>)</a:t>
            </a:r>
            <a:r>
              <a:rPr lang="ja-JP" altLang="en-US" dirty="0" smtClean="0">
                <a:solidFill>
                  <a:prstClr val="black"/>
                </a:solidFill>
                <a:latin typeface="Calibri"/>
                <a:ea typeface="ＭＳ Ｐゴシック"/>
              </a:rPr>
              <a:t>でデータとともにクロックを分配</a:t>
            </a:r>
            <a:endParaRPr lang="ja-JP" altLang="en-US" dirty="0">
              <a:solidFill>
                <a:prstClr val="black"/>
              </a:solidFill>
              <a:latin typeface="Calibri"/>
              <a:ea typeface="ＭＳ Ｐゴシック"/>
            </a:endParaRPr>
          </a:p>
        </p:txBody>
      </p:sp>
    </p:spTree>
    <p:extLst>
      <p:ext uri="{BB962C8B-B14F-4D97-AF65-F5344CB8AC3E}">
        <p14:creationId xmlns:p14="http://schemas.microsoft.com/office/powerpoint/2010/main" val="24639826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935103"/>
          </a:xfrm>
        </p:spPr>
        <p:txBody>
          <a:bodyPr/>
          <a:lstStyle/>
          <a:p>
            <a:r>
              <a:rPr lang="ja-JP" altLang="en-US" dirty="0" smtClean="0"/>
              <a:t>タイムスタンプの要求精度</a:t>
            </a:r>
            <a:endParaRPr kumimoji="1" lang="ja-JP" altLang="en-US" dirty="0"/>
          </a:p>
        </p:txBody>
      </p:sp>
      <p:sp>
        <p:nvSpPr>
          <p:cNvPr id="3" name="コンテンツ プレースホルダ 2"/>
          <p:cNvSpPr>
            <a:spLocks noGrp="1"/>
          </p:cNvSpPr>
          <p:nvPr>
            <p:ph idx="1"/>
          </p:nvPr>
        </p:nvSpPr>
        <p:spPr>
          <a:xfrm>
            <a:off x="457200" y="1340768"/>
            <a:ext cx="8418166" cy="5040560"/>
          </a:xfrm>
        </p:spPr>
        <p:txBody>
          <a:bodyPr>
            <a:normAutofit/>
          </a:bodyPr>
          <a:lstStyle/>
          <a:p>
            <a:r>
              <a:rPr lang="ja-JP" altLang="en-US" sz="2800" dirty="0" smtClean="0">
                <a:solidFill>
                  <a:srgbClr val="008000"/>
                </a:solidFill>
              </a:rPr>
              <a:t>絶対確度</a:t>
            </a:r>
            <a:r>
              <a:rPr lang="ja-JP" altLang="en-US" sz="2800" dirty="0" smtClean="0"/>
              <a:t>：</a:t>
            </a:r>
            <a:endParaRPr lang="en-US" altLang="ja-JP" sz="2800" dirty="0"/>
          </a:p>
          <a:p>
            <a:pPr lvl="1"/>
            <a:r>
              <a:rPr lang="ja-JP" altLang="en-US" sz="2400" dirty="0" smtClean="0"/>
              <a:t>異常磁気能率</a:t>
            </a:r>
            <a:r>
              <a:rPr lang="en-US" altLang="ja-JP" sz="2400" dirty="0" smtClean="0"/>
              <a:t> </a:t>
            </a:r>
            <a:r>
              <a:rPr lang="en-US" altLang="ja-JP" sz="2400" dirty="0" err="1" smtClean="0"/>
              <a:t>a</a:t>
            </a:r>
            <a:r>
              <a:rPr lang="en-US" altLang="ja-JP" sz="2400" baseline="-25000" dirty="0" err="1" smtClean="0"/>
              <a:t>μ</a:t>
            </a:r>
            <a:r>
              <a:rPr lang="en-US" altLang="ja-JP" sz="2400" dirty="0" smtClean="0"/>
              <a:t> = </a:t>
            </a:r>
            <a:r>
              <a:rPr lang="en-US" altLang="ja-JP" sz="2400" dirty="0" err="1" smtClean="0"/>
              <a:t>ω</a:t>
            </a:r>
            <a:r>
              <a:rPr lang="en-US" altLang="ja-JP" sz="2400" dirty="0" smtClean="0"/>
              <a:t>/B</a:t>
            </a:r>
          </a:p>
          <a:p>
            <a:pPr lvl="1"/>
            <a:r>
              <a:rPr lang="en-US" altLang="ja-JP" sz="2400" dirty="0" err="1" smtClean="0"/>
              <a:t>ω</a:t>
            </a:r>
            <a:r>
              <a:rPr lang="ja-JP" altLang="en-US" sz="2400" dirty="0" smtClean="0"/>
              <a:t>と</a:t>
            </a:r>
            <a:r>
              <a:rPr lang="en-US" altLang="ja-JP" sz="2400" dirty="0" smtClean="0"/>
              <a:t>B</a:t>
            </a:r>
            <a:r>
              <a:rPr lang="ja-JP" altLang="en-US" sz="2400" dirty="0" smtClean="0"/>
              <a:t>測定</a:t>
            </a:r>
            <a:r>
              <a:rPr lang="en-US" altLang="ja-JP" sz="2400" dirty="0" smtClean="0"/>
              <a:t>(NMR)</a:t>
            </a:r>
            <a:r>
              <a:rPr lang="ja-JP" altLang="en-US" sz="2400" dirty="0" smtClean="0"/>
              <a:t>に同じ周波数標準を用いればキャンセル</a:t>
            </a:r>
            <a:endParaRPr lang="en-US" altLang="ja-JP" sz="2400" dirty="0" smtClean="0"/>
          </a:p>
          <a:p>
            <a:pPr marL="457200" lvl="1" indent="0">
              <a:buNone/>
            </a:pPr>
            <a:r>
              <a:rPr lang="en-US" altLang="ja-JP" sz="2400" dirty="0" smtClean="0">
                <a:sym typeface="Wingdings"/>
              </a:rPr>
              <a:t></a:t>
            </a:r>
            <a:r>
              <a:rPr lang="ja-JP" altLang="en-US" sz="2400" dirty="0" smtClean="0">
                <a:solidFill>
                  <a:srgbClr val="0000FF"/>
                </a:solidFill>
              </a:rPr>
              <a:t>安定度</a:t>
            </a:r>
            <a:r>
              <a:rPr lang="ja-JP" altLang="en-US" sz="2400" dirty="0" smtClean="0"/>
              <a:t>の方が問題になる</a:t>
            </a:r>
            <a:endParaRPr lang="en-US" altLang="ja-JP" sz="2400" dirty="0" smtClean="0"/>
          </a:p>
          <a:p>
            <a:endParaRPr lang="en-US" altLang="ja-JP" sz="2800" dirty="0" smtClean="0"/>
          </a:p>
          <a:p>
            <a:r>
              <a:rPr lang="ja-JP" altLang="en-US" sz="2800" dirty="0" smtClean="0">
                <a:solidFill>
                  <a:srgbClr val="008000"/>
                </a:solidFill>
              </a:rPr>
              <a:t>安定度</a:t>
            </a:r>
            <a:r>
              <a:rPr lang="ja-JP" altLang="en-US" sz="2800" dirty="0" smtClean="0"/>
              <a:t>：</a:t>
            </a:r>
            <a:endParaRPr lang="en-US" altLang="ja-JP" sz="2800" dirty="0" smtClean="0"/>
          </a:p>
          <a:p>
            <a:pPr lvl="1"/>
            <a:r>
              <a:rPr lang="ja-JP" altLang="en-US" sz="2400" dirty="0" smtClean="0"/>
              <a:t>一回の測定時間（</a:t>
            </a:r>
            <a:r>
              <a:rPr lang="en-US" altLang="ja-JP" sz="2400" dirty="0"/>
              <a:t>T</a:t>
            </a:r>
            <a:r>
              <a:rPr lang="en-US" altLang="ja-JP" sz="2400" baseline="-25000" dirty="0"/>
              <a:t>M</a:t>
            </a:r>
            <a:r>
              <a:rPr lang="en-US" altLang="ja-JP" sz="2400" dirty="0"/>
              <a:t> = </a:t>
            </a:r>
            <a:r>
              <a:rPr lang="en-US" altLang="ja-JP" sz="2400" dirty="0" smtClean="0"/>
              <a:t>40 </a:t>
            </a:r>
            <a:r>
              <a:rPr lang="en-US" altLang="ja-JP" sz="2400" dirty="0" err="1" smtClean="0"/>
              <a:t>μs</a:t>
            </a:r>
            <a:r>
              <a:rPr lang="ja-JP" altLang="en-US" sz="2400" dirty="0" smtClean="0"/>
              <a:t>）の間、タイムスタンプの安定度は</a:t>
            </a:r>
            <a:r>
              <a:rPr lang="en-US" altLang="ja-JP" sz="2400" dirty="0">
                <a:latin typeface="Symbol" pitchFamily="18" charset="2"/>
              </a:rPr>
              <a:t>D</a:t>
            </a:r>
            <a:r>
              <a:rPr lang="en-US" altLang="ja-JP" sz="2400" dirty="0"/>
              <a:t>T &lt;&lt; 0.1ppm x </a:t>
            </a:r>
            <a:r>
              <a:rPr lang="en-US" altLang="ja-JP" sz="2400" dirty="0" smtClean="0"/>
              <a:t>T</a:t>
            </a:r>
            <a:r>
              <a:rPr lang="en-US" altLang="ja-JP" sz="2400" baseline="-25000" dirty="0" smtClean="0"/>
              <a:t>g-2</a:t>
            </a:r>
            <a:r>
              <a:rPr lang="en-US" altLang="ja-JP" sz="2400" dirty="0" smtClean="0"/>
              <a:t> </a:t>
            </a:r>
            <a:r>
              <a:rPr lang="en-US" altLang="ja-JP" sz="2400" dirty="0"/>
              <a:t>= </a:t>
            </a:r>
            <a:r>
              <a:rPr lang="en-US" altLang="ja-JP" sz="2400" dirty="0" smtClean="0"/>
              <a:t>0.2ps</a:t>
            </a:r>
            <a:r>
              <a:rPr lang="ja-JP" altLang="en-US" sz="2400" dirty="0" smtClean="0"/>
              <a:t>以下でなければならないので、</a:t>
            </a:r>
            <a:endParaRPr lang="en-US" altLang="ja-JP" sz="2400" dirty="0" smtClean="0"/>
          </a:p>
          <a:p>
            <a:pPr marL="457200" lvl="1" indent="0" algn="ctr">
              <a:buNone/>
            </a:pPr>
            <a:r>
              <a:rPr lang="ja-JP" altLang="en-US" sz="2400" dirty="0">
                <a:solidFill>
                  <a:srgbClr val="FF0000"/>
                </a:solidFill>
              </a:rPr>
              <a:t>周波数安定度</a:t>
            </a:r>
            <a:r>
              <a:rPr lang="en-US" altLang="ja-JP" sz="2400" dirty="0">
                <a:solidFill>
                  <a:srgbClr val="FF0000"/>
                </a:solidFill>
              </a:rPr>
              <a:t>:  </a:t>
            </a:r>
            <a:r>
              <a:rPr lang="en-US" altLang="ja-JP" sz="2400" dirty="0" err="1">
                <a:solidFill>
                  <a:srgbClr val="FF0000"/>
                </a:solidFill>
                <a:latin typeface="Symbol" pitchFamily="18" charset="2"/>
              </a:rPr>
              <a:t>D</a:t>
            </a:r>
            <a:r>
              <a:rPr lang="en-US" altLang="ja-JP" sz="2400" dirty="0" err="1">
                <a:solidFill>
                  <a:srgbClr val="FF0000"/>
                </a:solidFill>
              </a:rPr>
              <a:t>f</a:t>
            </a:r>
            <a:r>
              <a:rPr lang="en-US" altLang="ja-JP" sz="2400" dirty="0">
                <a:solidFill>
                  <a:srgbClr val="FF0000"/>
                </a:solidFill>
              </a:rPr>
              <a:t>/f =</a:t>
            </a:r>
            <a:r>
              <a:rPr lang="en-US" altLang="ja-JP" sz="2400" dirty="0">
                <a:solidFill>
                  <a:srgbClr val="FF0000"/>
                </a:solidFill>
                <a:latin typeface="Symbol" pitchFamily="18" charset="2"/>
              </a:rPr>
              <a:t>D</a:t>
            </a:r>
            <a:r>
              <a:rPr lang="en-US" altLang="ja-JP" sz="2400" dirty="0">
                <a:solidFill>
                  <a:srgbClr val="FF0000"/>
                </a:solidFill>
              </a:rPr>
              <a:t>T/</a:t>
            </a:r>
            <a:r>
              <a:rPr lang="en-US" altLang="ja-JP" sz="2400" dirty="0" smtClean="0">
                <a:solidFill>
                  <a:srgbClr val="FF0000"/>
                </a:solidFill>
              </a:rPr>
              <a:t>T</a:t>
            </a:r>
            <a:r>
              <a:rPr lang="en-US" altLang="ja-JP" sz="2400" baseline="-25000" dirty="0" smtClean="0">
                <a:solidFill>
                  <a:srgbClr val="FF0000"/>
                </a:solidFill>
              </a:rPr>
              <a:t>M</a:t>
            </a:r>
            <a:r>
              <a:rPr lang="en-US" altLang="ja-JP" sz="2400" dirty="0" smtClean="0"/>
              <a:t> </a:t>
            </a:r>
            <a:r>
              <a:rPr lang="en-US" altLang="ja-JP" sz="2400" dirty="0" smtClean="0">
                <a:solidFill>
                  <a:srgbClr val="FF0000"/>
                </a:solidFill>
              </a:rPr>
              <a:t>&lt;&lt;  0.2ps/ 40μs = 5E-9</a:t>
            </a:r>
            <a:endParaRPr lang="en-US" altLang="ja-JP" sz="2000" dirty="0" smtClean="0">
              <a:solidFill>
                <a:srgbClr val="FF0000"/>
              </a:solidFill>
            </a:endParaRPr>
          </a:p>
          <a:p>
            <a:pPr lvl="1"/>
            <a:r>
              <a:rPr lang="ja-JP" altLang="en-US" sz="2400" dirty="0" smtClean="0"/>
              <a:t>を満たす必要がある。</a:t>
            </a:r>
            <a:endParaRPr lang="en-US" altLang="ja-JP" sz="2400" dirty="0" smtClean="0"/>
          </a:p>
          <a:p>
            <a:pPr lvl="1"/>
            <a:endParaRPr lang="en-US" altLang="ja-JP" sz="2400" dirty="0"/>
          </a:p>
        </p:txBody>
      </p:sp>
      <p:sp>
        <p:nvSpPr>
          <p:cNvPr id="4" name="スライド番号プレースホルダ 3"/>
          <p:cNvSpPr>
            <a:spLocks noGrp="1"/>
          </p:cNvSpPr>
          <p:nvPr>
            <p:ph type="sldNum" sz="quarter" idx="12"/>
          </p:nvPr>
        </p:nvSpPr>
        <p:spPr/>
        <p:txBody>
          <a:bodyPr/>
          <a:lstStyle/>
          <a:p>
            <a:fld id="{9AF2D6CD-E17D-4072-A006-BFBCED277710}" type="slidenum">
              <a:rPr lang="ja-JP" altLang="en-US" smtClean="0">
                <a:solidFill>
                  <a:prstClr val="black">
                    <a:tint val="75000"/>
                  </a:prstClr>
                </a:solidFill>
                <a:latin typeface="Calibri"/>
                <a:ea typeface="ＭＳ Ｐゴシック"/>
              </a:rPr>
              <a:pPr/>
              <a:t>23</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5947524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周波数標準・分配システム概要</a:t>
            </a:r>
            <a:endParaRPr kumimoji="1" lang="ja-JP" altLang="en-US" dirty="0"/>
          </a:p>
        </p:txBody>
      </p:sp>
      <p:pic>
        <p:nvPicPr>
          <p:cNvPr id="4" name="コンテンツ プレースホルダー 3" descr="スクリーンショット 2012-11-02 10.26.27.png"/>
          <p:cNvPicPr>
            <a:picLocks noGrp="1" noChangeAspect="1"/>
          </p:cNvPicPr>
          <p:nvPr>
            <p:ph idx="1"/>
          </p:nvPr>
        </p:nvPicPr>
        <p:blipFill>
          <a:blip r:embed="rId2" cstate="email">
            <a:extLst>
              <a:ext uri="{28A0092B-C50C-407E-A947-70E740481C1C}">
                <a14:useLocalDpi xmlns:a14="http://schemas.microsoft.com/office/drawing/2010/main"/>
              </a:ext>
            </a:extLst>
          </a:blip>
          <a:srcRect t="-3956" b="-3956"/>
          <a:stretch>
            <a:fillRect/>
          </a:stretch>
        </p:blipFill>
        <p:spPr>
          <a:xfrm>
            <a:off x="311216" y="1766511"/>
            <a:ext cx="8351935" cy="4593242"/>
          </a:xfrm>
        </p:spPr>
      </p:pic>
      <p:sp>
        <p:nvSpPr>
          <p:cNvPr id="5" name="スライド番号プレースホルダー 4"/>
          <p:cNvSpPr>
            <a:spLocks noGrp="1"/>
          </p:cNvSpPr>
          <p:nvPr>
            <p:ph type="sldNum" sz="quarter" idx="12"/>
          </p:nvPr>
        </p:nvSpPr>
        <p:spPr/>
        <p:txBody>
          <a:bodyPr/>
          <a:lstStyle/>
          <a:p>
            <a:fld id="{EE644F71-2DD6-F147-90F4-CD5B645D1EF3}" type="slidenum">
              <a:rPr lang="ja-JP" altLang="en-US" smtClean="0">
                <a:solidFill>
                  <a:prstClr val="black">
                    <a:tint val="75000"/>
                  </a:prstClr>
                </a:solidFill>
                <a:latin typeface="Calibri"/>
                <a:ea typeface="ＭＳ Ｐゴシック"/>
              </a:rPr>
              <a:pPr/>
              <a:t>24</a:t>
            </a:fld>
            <a:endParaRPr lang="ja-JP" altLang="en-US">
              <a:solidFill>
                <a:prstClr val="black">
                  <a:tint val="75000"/>
                </a:prstClr>
              </a:solidFill>
              <a:latin typeface="Calibri"/>
              <a:ea typeface="ＭＳ Ｐゴシック"/>
            </a:endParaRPr>
          </a:p>
        </p:txBody>
      </p:sp>
      <p:sp>
        <p:nvSpPr>
          <p:cNvPr id="3" name="テキスト ボックス 2"/>
          <p:cNvSpPr txBox="1"/>
          <p:nvPr/>
        </p:nvSpPr>
        <p:spPr>
          <a:xfrm>
            <a:off x="195369" y="4480118"/>
            <a:ext cx="3304145" cy="1938992"/>
          </a:xfrm>
          <a:prstGeom prst="rect">
            <a:avLst/>
          </a:prstGeom>
          <a:noFill/>
        </p:spPr>
        <p:txBody>
          <a:bodyPr wrap="square" rtlCol="0">
            <a:spAutoFit/>
          </a:bodyPr>
          <a:lstStyle/>
          <a:p>
            <a:r>
              <a:rPr lang="en-US" altLang="ja-JP" sz="2400" dirty="0">
                <a:solidFill>
                  <a:prstClr val="black"/>
                </a:solidFill>
                <a:latin typeface="Calibri"/>
                <a:ea typeface="ＭＳ Ｐゴシック"/>
              </a:rPr>
              <a:t>GPS</a:t>
            </a:r>
            <a:r>
              <a:rPr lang="ja-JP" altLang="en-US" sz="2400" dirty="0">
                <a:solidFill>
                  <a:prstClr val="black"/>
                </a:solidFill>
                <a:latin typeface="Calibri"/>
                <a:ea typeface="ＭＳ Ｐゴシック"/>
              </a:rPr>
              <a:t>コモンビュー方式遠隔校正</a:t>
            </a:r>
            <a:r>
              <a:rPr lang="ja-JP" altLang="en-US" sz="2400" dirty="0" smtClean="0">
                <a:solidFill>
                  <a:prstClr val="black"/>
                </a:solidFill>
                <a:latin typeface="Calibri"/>
                <a:ea typeface="ＭＳ Ｐゴシック"/>
              </a:rPr>
              <a:t>システムによる産総研・時間</a:t>
            </a:r>
            <a:r>
              <a:rPr lang="ja-JP" altLang="en-US" sz="2400" dirty="0">
                <a:solidFill>
                  <a:prstClr val="black"/>
                </a:solidFill>
                <a:latin typeface="Calibri"/>
                <a:ea typeface="ＭＳ Ｐゴシック"/>
              </a:rPr>
              <a:t>周波数国家</a:t>
            </a:r>
            <a:r>
              <a:rPr lang="ja-JP" altLang="en-US" sz="2400" dirty="0" smtClean="0">
                <a:solidFill>
                  <a:prstClr val="black"/>
                </a:solidFill>
                <a:latin typeface="Calibri"/>
                <a:ea typeface="ＭＳ Ｐゴシック"/>
              </a:rPr>
              <a:t>標準と</a:t>
            </a:r>
            <a:r>
              <a:rPr lang="ja-JP" altLang="en-US" sz="2400" dirty="0">
                <a:solidFill>
                  <a:prstClr val="black"/>
                </a:solidFill>
                <a:latin typeface="Calibri"/>
                <a:ea typeface="ＭＳ Ｐゴシック"/>
              </a:rPr>
              <a:t>の</a:t>
            </a:r>
            <a:r>
              <a:rPr lang="ja-JP" altLang="en-US" sz="2400" dirty="0" smtClean="0">
                <a:solidFill>
                  <a:prstClr val="black"/>
                </a:solidFill>
                <a:latin typeface="Calibri"/>
                <a:ea typeface="ＭＳ Ｐゴシック"/>
              </a:rPr>
              <a:t>同期（</a:t>
            </a:r>
            <a:r>
              <a:rPr lang="en-US" altLang="ja-JP" sz="2400" dirty="0" err="1" smtClean="0">
                <a:solidFill>
                  <a:prstClr val="black"/>
                </a:solidFill>
                <a:latin typeface="Calibri"/>
                <a:ea typeface="ＭＳ Ｐゴシック"/>
              </a:rPr>
              <a:t>Freqtime</a:t>
            </a:r>
            <a:r>
              <a:rPr lang="ja-JP" altLang="en-US" sz="2400" dirty="0" smtClean="0">
                <a:solidFill>
                  <a:prstClr val="black"/>
                </a:solidFill>
                <a:latin typeface="Calibri"/>
                <a:ea typeface="ＭＳ Ｐゴシック"/>
              </a:rPr>
              <a:t>社</a:t>
            </a:r>
            <a:r>
              <a:rPr lang="en-US" altLang="ja-JP" sz="2400" dirty="0" smtClean="0">
                <a:solidFill>
                  <a:prstClr val="black"/>
                </a:solidFill>
                <a:latin typeface="Calibri"/>
                <a:ea typeface="ＭＳ Ｐゴシック"/>
              </a:rPr>
              <a:t> FT001S</a:t>
            </a:r>
            <a:r>
              <a:rPr lang="ja-JP" altLang="en-US" sz="2400" dirty="0" smtClean="0">
                <a:solidFill>
                  <a:prstClr val="black"/>
                </a:solidFill>
                <a:latin typeface="Calibri"/>
                <a:ea typeface="ＭＳ Ｐゴシック"/>
              </a:rPr>
              <a:t>）</a:t>
            </a:r>
            <a:endParaRPr lang="en-US" altLang="ja-JP" sz="2400" dirty="0" smtClean="0">
              <a:solidFill>
                <a:prstClr val="black"/>
              </a:solidFill>
              <a:latin typeface="Calibri"/>
              <a:ea typeface="ＭＳ Ｐゴシック"/>
            </a:endParaRPr>
          </a:p>
        </p:txBody>
      </p:sp>
    </p:spTree>
    <p:extLst>
      <p:ext uri="{BB962C8B-B14F-4D97-AF65-F5344CB8AC3E}">
        <p14:creationId xmlns:p14="http://schemas.microsoft.com/office/powerpoint/2010/main" val="330340191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6566" y="274638"/>
            <a:ext cx="8380234" cy="1143000"/>
          </a:xfrm>
        </p:spPr>
        <p:txBody>
          <a:bodyPr>
            <a:normAutofit fontScale="90000"/>
          </a:bodyPr>
          <a:lstStyle/>
          <a:p>
            <a:r>
              <a:rPr lang="ja-JP" altLang="en-US" dirty="0" smtClean="0"/>
              <a:t>データ通信回線</a:t>
            </a:r>
            <a:r>
              <a:rPr lang="en-US" altLang="ja-JP" dirty="0" smtClean="0"/>
              <a:t>(10GbE)</a:t>
            </a:r>
            <a:r>
              <a:rPr lang="ja-JP" altLang="en-US" dirty="0" smtClean="0"/>
              <a:t>を用いた</a:t>
            </a:r>
            <a:r>
              <a:rPr lang="en-US" altLang="ja-JP" dirty="0" smtClean="0"/>
              <a:t/>
            </a:r>
            <a:br>
              <a:rPr lang="en-US" altLang="ja-JP" dirty="0" smtClean="0"/>
            </a:br>
            <a:r>
              <a:rPr kumimoji="1" lang="ja-JP" altLang="en-US" dirty="0" smtClean="0"/>
              <a:t>クロック転送試験</a:t>
            </a:r>
            <a:endParaRPr kumimoji="1" lang="ja-JP" altLang="en-US" dirty="0"/>
          </a:p>
        </p:txBody>
      </p:sp>
      <p:sp>
        <p:nvSpPr>
          <p:cNvPr id="4" name="スライド番号プレースホルダー 3"/>
          <p:cNvSpPr>
            <a:spLocks noGrp="1"/>
          </p:cNvSpPr>
          <p:nvPr>
            <p:ph type="sldNum" sz="quarter" idx="12"/>
          </p:nvPr>
        </p:nvSpPr>
        <p:spPr/>
        <p:txBody>
          <a:bodyPr/>
          <a:lstStyle/>
          <a:p>
            <a:fld id="{EE644F71-2DD6-F147-90F4-CD5B645D1EF3}" type="slidenum">
              <a:rPr lang="ja-JP" altLang="en-US" smtClean="0">
                <a:solidFill>
                  <a:prstClr val="black">
                    <a:tint val="75000"/>
                  </a:prstClr>
                </a:solidFill>
                <a:latin typeface="Calibri"/>
                <a:ea typeface="ＭＳ Ｐゴシック"/>
              </a:rPr>
              <a:pPr/>
              <a:t>25</a:t>
            </a:fld>
            <a:endParaRPr lang="ja-JP" altLang="en-US">
              <a:solidFill>
                <a:prstClr val="black">
                  <a:tint val="75000"/>
                </a:prstClr>
              </a:solidFill>
              <a:latin typeface="Calibri"/>
              <a:ea typeface="ＭＳ Ｐゴシック"/>
            </a:endParaRPr>
          </a:p>
        </p:txBody>
      </p:sp>
      <p:sp>
        <p:nvSpPr>
          <p:cNvPr id="7" name="円/楕円 6"/>
          <p:cNvSpPr/>
          <p:nvPr/>
        </p:nvSpPr>
        <p:spPr>
          <a:xfrm>
            <a:off x="306566" y="2209042"/>
            <a:ext cx="1021879" cy="103654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latin typeface="Calibri"/>
              <a:ea typeface="ＭＳ Ｐゴシック"/>
            </a:endParaRPr>
          </a:p>
        </p:txBody>
      </p:sp>
      <p:sp>
        <p:nvSpPr>
          <p:cNvPr id="8" name="テキスト ボックス 7"/>
          <p:cNvSpPr txBox="1"/>
          <p:nvPr/>
        </p:nvSpPr>
        <p:spPr>
          <a:xfrm>
            <a:off x="87591" y="1639672"/>
            <a:ext cx="1928533" cy="461665"/>
          </a:xfrm>
          <a:prstGeom prst="rect">
            <a:avLst/>
          </a:prstGeom>
          <a:noFill/>
        </p:spPr>
        <p:txBody>
          <a:bodyPr wrap="none" rtlCol="0">
            <a:spAutoFit/>
          </a:bodyPr>
          <a:lstStyle/>
          <a:p>
            <a:r>
              <a:rPr lang="en-US" altLang="ja-JP" sz="2400" dirty="0" err="1" smtClean="0">
                <a:solidFill>
                  <a:prstClr val="black"/>
                </a:solidFill>
                <a:latin typeface="Calibri"/>
                <a:ea typeface="ＭＳ Ｐゴシック"/>
              </a:rPr>
              <a:t>Freq</a:t>
            </a:r>
            <a:r>
              <a:rPr lang="en-US" altLang="ja-JP" sz="2400" dirty="0" smtClean="0">
                <a:solidFill>
                  <a:prstClr val="black"/>
                </a:solidFill>
                <a:latin typeface="Calibri"/>
                <a:ea typeface="ＭＳ Ｐゴシック"/>
              </a:rPr>
              <a:t> standard</a:t>
            </a:r>
            <a:endParaRPr lang="ja-JP" altLang="en-US" sz="2400" dirty="0">
              <a:solidFill>
                <a:prstClr val="black"/>
              </a:solidFill>
              <a:latin typeface="Calibri"/>
              <a:ea typeface="ＭＳ Ｐゴシック"/>
            </a:endParaRPr>
          </a:p>
        </p:txBody>
      </p:sp>
      <p:sp>
        <p:nvSpPr>
          <p:cNvPr id="10" name="二等辺三角形 9"/>
          <p:cNvSpPr/>
          <p:nvPr/>
        </p:nvSpPr>
        <p:spPr>
          <a:xfrm rot="5400000">
            <a:off x="3196996" y="2325865"/>
            <a:ext cx="846712" cy="84674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latin typeface="Calibri"/>
              <a:ea typeface="ＭＳ Ｐゴシック"/>
            </a:endParaRPr>
          </a:p>
        </p:txBody>
      </p:sp>
      <p:sp>
        <p:nvSpPr>
          <p:cNvPr id="11" name="二等辺三角形 10"/>
          <p:cNvSpPr/>
          <p:nvPr/>
        </p:nvSpPr>
        <p:spPr>
          <a:xfrm rot="5400000">
            <a:off x="5874900" y="2317672"/>
            <a:ext cx="846712" cy="84674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latin typeface="Calibri"/>
              <a:ea typeface="ＭＳ Ｐゴシック"/>
            </a:endParaRPr>
          </a:p>
        </p:txBody>
      </p:sp>
      <p:pic>
        <p:nvPicPr>
          <p:cNvPr id="15" name="図 14" descr="スクリーンショット 2012-11-02 12.13.06.png"/>
          <p:cNvPicPr>
            <a:picLocks noChangeAspect="1"/>
          </p:cNvPicPr>
          <p:nvPr/>
        </p:nvPicPr>
        <p:blipFill>
          <a:blip r:embed="rId2">
            <a:extLst>
              <a:ext uri="{28A0092B-C50C-407E-A947-70E740481C1C}">
                <a14:useLocalDpi xmlns:a14="http://schemas.microsoft.com/office/drawing/2010/main"/>
              </a:ext>
            </a:extLst>
          </a:blip>
          <a:stretch>
            <a:fillRect/>
          </a:stretch>
        </p:blipFill>
        <p:spPr>
          <a:xfrm rot="2302524">
            <a:off x="447306" y="2522512"/>
            <a:ext cx="711200" cy="482600"/>
          </a:xfrm>
          <a:prstGeom prst="rect">
            <a:avLst/>
          </a:prstGeom>
        </p:spPr>
      </p:pic>
      <p:sp>
        <p:nvSpPr>
          <p:cNvPr id="16" name="テキスト ボックス 15"/>
          <p:cNvSpPr txBox="1"/>
          <p:nvPr/>
        </p:nvSpPr>
        <p:spPr>
          <a:xfrm>
            <a:off x="2905061" y="1683470"/>
            <a:ext cx="1236637" cy="461665"/>
          </a:xfrm>
          <a:prstGeom prst="rect">
            <a:avLst/>
          </a:prstGeom>
          <a:noFill/>
        </p:spPr>
        <p:txBody>
          <a:bodyPr wrap="none" rtlCol="0">
            <a:spAutoFit/>
          </a:bodyPr>
          <a:lstStyle/>
          <a:p>
            <a:r>
              <a:rPr lang="en-US" altLang="ja-JP" sz="2400" dirty="0" smtClean="0">
                <a:solidFill>
                  <a:prstClr val="black"/>
                </a:solidFill>
                <a:latin typeface="Calibri"/>
                <a:ea typeface="ＭＳ Ｐゴシック"/>
              </a:rPr>
              <a:t>TX FPGA</a:t>
            </a:r>
            <a:endParaRPr lang="ja-JP" altLang="en-US" sz="2400" dirty="0">
              <a:solidFill>
                <a:prstClr val="black"/>
              </a:solidFill>
              <a:latin typeface="Calibri"/>
              <a:ea typeface="ＭＳ Ｐゴシック"/>
            </a:endParaRPr>
          </a:p>
        </p:txBody>
      </p:sp>
      <p:sp>
        <p:nvSpPr>
          <p:cNvPr id="17" name="テキスト ボックス 16"/>
          <p:cNvSpPr txBox="1"/>
          <p:nvPr/>
        </p:nvSpPr>
        <p:spPr>
          <a:xfrm>
            <a:off x="5641357" y="1675279"/>
            <a:ext cx="1253769" cy="461665"/>
          </a:xfrm>
          <a:prstGeom prst="rect">
            <a:avLst/>
          </a:prstGeom>
          <a:noFill/>
        </p:spPr>
        <p:txBody>
          <a:bodyPr wrap="none" rtlCol="0">
            <a:spAutoFit/>
          </a:bodyPr>
          <a:lstStyle/>
          <a:p>
            <a:r>
              <a:rPr lang="en-US" altLang="ja-JP" sz="2400" dirty="0">
                <a:solidFill>
                  <a:prstClr val="black"/>
                </a:solidFill>
                <a:latin typeface="Calibri"/>
                <a:ea typeface="ＭＳ Ｐゴシック"/>
              </a:rPr>
              <a:t>R</a:t>
            </a:r>
            <a:r>
              <a:rPr lang="en-US" altLang="ja-JP" sz="2400" dirty="0" smtClean="0">
                <a:solidFill>
                  <a:prstClr val="black"/>
                </a:solidFill>
                <a:latin typeface="Calibri"/>
                <a:ea typeface="ＭＳ Ｐゴシック"/>
              </a:rPr>
              <a:t>X FPGA</a:t>
            </a:r>
            <a:endParaRPr lang="ja-JP" altLang="en-US" sz="2400" dirty="0">
              <a:solidFill>
                <a:prstClr val="black"/>
              </a:solidFill>
              <a:latin typeface="Calibri"/>
              <a:ea typeface="ＭＳ Ｐゴシック"/>
            </a:endParaRPr>
          </a:p>
        </p:txBody>
      </p:sp>
      <p:cxnSp>
        <p:nvCxnSpPr>
          <p:cNvPr id="19" name="直線矢印コネクタ 18"/>
          <p:cNvCxnSpPr>
            <a:stCxn id="7" idx="6"/>
            <a:endCxn id="10" idx="3"/>
          </p:cNvCxnSpPr>
          <p:nvPr/>
        </p:nvCxnSpPr>
        <p:spPr>
          <a:xfrm>
            <a:off x="1328445" y="2727316"/>
            <a:ext cx="1868533" cy="21923"/>
          </a:xfrm>
          <a:prstGeom prst="straightConnector1">
            <a:avLst/>
          </a:prstGeom>
          <a:ln w="76200" cmpd="sng">
            <a:solidFill>
              <a:srgbClr val="0000FF"/>
            </a:solidFill>
            <a:headEnd type="none"/>
            <a:tailEnd type="triangle"/>
          </a:ln>
        </p:spPr>
        <p:style>
          <a:lnRef idx="2">
            <a:schemeClr val="accent3"/>
          </a:lnRef>
          <a:fillRef idx="0">
            <a:schemeClr val="accent3"/>
          </a:fillRef>
          <a:effectRef idx="1">
            <a:schemeClr val="accent3"/>
          </a:effectRef>
          <a:fontRef idx="minor">
            <a:schemeClr val="tx1"/>
          </a:fontRef>
        </p:style>
      </p:cxnSp>
      <p:cxnSp>
        <p:nvCxnSpPr>
          <p:cNvPr id="21" name="直線矢印コネクタ 20"/>
          <p:cNvCxnSpPr>
            <a:stCxn id="10" idx="0"/>
            <a:endCxn id="11" idx="3"/>
          </p:cNvCxnSpPr>
          <p:nvPr/>
        </p:nvCxnSpPr>
        <p:spPr>
          <a:xfrm flipV="1">
            <a:off x="4043726" y="2741046"/>
            <a:ext cx="1831156" cy="8193"/>
          </a:xfrm>
          <a:prstGeom prst="straightConnector1">
            <a:avLst/>
          </a:prstGeom>
          <a:ln w="76200" cmpd="sng">
            <a:solidFill>
              <a:srgbClr val="0000FF"/>
            </a:solidFill>
            <a:headEnd type="none"/>
            <a:tailEnd type="triangle"/>
          </a:ln>
        </p:spPr>
        <p:style>
          <a:lnRef idx="3">
            <a:schemeClr val="accent3"/>
          </a:lnRef>
          <a:fillRef idx="0">
            <a:schemeClr val="accent3"/>
          </a:fillRef>
          <a:effectRef idx="2">
            <a:schemeClr val="accent3"/>
          </a:effectRef>
          <a:fontRef idx="minor">
            <a:schemeClr val="tx1"/>
          </a:fontRef>
        </p:style>
      </p:cxnSp>
      <p:sp>
        <p:nvSpPr>
          <p:cNvPr id="22" name="テキスト ボックス 21"/>
          <p:cNvSpPr txBox="1"/>
          <p:nvPr/>
        </p:nvSpPr>
        <p:spPr>
          <a:xfrm>
            <a:off x="4286538" y="2781092"/>
            <a:ext cx="1189448" cy="461665"/>
          </a:xfrm>
          <a:prstGeom prst="rect">
            <a:avLst/>
          </a:prstGeom>
          <a:noFill/>
        </p:spPr>
        <p:txBody>
          <a:bodyPr wrap="none" rtlCol="0">
            <a:spAutoFit/>
          </a:bodyPr>
          <a:lstStyle/>
          <a:p>
            <a:r>
              <a:rPr lang="en-US" altLang="ja-JP" sz="2400" dirty="0" smtClean="0">
                <a:solidFill>
                  <a:srgbClr val="0000FF"/>
                </a:solidFill>
                <a:latin typeface="Calibri"/>
                <a:ea typeface="ＭＳ Ｐゴシック"/>
              </a:rPr>
              <a:t>(10GbE)</a:t>
            </a:r>
            <a:endParaRPr lang="ja-JP" altLang="en-US" sz="2400" dirty="0">
              <a:solidFill>
                <a:srgbClr val="0000FF"/>
              </a:solidFill>
              <a:latin typeface="Calibri"/>
              <a:ea typeface="ＭＳ Ｐゴシック"/>
            </a:endParaRPr>
          </a:p>
        </p:txBody>
      </p:sp>
      <p:cxnSp>
        <p:nvCxnSpPr>
          <p:cNvPr id="24" name="直線矢印コネクタ 23"/>
          <p:cNvCxnSpPr>
            <a:stCxn id="11" idx="0"/>
          </p:cNvCxnSpPr>
          <p:nvPr/>
        </p:nvCxnSpPr>
        <p:spPr>
          <a:xfrm flipV="1">
            <a:off x="6721630" y="2734618"/>
            <a:ext cx="957071" cy="6428"/>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25" name="正方形/長方形 24"/>
          <p:cNvSpPr/>
          <p:nvPr/>
        </p:nvSpPr>
        <p:spPr>
          <a:xfrm>
            <a:off x="7678700" y="2282041"/>
            <a:ext cx="1182461" cy="890554"/>
          </a:xfrm>
          <a:prstGeom prst="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latin typeface="Calibri"/>
              <a:ea typeface="ＭＳ Ｐゴシック"/>
            </a:endParaRPr>
          </a:p>
        </p:txBody>
      </p:sp>
      <p:sp>
        <p:nvSpPr>
          <p:cNvPr id="26" name="テキスト ボックス 25"/>
          <p:cNvSpPr txBox="1"/>
          <p:nvPr/>
        </p:nvSpPr>
        <p:spPr>
          <a:xfrm>
            <a:off x="7488926" y="1435286"/>
            <a:ext cx="1544413" cy="830997"/>
          </a:xfrm>
          <a:prstGeom prst="rect">
            <a:avLst/>
          </a:prstGeom>
          <a:noFill/>
        </p:spPr>
        <p:txBody>
          <a:bodyPr wrap="none" rtlCol="0">
            <a:spAutoFit/>
          </a:bodyPr>
          <a:lstStyle/>
          <a:p>
            <a:r>
              <a:rPr lang="en-US" altLang="ja-JP" sz="2400" dirty="0" smtClean="0">
                <a:solidFill>
                  <a:prstClr val="black"/>
                </a:solidFill>
                <a:latin typeface="Calibri"/>
                <a:ea typeface="ＭＳ Ｐゴシック"/>
              </a:rPr>
              <a:t>Front End</a:t>
            </a:r>
          </a:p>
          <a:p>
            <a:r>
              <a:rPr lang="en-US" altLang="ja-JP" sz="2400" dirty="0" smtClean="0">
                <a:solidFill>
                  <a:prstClr val="black"/>
                </a:solidFill>
                <a:latin typeface="Calibri"/>
                <a:ea typeface="ＭＳ Ｐゴシック"/>
              </a:rPr>
              <a:t>Electronics</a:t>
            </a:r>
            <a:endParaRPr lang="ja-JP" altLang="en-US" sz="2400" dirty="0">
              <a:solidFill>
                <a:prstClr val="black"/>
              </a:solidFill>
              <a:latin typeface="Calibri"/>
              <a:ea typeface="ＭＳ Ｐゴシック"/>
            </a:endParaRPr>
          </a:p>
        </p:txBody>
      </p:sp>
      <p:pic>
        <p:nvPicPr>
          <p:cNvPr id="18" name="コンテンツ プレースホルダー 3" descr="DSC02989.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96978" y="3723548"/>
            <a:ext cx="2996539" cy="1909032"/>
          </a:xfrm>
          <a:prstGeom prst="rect">
            <a:avLst/>
          </a:prstGeom>
        </p:spPr>
      </p:pic>
      <p:sp>
        <p:nvSpPr>
          <p:cNvPr id="3" name="テキスト ボックス 2"/>
          <p:cNvSpPr txBox="1"/>
          <p:nvPr/>
        </p:nvSpPr>
        <p:spPr>
          <a:xfrm>
            <a:off x="2016124" y="5759719"/>
            <a:ext cx="5662577" cy="646331"/>
          </a:xfrm>
          <a:prstGeom prst="rect">
            <a:avLst/>
          </a:prstGeom>
          <a:noFill/>
        </p:spPr>
        <p:txBody>
          <a:bodyPr wrap="square" rtlCol="0">
            <a:spAutoFit/>
          </a:bodyPr>
          <a:lstStyle/>
          <a:p>
            <a:r>
              <a:rPr lang="en-US" altLang="ja-JP" dirty="0" smtClean="0">
                <a:solidFill>
                  <a:prstClr val="black"/>
                </a:solidFill>
                <a:latin typeface="Calibri"/>
                <a:ea typeface="ＭＳ Ｐゴシック"/>
              </a:rPr>
              <a:t>Xilinx Kintex7</a:t>
            </a:r>
            <a:r>
              <a:rPr lang="en-US" altLang="en-US" dirty="0" smtClean="0">
                <a:solidFill>
                  <a:prstClr val="black"/>
                </a:solidFill>
                <a:latin typeface="Calibri"/>
              </a:rPr>
              <a:t>評価ボード</a:t>
            </a:r>
            <a:r>
              <a:rPr lang="ja-JP" altLang="en-US" dirty="0" smtClean="0">
                <a:solidFill>
                  <a:prstClr val="black"/>
                </a:solidFill>
                <a:latin typeface="Calibri"/>
                <a:ea typeface="ＭＳ Ｐゴシック"/>
              </a:rPr>
              <a:t>２枚を</a:t>
            </a:r>
            <a:r>
              <a:rPr lang="en-US" altLang="en-US" dirty="0" smtClean="0">
                <a:solidFill>
                  <a:prstClr val="black"/>
                </a:solidFill>
                <a:latin typeface="Calibri"/>
              </a:rPr>
              <a:t>用いて</a:t>
            </a:r>
            <a:r>
              <a:rPr lang="ja-JP" altLang="en-US" dirty="0" smtClean="0">
                <a:solidFill>
                  <a:prstClr val="black"/>
                </a:solidFill>
                <a:latin typeface="Calibri"/>
                <a:ea typeface="ＭＳ Ｐゴシック"/>
              </a:rPr>
              <a:t>転送</a:t>
            </a:r>
            <a:r>
              <a:rPr lang="en-US" altLang="en-US" dirty="0" smtClean="0">
                <a:solidFill>
                  <a:prstClr val="black"/>
                </a:solidFill>
                <a:latin typeface="Calibri"/>
              </a:rPr>
              <a:t>試験</a:t>
            </a:r>
            <a:r>
              <a:rPr lang="ja-JP" altLang="en-US" dirty="0" smtClean="0">
                <a:solidFill>
                  <a:prstClr val="black"/>
                </a:solidFill>
                <a:latin typeface="Calibri"/>
                <a:ea typeface="ＭＳ Ｐゴシック"/>
              </a:rPr>
              <a:t>を行った（</a:t>
            </a:r>
            <a:r>
              <a:rPr lang="en-US" altLang="ja-JP" dirty="0" smtClean="0">
                <a:solidFill>
                  <a:prstClr val="black"/>
                </a:solidFill>
                <a:latin typeface="Calibri"/>
                <a:ea typeface="ＭＳ Ｐゴシック"/>
              </a:rPr>
              <a:t>FPGA</a:t>
            </a:r>
            <a:r>
              <a:rPr lang="ja-JP" altLang="en-US" dirty="0" smtClean="0">
                <a:solidFill>
                  <a:prstClr val="black"/>
                </a:solidFill>
                <a:latin typeface="Calibri"/>
                <a:ea typeface="ＭＳ Ｐゴシック"/>
              </a:rPr>
              <a:t>回路設計・ボードセットアップ：内田）</a:t>
            </a:r>
            <a:endParaRPr lang="ja-JP" altLang="en-US" dirty="0">
              <a:solidFill>
                <a:prstClr val="black"/>
              </a:solidFill>
              <a:latin typeface="Calibri"/>
              <a:ea typeface="ＭＳ Ｐゴシック"/>
            </a:endParaRPr>
          </a:p>
        </p:txBody>
      </p:sp>
    </p:spTree>
    <p:extLst>
      <p:ext uri="{BB962C8B-B14F-4D97-AF65-F5344CB8AC3E}">
        <p14:creationId xmlns:p14="http://schemas.microsoft.com/office/powerpoint/2010/main" val="191216036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2469" y="1668"/>
            <a:ext cx="8229600" cy="998070"/>
          </a:xfrm>
        </p:spPr>
        <p:txBody>
          <a:bodyPr/>
          <a:lstStyle/>
          <a:p>
            <a:r>
              <a:rPr kumimoji="1" lang="ja-JP" altLang="en-US" dirty="0" smtClean="0"/>
              <a:t>測定の様子＠</a:t>
            </a:r>
            <a:r>
              <a:rPr kumimoji="1" lang="en-US" altLang="ja-JP" dirty="0" smtClean="0"/>
              <a:t>KEK</a:t>
            </a:r>
            <a:r>
              <a:rPr kumimoji="1" lang="ja-JP" altLang="en-US" dirty="0" smtClean="0"/>
              <a:t>つくば</a:t>
            </a:r>
            <a:endParaRPr kumimoji="1" lang="ja-JP" altLang="en-US" dirty="0"/>
          </a:p>
        </p:txBody>
      </p:sp>
      <p:pic>
        <p:nvPicPr>
          <p:cNvPr id="4" name="コンテンツ プレースホルダー 3" descr="DSC02985.JP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r="-439"/>
          <a:stretch/>
        </p:blipFill>
        <p:spPr>
          <a:xfrm>
            <a:off x="348670" y="895330"/>
            <a:ext cx="4049396" cy="3441371"/>
          </a:xfrm>
        </p:spPr>
      </p:pic>
      <p:pic>
        <p:nvPicPr>
          <p:cNvPr id="5" name="コンテンツ プレースホルダー 3" descr="DSC02994.JPG"/>
          <p:cNvPicPr>
            <a:picLocks noChangeAspect="1"/>
          </p:cNvPicPr>
          <p:nvPr/>
        </p:nvPicPr>
        <p:blipFill rotWithShape="1">
          <a:blip r:embed="rId3" cstate="email">
            <a:extLst>
              <a:ext uri="{28A0092B-C50C-407E-A947-70E740481C1C}">
                <a14:useLocalDpi xmlns:a14="http://schemas.microsoft.com/office/drawing/2010/main"/>
              </a:ext>
            </a:extLst>
          </a:blip>
          <a:srcRect l="-366"/>
          <a:stretch/>
        </p:blipFill>
        <p:spPr>
          <a:xfrm>
            <a:off x="4628823" y="1355678"/>
            <a:ext cx="4308018" cy="2513221"/>
          </a:xfrm>
          <a:prstGeom prst="rect">
            <a:avLst/>
          </a:prstGeom>
        </p:spPr>
      </p:pic>
      <p:pic>
        <p:nvPicPr>
          <p:cNvPr id="6" name="コンテンツ プレースホルダー 3" descr="DSC02989.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37269" y="3977329"/>
            <a:ext cx="4315060" cy="2749036"/>
          </a:xfrm>
          <a:prstGeom prst="rect">
            <a:avLst/>
          </a:prstGeom>
        </p:spPr>
      </p:pic>
      <p:sp>
        <p:nvSpPr>
          <p:cNvPr id="7" name="スライド番号プレースホルダー 6"/>
          <p:cNvSpPr>
            <a:spLocks noGrp="1"/>
          </p:cNvSpPr>
          <p:nvPr>
            <p:ph type="sldNum" sz="quarter" idx="12"/>
          </p:nvPr>
        </p:nvSpPr>
        <p:spPr/>
        <p:txBody>
          <a:bodyPr/>
          <a:lstStyle/>
          <a:p>
            <a:fld id="{F22791AA-033A-2348-9E21-A16AF6FBDE75}" type="slidenum">
              <a:rPr kumimoji="1" lang="ja-JP" altLang="en-US" smtClean="0"/>
              <a:t>26</a:t>
            </a:fld>
            <a:endParaRPr kumimoji="1" lang="ja-JP" altLang="en-US"/>
          </a:p>
        </p:txBody>
      </p:sp>
      <p:sp>
        <p:nvSpPr>
          <p:cNvPr id="3" name="テキスト ボックス 2"/>
          <p:cNvSpPr txBox="1"/>
          <p:nvPr/>
        </p:nvSpPr>
        <p:spPr>
          <a:xfrm>
            <a:off x="1371232" y="1760226"/>
            <a:ext cx="997313" cy="369332"/>
          </a:xfrm>
          <a:prstGeom prst="rect">
            <a:avLst/>
          </a:prstGeom>
          <a:noFill/>
        </p:spPr>
        <p:txBody>
          <a:bodyPr wrap="none" rtlCol="0">
            <a:spAutoFit/>
          </a:bodyPr>
          <a:lstStyle/>
          <a:p>
            <a:r>
              <a:rPr kumimoji="1" lang="en-US" altLang="ja-JP" dirty="0" err="1" smtClean="0">
                <a:solidFill>
                  <a:schemeClr val="bg1"/>
                </a:solidFill>
              </a:rPr>
              <a:t>freq</a:t>
            </a:r>
            <a:r>
              <a:rPr kumimoji="1" lang="en-US" altLang="ja-JP" dirty="0" smtClean="0">
                <a:solidFill>
                  <a:schemeClr val="bg1"/>
                </a:solidFill>
              </a:rPr>
              <a:t> </a:t>
            </a:r>
            <a:r>
              <a:rPr kumimoji="1" lang="en-US" altLang="ja-JP" dirty="0" err="1" smtClean="0">
                <a:solidFill>
                  <a:schemeClr val="bg1"/>
                </a:solidFill>
              </a:rPr>
              <a:t>std</a:t>
            </a:r>
            <a:endParaRPr kumimoji="1" lang="ja-JP" altLang="en-US" dirty="0">
              <a:solidFill>
                <a:schemeClr val="bg1"/>
              </a:solidFill>
            </a:endParaRPr>
          </a:p>
        </p:txBody>
      </p:sp>
      <p:sp>
        <p:nvSpPr>
          <p:cNvPr id="8" name="テキスト ボックス 7"/>
          <p:cNvSpPr txBox="1"/>
          <p:nvPr/>
        </p:nvSpPr>
        <p:spPr>
          <a:xfrm>
            <a:off x="1869889" y="3752132"/>
            <a:ext cx="1469122" cy="369332"/>
          </a:xfrm>
          <a:prstGeom prst="rect">
            <a:avLst/>
          </a:prstGeom>
          <a:noFill/>
        </p:spPr>
        <p:txBody>
          <a:bodyPr wrap="none" rtlCol="0">
            <a:spAutoFit/>
          </a:bodyPr>
          <a:lstStyle/>
          <a:p>
            <a:r>
              <a:rPr kumimoji="1" lang="en-US" altLang="ja-JP" dirty="0" smtClean="0">
                <a:solidFill>
                  <a:schemeClr val="bg1"/>
                </a:solidFill>
              </a:rPr>
              <a:t>FPGA boards</a:t>
            </a:r>
            <a:endParaRPr kumimoji="1" lang="ja-JP" altLang="en-US" dirty="0">
              <a:solidFill>
                <a:schemeClr val="bg1"/>
              </a:solidFill>
            </a:endParaRPr>
          </a:p>
        </p:txBody>
      </p:sp>
      <p:sp>
        <p:nvSpPr>
          <p:cNvPr id="9" name="テキスト ボックス 8"/>
          <p:cNvSpPr txBox="1"/>
          <p:nvPr/>
        </p:nvSpPr>
        <p:spPr>
          <a:xfrm rot="2141768">
            <a:off x="4905026" y="3372428"/>
            <a:ext cx="997313" cy="369332"/>
          </a:xfrm>
          <a:prstGeom prst="rect">
            <a:avLst/>
          </a:prstGeom>
          <a:noFill/>
        </p:spPr>
        <p:txBody>
          <a:bodyPr wrap="none" rtlCol="0">
            <a:spAutoFit/>
          </a:bodyPr>
          <a:lstStyle/>
          <a:p>
            <a:r>
              <a:rPr kumimoji="1" lang="en-US" altLang="ja-JP" dirty="0" err="1" smtClean="0">
                <a:solidFill>
                  <a:srgbClr val="FFFFFF"/>
                </a:solidFill>
              </a:rPr>
              <a:t>freq</a:t>
            </a:r>
            <a:r>
              <a:rPr kumimoji="1" lang="en-US" altLang="ja-JP" dirty="0" smtClean="0">
                <a:solidFill>
                  <a:srgbClr val="FFFFFF"/>
                </a:solidFill>
              </a:rPr>
              <a:t> </a:t>
            </a:r>
            <a:r>
              <a:rPr kumimoji="1" lang="en-US" altLang="ja-JP" dirty="0" err="1" smtClean="0">
                <a:solidFill>
                  <a:srgbClr val="FFFFFF"/>
                </a:solidFill>
              </a:rPr>
              <a:t>std</a:t>
            </a:r>
            <a:endParaRPr kumimoji="1" lang="ja-JP" altLang="en-US" dirty="0">
              <a:solidFill>
                <a:srgbClr val="FFFFFF"/>
              </a:solidFill>
            </a:endParaRPr>
          </a:p>
        </p:txBody>
      </p:sp>
      <p:sp>
        <p:nvSpPr>
          <p:cNvPr id="10" name="テキスト ボックス 9"/>
          <p:cNvSpPr txBox="1"/>
          <p:nvPr/>
        </p:nvSpPr>
        <p:spPr>
          <a:xfrm rot="1770289">
            <a:off x="5131940" y="2955457"/>
            <a:ext cx="1724187" cy="369332"/>
          </a:xfrm>
          <a:prstGeom prst="rect">
            <a:avLst/>
          </a:prstGeom>
          <a:noFill/>
        </p:spPr>
        <p:txBody>
          <a:bodyPr wrap="none" rtlCol="0">
            <a:spAutoFit/>
          </a:bodyPr>
          <a:lstStyle/>
          <a:p>
            <a:r>
              <a:rPr kumimoji="1" lang="en-US" altLang="ja-JP" dirty="0" smtClean="0">
                <a:solidFill>
                  <a:srgbClr val="FFFFFF"/>
                </a:solidFill>
              </a:rPr>
              <a:t>Divider (demo)</a:t>
            </a:r>
            <a:endParaRPr kumimoji="1" lang="ja-JP" altLang="en-US" dirty="0">
              <a:solidFill>
                <a:srgbClr val="FFFFFF"/>
              </a:solidFill>
            </a:endParaRPr>
          </a:p>
        </p:txBody>
      </p:sp>
      <p:sp>
        <p:nvSpPr>
          <p:cNvPr id="11" name="テキスト ボックス 10"/>
          <p:cNvSpPr txBox="1"/>
          <p:nvPr/>
        </p:nvSpPr>
        <p:spPr>
          <a:xfrm>
            <a:off x="6637503" y="2085909"/>
            <a:ext cx="1869472" cy="646331"/>
          </a:xfrm>
          <a:prstGeom prst="rect">
            <a:avLst/>
          </a:prstGeom>
          <a:noFill/>
        </p:spPr>
        <p:txBody>
          <a:bodyPr wrap="none" rtlCol="0">
            <a:spAutoFit/>
          </a:bodyPr>
          <a:lstStyle/>
          <a:p>
            <a:r>
              <a:rPr kumimoji="1" lang="en-US" altLang="ja-JP" dirty="0" smtClean="0">
                <a:solidFill>
                  <a:srgbClr val="FFFFFF"/>
                </a:solidFill>
              </a:rPr>
              <a:t>Phase noise </a:t>
            </a:r>
          </a:p>
          <a:p>
            <a:r>
              <a:rPr lang="en-US" altLang="ja-JP" dirty="0" smtClean="0">
                <a:solidFill>
                  <a:srgbClr val="FFFFFF"/>
                </a:solidFill>
              </a:rPr>
              <a:t>analyzer (demo)</a:t>
            </a:r>
            <a:endParaRPr kumimoji="1" lang="ja-JP" altLang="en-US" dirty="0">
              <a:solidFill>
                <a:srgbClr val="FFFFFF"/>
              </a:solidFill>
            </a:endParaRPr>
          </a:p>
        </p:txBody>
      </p:sp>
      <p:sp>
        <p:nvSpPr>
          <p:cNvPr id="12" name="テキスト ボックス 11"/>
          <p:cNvSpPr txBox="1"/>
          <p:nvPr/>
        </p:nvSpPr>
        <p:spPr>
          <a:xfrm>
            <a:off x="7430524" y="5022144"/>
            <a:ext cx="1215635" cy="369332"/>
          </a:xfrm>
          <a:prstGeom prst="rect">
            <a:avLst/>
          </a:prstGeom>
          <a:noFill/>
        </p:spPr>
        <p:txBody>
          <a:bodyPr wrap="none" rtlCol="0">
            <a:spAutoFit/>
          </a:bodyPr>
          <a:lstStyle/>
          <a:p>
            <a:r>
              <a:rPr kumimoji="1" lang="en-US" altLang="ja-JP" dirty="0" smtClean="0">
                <a:solidFill>
                  <a:srgbClr val="FFFFFF"/>
                </a:solidFill>
              </a:rPr>
              <a:t>FPGA (TX)</a:t>
            </a:r>
            <a:endParaRPr kumimoji="1" lang="ja-JP" altLang="en-US" dirty="0">
              <a:solidFill>
                <a:srgbClr val="FFFFFF"/>
              </a:solidFill>
            </a:endParaRPr>
          </a:p>
        </p:txBody>
      </p:sp>
      <p:sp>
        <p:nvSpPr>
          <p:cNvPr id="13" name="テキスト ボックス 12"/>
          <p:cNvSpPr txBox="1"/>
          <p:nvPr/>
        </p:nvSpPr>
        <p:spPr>
          <a:xfrm>
            <a:off x="5159611" y="4926354"/>
            <a:ext cx="1215973" cy="369332"/>
          </a:xfrm>
          <a:prstGeom prst="rect">
            <a:avLst/>
          </a:prstGeom>
          <a:noFill/>
        </p:spPr>
        <p:txBody>
          <a:bodyPr wrap="none" rtlCol="0">
            <a:spAutoFit/>
          </a:bodyPr>
          <a:lstStyle/>
          <a:p>
            <a:r>
              <a:rPr kumimoji="1" lang="en-US" altLang="ja-JP" dirty="0" smtClean="0">
                <a:solidFill>
                  <a:srgbClr val="FFFFFF"/>
                </a:solidFill>
              </a:rPr>
              <a:t>FPGA (RX)</a:t>
            </a:r>
            <a:endParaRPr kumimoji="1" lang="ja-JP" altLang="en-US" dirty="0">
              <a:solidFill>
                <a:srgbClr val="FFFFFF"/>
              </a:solidFill>
            </a:endParaRPr>
          </a:p>
        </p:txBody>
      </p:sp>
      <p:pic>
        <p:nvPicPr>
          <p:cNvPr id="14" name="コンテンツ プレースホルダー 3" descr="DSC03003.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216460" y="4529365"/>
            <a:ext cx="3985933" cy="2192110"/>
          </a:xfrm>
          <a:prstGeom prst="rect">
            <a:avLst/>
          </a:prstGeom>
        </p:spPr>
      </p:pic>
      <p:sp>
        <p:nvSpPr>
          <p:cNvPr id="15" name="テキスト ボックス 14"/>
          <p:cNvSpPr txBox="1"/>
          <p:nvPr/>
        </p:nvSpPr>
        <p:spPr>
          <a:xfrm>
            <a:off x="3018736" y="6138220"/>
            <a:ext cx="1298258" cy="646331"/>
          </a:xfrm>
          <a:prstGeom prst="rect">
            <a:avLst/>
          </a:prstGeom>
          <a:noFill/>
        </p:spPr>
        <p:txBody>
          <a:bodyPr wrap="square" rtlCol="0">
            <a:spAutoFit/>
          </a:bodyPr>
          <a:lstStyle/>
          <a:p>
            <a:r>
              <a:rPr lang="en-US" altLang="ja-JP" dirty="0" smtClean="0">
                <a:solidFill>
                  <a:schemeClr val="bg1"/>
                </a:solidFill>
              </a:rPr>
              <a:t>Uchida-san</a:t>
            </a:r>
          </a:p>
          <a:p>
            <a:r>
              <a:rPr kumimoji="1" lang="en-US" altLang="ja-JP" dirty="0" smtClean="0">
                <a:solidFill>
                  <a:schemeClr val="bg1"/>
                </a:solidFill>
              </a:rPr>
              <a:t>(KEK)</a:t>
            </a:r>
            <a:endParaRPr kumimoji="1" lang="ja-JP" altLang="en-US" dirty="0">
              <a:solidFill>
                <a:schemeClr val="bg1"/>
              </a:solidFill>
            </a:endParaRPr>
          </a:p>
        </p:txBody>
      </p:sp>
      <p:sp>
        <p:nvSpPr>
          <p:cNvPr id="16" name="テキスト ボックス 15"/>
          <p:cNvSpPr txBox="1"/>
          <p:nvPr/>
        </p:nvSpPr>
        <p:spPr>
          <a:xfrm>
            <a:off x="847326" y="4522604"/>
            <a:ext cx="1521219" cy="307777"/>
          </a:xfrm>
          <a:prstGeom prst="rect">
            <a:avLst/>
          </a:prstGeom>
          <a:noFill/>
        </p:spPr>
        <p:txBody>
          <a:bodyPr wrap="square" rtlCol="0">
            <a:spAutoFit/>
          </a:bodyPr>
          <a:lstStyle/>
          <a:p>
            <a:r>
              <a:rPr kumimoji="1" lang="en-US" altLang="ja-JP" sz="1400" dirty="0" err="1" smtClean="0">
                <a:solidFill>
                  <a:srgbClr val="FFFFFF"/>
                </a:solidFill>
              </a:rPr>
              <a:t>Fjii</a:t>
            </a:r>
            <a:r>
              <a:rPr kumimoji="1" lang="en-US" altLang="ja-JP" sz="1400" dirty="0" smtClean="0">
                <a:solidFill>
                  <a:srgbClr val="FFFFFF"/>
                </a:solidFill>
              </a:rPr>
              <a:t>-san(</a:t>
            </a:r>
            <a:r>
              <a:rPr kumimoji="1" lang="en-US" altLang="ja-JP" sz="1400" dirty="0" err="1" smtClean="0">
                <a:solidFill>
                  <a:srgbClr val="FFFFFF"/>
                </a:solidFill>
              </a:rPr>
              <a:t>Freqtime</a:t>
            </a:r>
            <a:r>
              <a:rPr kumimoji="1" lang="en-US" altLang="ja-JP" sz="1400" dirty="0" smtClean="0">
                <a:solidFill>
                  <a:srgbClr val="FFFFFF"/>
                </a:solidFill>
              </a:rPr>
              <a:t>)</a:t>
            </a:r>
            <a:endParaRPr kumimoji="1" lang="ja-JP" altLang="en-US" sz="1400" dirty="0">
              <a:solidFill>
                <a:srgbClr val="FFFFFF"/>
              </a:solidFill>
            </a:endParaRPr>
          </a:p>
        </p:txBody>
      </p:sp>
      <p:sp>
        <p:nvSpPr>
          <p:cNvPr id="17" name="テキスト ボックス 16"/>
          <p:cNvSpPr txBox="1"/>
          <p:nvPr/>
        </p:nvSpPr>
        <p:spPr>
          <a:xfrm>
            <a:off x="1594873" y="6356350"/>
            <a:ext cx="1347060" cy="461665"/>
          </a:xfrm>
          <a:prstGeom prst="rect">
            <a:avLst/>
          </a:prstGeom>
          <a:noFill/>
        </p:spPr>
        <p:txBody>
          <a:bodyPr wrap="square" rtlCol="0">
            <a:spAutoFit/>
          </a:bodyPr>
          <a:lstStyle/>
          <a:p>
            <a:r>
              <a:rPr kumimoji="1" lang="en-US" altLang="ja-JP" sz="1200" dirty="0" smtClean="0">
                <a:solidFill>
                  <a:srgbClr val="FFFFFF"/>
                </a:solidFill>
              </a:rPr>
              <a:t>Miyamoto-san</a:t>
            </a:r>
          </a:p>
          <a:p>
            <a:r>
              <a:rPr kumimoji="1" lang="en-US" altLang="ja-JP" sz="1200" dirty="0" smtClean="0">
                <a:solidFill>
                  <a:srgbClr val="FFFFFF"/>
                </a:solidFill>
              </a:rPr>
              <a:t>(</a:t>
            </a:r>
            <a:r>
              <a:rPr kumimoji="1" lang="en-US" altLang="ja-JP" sz="1200" dirty="0" err="1" smtClean="0">
                <a:solidFill>
                  <a:srgbClr val="FFFFFF"/>
                </a:solidFill>
              </a:rPr>
              <a:t>Freqtime</a:t>
            </a:r>
            <a:r>
              <a:rPr kumimoji="1" lang="en-US" altLang="ja-JP" sz="1200" dirty="0" smtClean="0">
                <a:solidFill>
                  <a:srgbClr val="FFFFFF"/>
                </a:solidFill>
              </a:rPr>
              <a:t>)</a:t>
            </a:r>
            <a:endParaRPr kumimoji="1" lang="ja-JP" altLang="en-US" sz="1200" dirty="0">
              <a:solidFill>
                <a:srgbClr val="FFFFFF"/>
              </a:solidFill>
            </a:endParaRPr>
          </a:p>
        </p:txBody>
      </p:sp>
    </p:spTree>
    <p:extLst>
      <p:ext uri="{BB962C8B-B14F-4D97-AF65-F5344CB8AC3E}">
        <p14:creationId xmlns:p14="http://schemas.microsoft.com/office/powerpoint/2010/main" val="281998841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周波数安定度</a:t>
            </a:r>
            <a:r>
              <a:rPr lang="ja-JP" altLang="en-US" dirty="0" smtClean="0"/>
              <a:t>の測定</a:t>
            </a:r>
            <a:endParaRPr kumimoji="1" lang="ja-JP" altLang="en-US" dirty="0"/>
          </a:p>
        </p:txBody>
      </p:sp>
      <p:pic>
        <p:nvPicPr>
          <p:cNvPr id="13" name="コンテンツ プレースホルダー 12" descr="timepod_allan.png"/>
          <p:cNvPicPr>
            <a:picLocks noGrp="1" noChangeAspect="1"/>
          </p:cNvPicPr>
          <p:nvPr>
            <p:ph idx="1"/>
          </p:nvPr>
        </p:nvPicPr>
        <p:blipFill>
          <a:blip r:embed="rId2" cstate="email">
            <a:extLst>
              <a:ext uri="{28A0092B-C50C-407E-A947-70E740481C1C}">
                <a14:useLocalDpi xmlns:a14="http://schemas.microsoft.com/office/drawing/2010/main"/>
              </a:ext>
            </a:extLst>
          </a:blip>
          <a:srcRect l="-11341" r="-11341"/>
          <a:stretch>
            <a:fillRect/>
          </a:stretch>
        </p:blipFill>
        <p:spPr>
          <a:xfrm>
            <a:off x="457200" y="1596142"/>
            <a:ext cx="8229600" cy="4525963"/>
          </a:xfrm>
        </p:spPr>
      </p:pic>
      <p:sp>
        <p:nvSpPr>
          <p:cNvPr id="6" name="テキスト ボックス 5"/>
          <p:cNvSpPr txBox="1"/>
          <p:nvPr/>
        </p:nvSpPr>
        <p:spPr>
          <a:xfrm>
            <a:off x="2007117" y="2618022"/>
            <a:ext cx="3129740" cy="461665"/>
          </a:xfrm>
          <a:prstGeom prst="rect">
            <a:avLst/>
          </a:prstGeom>
          <a:noFill/>
        </p:spPr>
        <p:txBody>
          <a:bodyPr wrap="square" rtlCol="0">
            <a:spAutoFit/>
          </a:bodyPr>
          <a:lstStyle/>
          <a:p>
            <a:r>
              <a:rPr kumimoji="1" lang="ja-JP" altLang="en-US" sz="2400" dirty="0" smtClean="0">
                <a:solidFill>
                  <a:srgbClr val="000000"/>
                </a:solidFill>
              </a:rPr>
              <a:t>要求安定度</a:t>
            </a:r>
            <a:r>
              <a:rPr kumimoji="1" lang="en-US" altLang="ja-JP" sz="2400" dirty="0" smtClean="0">
                <a:solidFill>
                  <a:srgbClr val="000000"/>
                </a:solidFill>
              </a:rPr>
              <a:t>(</a:t>
            </a:r>
            <a:r>
              <a:rPr lang="en-US" altLang="ja-JP" sz="2400" dirty="0" smtClean="0">
                <a:solidFill>
                  <a:srgbClr val="000000"/>
                </a:solidFill>
              </a:rPr>
              <a:t>&lt; 5 x 10</a:t>
            </a:r>
            <a:r>
              <a:rPr lang="en-US" altLang="ja-JP" sz="2400" baseline="30000" dirty="0" smtClean="0">
                <a:solidFill>
                  <a:srgbClr val="000000"/>
                </a:solidFill>
              </a:rPr>
              <a:t>-9</a:t>
            </a:r>
            <a:r>
              <a:rPr lang="en-US" altLang="ja-JP" sz="2400" dirty="0" smtClean="0">
                <a:solidFill>
                  <a:srgbClr val="000000"/>
                </a:solidFill>
              </a:rPr>
              <a:t>)</a:t>
            </a:r>
            <a:endParaRPr kumimoji="1" lang="ja-JP" altLang="en-US" sz="2400" dirty="0">
              <a:solidFill>
                <a:srgbClr val="000000"/>
              </a:solidFill>
            </a:endParaRPr>
          </a:p>
        </p:txBody>
      </p:sp>
      <p:cxnSp>
        <p:nvCxnSpPr>
          <p:cNvPr id="4" name="直線コネクタ 3"/>
          <p:cNvCxnSpPr/>
          <p:nvPr/>
        </p:nvCxnSpPr>
        <p:spPr>
          <a:xfrm>
            <a:off x="1897776" y="3124241"/>
            <a:ext cx="5342972" cy="145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5528539" y="5870178"/>
            <a:ext cx="1723549" cy="400110"/>
          </a:xfrm>
          <a:prstGeom prst="rect">
            <a:avLst/>
          </a:prstGeom>
          <a:solidFill>
            <a:srgbClr val="FFFFFF"/>
          </a:solidFill>
        </p:spPr>
        <p:txBody>
          <a:bodyPr wrap="none" rtlCol="0">
            <a:spAutoFit/>
          </a:bodyPr>
          <a:lstStyle/>
          <a:p>
            <a:r>
              <a:rPr kumimoji="1" lang="ja-JP" altLang="en-US" sz="2000" dirty="0" smtClean="0"/>
              <a:t>経過時間（秒）</a:t>
            </a:r>
            <a:endParaRPr kumimoji="1" lang="en-US" altLang="ja-JP" sz="2000" dirty="0" smtClean="0"/>
          </a:p>
        </p:txBody>
      </p:sp>
      <p:sp>
        <p:nvSpPr>
          <p:cNvPr id="7" name="テキスト ボックス 6"/>
          <p:cNvSpPr txBox="1"/>
          <p:nvPr/>
        </p:nvSpPr>
        <p:spPr>
          <a:xfrm rot="1213530">
            <a:off x="3791528" y="4876153"/>
            <a:ext cx="1915909" cy="369332"/>
          </a:xfrm>
          <a:prstGeom prst="rect">
            <a:avLst/>
          </a:prstGeom>
          <a:noFill/>
        </p:spPr>
        <p:txBody>
          <a:bodyPr wrap="none" rtlCol="0">
            <a:spAutoFit/>
          </a:bodyPr>
          <a:lstStyle/>
          <a:p>
            <a:r>
              <a:rPr lang="ja-JP" altLang="en-US" dirty="0" smtClean="0"/>
              <a:t>評価測定器ノイズ</a:t>
            </a:r>
            <a:endParaRPr kumimoji="1" lang="ja-JP" altLang="en-US" dirty="0"/>
          </a:p>
        </p:txBody>
      </p:sp>
      <p:sp>
        <p:nvSpPr>
          <p:cNvPr id="3" name="テキスト ボックス 2"/>
          <p:cNvSpPr txBox="1"/>
          <p:nvPr/>
        </p:nvSpPr>
        <p:spPr>
          <a:xfrm rot="16200000">
            <a:off x="-180943" y="3409360"/>
            <a:ext cx="3152225" cy="400110"/>
          </a:xfrm>
          <a:prstGeom prst="rect">
            <a:avLst/>
          </a:prstGeom>
          <a:solidFill>
            <a:srgbClr val="FFFFFF"/>
          </a:solidFill>
        </p:spPr>
        <p:txBody>
          <a:bodyPr wrap="none" rtlCol="0">
            <a:spAutoFit/>
          </a:bodyPr>
          <a:lstStyle/>
          <a:p>
            <a:r>
              <a:rPr lang="ja-JP" altLang="en-US" sz="2000" dirty="0" smtClean="0"/>
              <a:t>周波数安定度（アラン分散）</a:t>
            </a:r>
            <a:endParaRPr kumimoji="1" lang="ja-JP" altLang="en-US" sz="2000" dirty="0"/>
          </a:p>
        </p:txBody>
      </p:sp>
      <p:sp>
        <p:nvSpPr>
          <p:cNvPr id="8" name="テキスト ボックス 7"/>
          <p:cNvSpPr txBox="1"/>
          <p:nvPr/>
        </p:nvSpPr>
        <p:spPr>
          <a:xfrm>
            <a:off x="5628209" y="2248690"/>
            <a:ext cx="1691439" cy="738664"/>
          </a:xfrm>
          <a:prstGeom prst="rect">
            <a:avLst/>
          </a:prstGeom>
          <a:solidFill>
            <a:srgbClr val="FFFFFF"/>
          </a:solidFill>
        </p:spPr>
        <p:txBody>
          <a:bodyPr wrap="none" rtlCol="0">
            <a:spAutoFit/>
          </a:bodyPr>
          <a:lstStyle/>
          <a:p>
            <a:r>
              <a:rPr lang="ja-JP" altLang="en-US" sz="1400" dirty="0"/>
              <a:t>送信側</a:t>
            </a:r>
            <a:r>
              <a:rPr lang="en-US" altLang="ja-JP" sz="1400" dirty="0"/>
              <a:t>FPGA</a:t>
            </a:r>
            <a:r>
              <a:rPr lang="ja-JP" altLang="en-US" sz="1400" dirty="0"/>
              <a:t>クロック</a:t>
            </a:r>
            <a:endParaRPr lang="en-US" altLang="ja-JP" sz="1400" dirty="0"/>
          </a:p>
          <a:p>
            <a:r>
              <a:rPr lang="ja-JP" altLang="en-US" sz="1400" dirty="0" smtClean="0"/>
              <a:t>送信側通信クロック</a:t>
            </a:r>
            <a:endParaRPr lang="en-US" altLang="ja-JP" sz="1400" dirty="0"/>
          </a:p>
          <a:p>
            <a:r>
              <a:rPr lang="ja-JP" altLang="en-US" sz="1400" dirty="0" smtClean="0"/>
              <a:t>受信側通信クロック</a:t>
            </a:r>
            <a:endParaRPr kumimoji="1" lang="ja-JP" altLang="en-US" sz="1400" dirty="0"/>
          </a:p>
        </p:txBody>
      </p:sp>
      <p:sp>
        <p:nvSpPr>
          <p:cNvPr id="11" name="スライド番号プレースホルダー 13"/>
          <p:cNvSpPr txBox="1">
            <a:spLocks/>
          </p:cNvSpPr>
          <p:nvPr/>
        </p:nvSpPr>
        <p:spPr>
          <a:xfrm>
            <a:off x="6553200" y="6356350"/>
            <a:ext cx="21336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F22791AA-033A-2348-9E21-A16AF6FBDE75}" type="slidenum">
              <a:rPr lang="ja-JP" altLang="en-US" smtClean="0">
                <a:solidFill>
                  <a:prstClr val="black">
                    <a:tint val="75000"/>
                  </a:prstClr>
                </a:solidFill>
                <a:latin typeface="Calibri"/>
                <a:ea typeface="ＭＳ Ｐゴシック"/>
              </a:rPr>
              <a:pPr/>
              <a:t>27</a:t>
            </a:fld>
            <a:endParaRPr lang="ja-JP" altLang="en-US">
              <a:solidFill>
                <a:prstClr val="black">
                  <a:tint val="75000"/>
                </a:prstClr>
              </a:solidFill>
              <a:latin typeface="Calibri"/>
              <a:ea typeface="ＭＳ Ｐゴシック"/>
            </a:endParaRPr>
          </a:p>
        </p:txBody>
      </p:sp>
      <p:sp>
        <p:nvSpPr>
          <p:cNvPr id="12" name="テキスト ボックス 11"/>
          <p:cNvSpPr txBox="1"/>
          <p:nvPr/>
        </p:nvSpPr>
        <p:spPr>
          <a:xfrm>
            <a:off x="795557" y="6309073"/>
            <a:ext cx="7729099" cy="369332"/>
          </a:xfrm>
          <a:prstGeom prst="rect">
            <a:avLst/>
          </a:prstGeom>
          <a:noFill/>
        </p:spPr>
        <p:txBody>
          <a:bodyPr wrap="none" rtlCol="0">
            <a:spAutoFit/>
          </a:bodyPr>
          <a:lstStyle/>
          <a:p>
            <a:r>
              <a:rPr lang="en-US" altLang="ja-JP" dirty="0" smtClean="0">
                <a:solidFill>
                  <a:prstClr val="black"/>
                </a:solidFill>
                <a:latin typeface="Calibri"/>
                <a:ea typeface="ＭＳ Ｐゴシック"/>
              </a:rPr>
              <a:t>FPGA</a:t>
            </a:r>
            <a:r>
              <a:rPr lang="ja-JP" altLang="en-US" dirty="0" smtClean="0">
                <a:solidFill>
                  <a:prstClr val="black"/>
                </a:solidFill>
                <a:latin typeface="Calibri"/>
                <a:ea typeface="ＭＳ Ｐゴシック"/>
              </a:rPr>
              <a:t>と</a:t>
            </a:r>
            <a:r>
              <a:rPr lang="en-US" altLang="ja-JP" dirty="0" smtClean="0">
                <a:solidFill>
                  <a:prstClr val="black"/>
                </a:solidFill>
                <a:latin typeface="Calibri"/>
                <a:ea typeface="ＭＳ Ｐゴシック"/>
              </a:rPr>
              <a:t>10GbE</a:t>
            </a:r>
            <a:r>
              <a:rPr lang="ja-JP" altLang="en-US" dirty="0" smtClean="0">
                <a:solidFill>
                  <a:prstClr val="black"/>
                </a:solidFill>
                <a:latin typeface="Calibri"/>
                <a:ea typeface="ＭＳ Ｐゴシック"/>
              </a:rPr>
              <a:t>を用いてクロック転送しても要求安定度を満たすことが分かった。</a:t>
            </a:r>
            <a:endParaRPr lang="en-US" altLang="ja-JP" dirty="0" smtClean="0">
              <a:solidFill>
                <a:prstClr val="black"/>
              </a:solidFill>
              <a:latin typeface="Calibri"/>
              <a:ea typeface="ＭＳ Ｐゴシック"/>
            </a:endParaRPr>
          </a:p>
        </p:txBody>
      </p:sp>
    </p:spTree>
    <p:extLst>
      <p:ext uri="{BB962C8B-B14F-4D97-AF65-F5344CB8AC3E}">
        <p14:creationId xmlns:p14="http://schemas.microsoft.com/office/powerpoint/2010/main" val="249697459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38"/>
            <a:ext cx="8229600" cy="780045"/>
          </a:xfrm>
        </p:spPr>
        <p:txBody>
          <a:bodyPr/>
          <a:lstStyle/>
          <a:p>
            <a:r>
              <a:rPr kumimoji="1" lang="ja-JP" altLang="en-US" dirty="0" smtClean="0"/>
              <a:t>磁場</a:t>
            </a:r>
            <a:r>
              <a:rPr lang="en-US" altLang="en-US" dirty="0" smtClean="0"/>
              <a:t>に対する要求</a:t>
            </a:r>
            <a:endParaRPr kumimoji="1" lang="ja-JP" altLang="en-US" dirty="0"/>
          </a:p>
        </p:txBody>
      </p:sp>
      <p:sp>
        <p:nvSpPr>
          <p:cNvPr id="3" name="コンテンツ プレースホルダー 2"/>
          <p:cNvSpPr>
            <a:spLocks noGrp="1"/>
          </p:cNvSpPr>
          <p:nvPr>
            <p:ph idx="1"/>
          </p:nvPr>
        </p:nvSpPr>
        <p:spPr>
          <a:xfrm>
            <a:off x="457200" y="918683"/>
            <a:ext cx="8229600" cy="5624997"/>
          </a:xfrm>
        </p:spPr>
        <p:txBody>
          <a:bodyPr>
            <a:normAutofit/>
          </a:bodyPr>
          <a:lstStyle/>
          <a:p>
            <a:r>
              <a:rPr lang="ja-JP" altLang="en-US" sz="2400" dirty="0" smtClean="0"/>
              <a:t>要求</a:t>
            </a:r>
            <a:endParaRPr kumimoji="1" lang="en-US" altLang="ja-JP" sz="2400" dirty="0" smtClean="0"/>
          </a:p>
          <a:p>
            <a:pPr lvl="1"/>
            <a:r>
              <a:rPr lang="ja-JP" altLang="en-US" sz="2000" dirty="0" smtClean="0">
                <a:latin typeface="Symbol" pitchFamily="18" charset="2"/>
              </a:rPr>
              <a:t>平均磁場均一度　</a:t>
            </a:r>
            <a:r>
              <a:rPr lang="en-US" altLang="ja-JP" sz="2000" dirty="0" smtClean="0">
                <a:latin typeface="Symbol" pitchFamily="18" charset="2"/>
              </a:rPr>
              <a:t>D</a:t>
            </a:r>
            <a:r>
              <a:rPr lang="en-US" altLang="ja-JP" sz="2000" dirty="0" smtClean="0"/>
              <a:t>B/B &lt;&lt; 0.1 ppm (</a:t>
            </a:r>
            <a:r>
              <a:rPr lang="ja-JP" altLang="en-US" sz="2000" dirty="0" smtClean="0"/>
              <a:t>ミューオン飛跡の平均</a:t>
            </a:r>
            <a:r>
              <a:rPr lang="en-US" altLang="ja-JP" sz="2000" dirty="0" smtClean="0"/>
              <a:t>)</a:t>
            </a:r>
          </a:p>
          <a:p>
            <a:pPr lvl="1"/>
            <a:r>
              <a:rPr lang="ja-JP" altLang="en-US" sz="2000" dirty="0" smtClean="0"/>
              <a:t>シム</a:t>
            </a:r>
            <a:r>
              <a:rPr kumimoji="1" lang="ja-JP" altLang="en-US" sz="2000" dirty="0" smtClean="0"/>
              <a:t>コイルによる補正</a:t>
            </a:r>
            <a:r>
              <a:rPr kumimoji="1" lang="en-US" altLang="ja-JP" sz="2000" dirty="0" smtClean="0"/>
              <a:t>~10ppm</a:t>
            </a:r>
            <a:r>
              <a:rPr lang="ja-JP" altLang="en-US" sz="2000" dirty="0" smtClean="0"/>
              <a:t>程度まで。</a:t>
            </a:r>
            <a:endParaRPr lang="en-US" altLang="ja-JP" sz="2000" dirty="0" smtClean="0"/>
          </a:p>
          <a:p>
            <a:pPr lvl="1"/>
            <a:r>
              <a:rPr kumimoji="1" lang="ja-JP" altLang="en-US" sz="2000" dirty="0" smtClean="0"/>
              <a:t>検出器部材</a:t>
            </a:r>
            <a:r>
              <a:rPr kumimoji="1" lang="ja-JP" altLang="en-US" sz="2000" dirty="0" smtClean="0"/>
              <a:t>による蓄積領域の磁場の乱れは</a:t>
            </a:r>
            <a:r>
              <a:rPr kumimoji="1" lang="en-US" altLang="ja-JP" sz="2000" dirty="0" smtClean="0"/>
              <a:t> </a:t>
            </a:r>
            <a:r>
              <a:rPr kumimoji="1" lang="en-US" altLang="ja-JP" sz="2000" dirty="0" smtClean="0">
                <a:solidFill>
                  <a:srgbClr val="FF0000"/>
                </a:solidFill>
              </a:rPr>
              <a:t>10ppm</a:t>
            </a:r>
            <a:r>
              <a:rPr kumimoji="1" lang="ja-JP" altLang="en-US" sz="2000" dirty="0" smtClean="0">
                <a:solidFill>
                  <a:srgbClr val="FF0000"/>
                </a:solidFill>
              </a:rPr>
              <a:t>以下</a:t>
            </a:r>
            <a:r>
              <a:rPr kumimoji="1" lang="ja-JP" altLang="en-US" sz="2000" dirty="0" smtClean="0"/>
              <a:t>であることが望ましい。</a:t>
            </a:r>
            <a:endParaRPr kumimoji="1" lang="en-US" altLang="ja-JP" sz="2000" dirty="0" smtClean="0"/>
          </a:p>
          <a:p>
            <a:pPr lvl="1"/>
            <a:endParaRPr kumimoji="1" lang="en-US" altLang="ja-JP" sz="2000" dirty="0" smtClean="0"/>
          </a:p>
          <a:p>
            <a:pPr lvl="1"/>
            <a:endParaRPr kumimoji="1" lang="en-US" altLang="ja-JP" sz="2000" dirty="0" smtClean="0"/>
          </a:p>
          <a:p>
            <a:r>
              <a:rPr lang="ja-JP" altLang="en-US" sz="2400" dirty="0" smtClean="0"/>
              <a:t>誤差磁場の原因</a:t>
            </a:r>
            <a:endParaRPr lang="en-US" altLang="ja-JP" sz="2400" dirty="0" smtClean="0"/>
          </a:p>
          <a:p>
            <a:pPr lvl="1"/>
            <a:r>
              <a:rPr lang="ja-JP" altLang="en-US" sz="2000" dirty="0" smtClean="0"/>
              <a:t>電流によるもの</a:t>
            </a:r>
            <a:endParaRPr kumimoji="1" lang="en-US" altLang="ja-JP" sz="2000" dirty="0" smtClean="0"/>
          </a:p>
          <a:p>
            <a:pPr lvl="2"/>
            <a:r>
              <a:rPr lang="en-US" altLang="ja-JP" sz="1800" dirty="0" smtClean="0"/>
              <a:t>Biot-Savart low</a:t>
            </a:r>
          </a:p>
          <a:p>
            <a:pPr lvl="2"/>
            <a:endParaRPr lang="en-US" altLang="ja-JP" sz="1800" dirty="0" smtClean="0"/>
          </a:p>
          <a:p>
            <a:pPr lvl="2"/>
            <a:endParaRPr lang="en-US" altLang="ja-JP" sz="1800" dirty="0" smtClean="0"/>
          </a:p>
          <a:p>
            <a:pPr lvl="1"/>
            <a:r>
              <a:rPr lang="ja-JP" altLang="en-US" sz="2000" dirty="0" smtClean="0"/>
              <a:t>磁化によるもの</a:t>
            </a:r>
            <a:endParaRPr lang="en-US" altLang="ja-JP" sz="2000" dirty="0" smtClean="0"/>
          </a:p>
          <a:p>
            <a:endParaRPr kumimoji="1" lang="en-US" altLang="ja-JP" sz="2400" dirty="0" smtClean="0"/>
          </a:p>
          <a:p>
            <a:endParaRPr kumimoji="1" lang="en-US" altLang="ja-JP" sz="2400" dirty="0" smtClean="0"/>
          </a:p>
        </p:txBody>
      </p:sp>
      <p:sp>
        <p:nvSpPr>
          <p:cNvPr id="4" name="スライド番号プレースホルダー 3"/>
          <p:cNvSpPr>
            <a:spLocks noGrp="1"/>
          </p:cNvSpPr>
          <p:nvPr>
            <p:ph type="sldNum" sz="quarter" idx="12"/>
          </p:nvPr>
        </p:nvSpPr>
        <p:spPr/>
        <p:txBody>
          <a:bodyPr/>
          <a:lstStyle/>
          <a:p>
            <a:fld id="{6FF815AE-EF20-D84D-A532-53E837A7DBE2}" type="slidenum">
              <a:rPr lang="ja-JP" altLang="en-US" smtClean="0">
                <a:solidFill>
                  <a:prstClr val="black">
                    <a:tint val="75000"/>
                  </a:prstClr>
                </a:solidFill>
                <a:latin typeface="Calibri"/>
                <a:ea typeface="ＭＳ Ｐゴシック"/>
              </a:rPr>
              <a:pPr/>
              <a:t>28</a:t>
            </a:fld>
            <a:endParaRPr lang="ja-JP" altLang="en-US">
              <a:solidFill>
                <a:prstClr val="black">
                  <a:tint val="75000"/>
                </a:prstClr>
              </a:solidFill>
              <a:latin typeface="Calibri"/>
              <a:ea typeface="ＭＳ Ｐゴシック"/>
            </a:endParaRPr>
          </a:p>
        </p:txBody>
      </p:sp>
      <p:pic>
        <p:nvPicPr>
          <p:cNvPr id="3074" name="Picture 2"/>
          <p:cNvPicPr>
            <a:picLocks noChangeAspect="1" noChangeArrowheads="1"/>
          </p:cNvPicPr>
          <p:nvPr/>
        </p:nvPicPr>
        <p:blipFill>
          <a:blip r:embed="rId2" cstate="print"/>
          <a:srcRect/>
          <a:stretch>
            <a:fillRect/>
          </a:stretch>
        </p:blipFill>
        <p:spPr bwMode="auto">
          <a:xfrm>
            <a:off x="4291013" y="4337351"/>
            <a:ext cx="2262187" cy="793750"/>
          </a:xfrm>
          <a:prstGeom prst="rect">
            <a:avLst/>
          </a:prstGeom>
          <a:noFill/>
          <a:ln w="9525">
            <a:noFill/>
            <a:miter lim="800000"/>
            <a:headEnd/>
            <a:tailEnd/>
          </a:ln>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34434" y="3596518"/>
            <a:ext cx="1652368" cy="1489075"/>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1431385" y="5606694"/>
            <a:ext cx="2427287" cy="525495"/>
          </a:xfrm>
          <a:prstGeom prst="rect">
            <a:avLst/>
          </a:prstGeom>
          <a:noFill/>
          <a:ln w="9525">
            <a:noFill/>
            <a:miter lim="800000"/>
            <a:headEnd/>
            <a:tailEnd/>
          </a:ln>
        </p:spPr>
      </p:pic>
      <p:pic>
        <p:nvPicPr>
          <p:cNvPr id="3079" name="Picture 7"/>
          <p:cNvPicPr>
            <a:picLocks noChangeAspect="1" noChangeArrowheads="1"/>
          </p:cNvPicPr>
          <p:nvPr/>
        </p:nvPicPr>
        <p:blipFill>
          <a:blip r:embed="rId5" cstate="print"/>
          <a:srcRect/>
          <a:stretch>
            <a:fillRect/>
          </a:stretch>
        </p:blipFill>
        <p:spPr bwMode="auto">
          <a:xfrm>
            <a:off x="4291013" y="5436799"/>
            <a:ext cx="1861790" cy="857227"/>
          </a:xfrm>
          <a:prstGeom prst="rect">
            <a:avLst/>
          </a:prstGeom>
          <a:noFill/>
          <a:ln w="9525">
            <a:noFill/>
            <a:miter lim="800000"/>
            <a:headEnd/>
            <a:tailEnd/>
          </a:ln>
        </p:spPr>
      </p:pic>
      <p:pic>
        <p:nvPicPr>
          <p:cNvPr id="3080"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13061" y="5131101"/>
            <a:ext cx="1985141" cy="1332192"/>
          </a:xfrm>
          <a:prstGeom prst="rect">
            <a:avLst/>
          </a:prstGeom>
          <a:noFill/>
          <a:ln w="9525">
            <a:noFill/>
            <a:miter lim="800000"/>
            <a:headEnd/>
            <a:tailEnd/>
          </a:ln>
        </p:spPr>
      </p:pic>
      <p:sp>
        <p:nvSpPr>
          <p:cNvPr id="12" name="正方形/長方形 11"/>
          <p:cNvSpPr/>
          <p:nvPr/>
        </p:nvSpPr>
        <p:spPr>
          <a:xfrm>
            <a:off x="7045704" y="6294026"/>
            <a:ext cx="1876925" cy="169277"/>
          </a:xfrm>
          <a:prstGeom prst="rect">
            <a:avLst/>
          </a:prstGeom>
        </p:spPr>
        <p:txBody>
          <a:bodyPr wrap="square">
            <a:spAutoFit/>
          </a:bodyPr>
          <a:lstStyle/>
          <a:p>
            <a:r>
              <a:rPr lang="en-US" altLang="ja-JP" sz="500" dirty="0" smtClean="0">
                <a:solidFill>
                  <a:prstClr val="black"/>
                </a:solidFill>
                <a:latin typeface="Calibri"/>
                <a:ea typeface="ＭＳ Ｐゴシック"/>
              </a:rPr>
              <a:t>http://w3p.phys.chs.nihon-u.ac.jp/~takizawa/tex/Micro-esr</a:t>
            </a:r>
            <a:endParaRPr lang="ja-JP" altLang="en-US" sz="500" dirty="0">
              <a:solidFill>
                <a:prstClr val="black"/>
              </a:solidFill>
              <a:latin typeface="Calibri"/>
              <a:ea typeface="ＭＳ Ｐゴシック"/>
            </a:endParaRPr>
          </a:p>
        </p:txBody>
      </p:sp>
      <p:sp>
        <p:nvSpPr>
          <p:cNvPr id="5" name="テキスト ボックス 4"/>
          <p:cNvSpPr txBox="1"/>
          <p:nvPr/>
        </p:nvSpPr>
        <p:spPr>
          <a:xfrm>
            <a:off x="4062280" y="4500344"/>
            <a:ext cx="415498" cy="369332"/>
          </a:xfrm>
          <a:prstGeom prst="rect">
            <a:avLst/>
          </a:prstGeom>
          <a:noFill/>
        </p:spPr>
        <p:txBody>
          <a:bodyPr wrap="none" rtlCol="0">
            <a:spAutoFit/>
          </a:bodyPr>
          <a:lstStyle/>
          <a:p>
            <a:r>
              <a:rPr lang="en-US" altLang="ja-JP" dirty="0" smtClean="0">
                <a:solidFill>
                  <a:prstClr val="black"/>
                </a:solidFill>
                <a:latin typeface="ＭＳ Ｐゴシック"/>
                <a:ea typeface="ＭＳ Ｐゴシック"/>
              </a:rPr>
              <a:t>Δ</a:t>
            </a:r>
            <a:endParaRPr lang="ja-JP" altLang="en-US" dirty="0">
              <a:solidFill>
                <a:prstClr val="black"/>
              </a:solidFill>
              <a:latin typeface="ＭＳ Ｐゴシック"/>
              <a:ea typeface="ＭＳ Ｐゴシック"/>
            </a:endParaRPr>
          </a:p>
        </p:txBody>
      </p:sp>
      <p:sp>
        <p:nvSpPr>
          <p:cNvPr id="6" name="テキスト ボックス 5"/>
          <p:cNvSpPr txBox="1"/>
          <p:nvPr/>
        </p:nvSpPr>
        <p:spPr>
          <a:xfrm>
            <a:off x="2863823" y="6118410"/>
            <a:ext cx="723275" cy="307777"/>
          </a:xfrm>
          <a:prstGeom prst="rect">
            <a:avLst/>
          </a:prstGeom>
          <a:noFill/>
        </p:spPr>
        <p:txBody>
          <a:bodyPr wrap="none" rtlCol="0">
            <a:spAutoFit/>
          </a:bodyPr>
          <a:lstStyle/>
          <a:p>
            <a:r>
              <a:rPr lang="ja-JP" altLang="en-US" sz="1400" dirty="0" smtClean="0">
                <a:solidFill>
                  <a:srgbClr val="0000FF"/>
                </a:solidFill>
                <a:latin typeface="Calibri"/>
                <a:ea typeface="ＭＳ Ｐゴシック"/>
              </a:rPr>
              <a:t>磁化率</a:t>
            </a:r>
            <a:endParaRPr lang="ja-JP" altLang="en-US" sz="1400" dirty="0">
              <a:solidFill>
                <a:srgbClr val="0000FF"/>
              </a:solidFill>
              <a:latin typeface="Calibri"/>
              <a:ea typeface="ＭＳ Ｐゴシック"/>
            </a:endParaRPr>
          </a:p>
        </p:txBody>
      </p:sp>
    </p:spTree>
    <p:extLst>
      <p:ext uri="{BB962C8B-B14F-4D97-AF65-F5344CB8AC3E}">
        <p14:creationId xmlns:p14="http://schemas.microsoft.com/office/powerpoint/2010/main" val="276996202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569" y="76144"/>
            <a:ext cx="8229600" cy="724010"/>
          </a:xfrm>
        </p:spPr>
        <p:txBody>
          <a:bodyPr>
            <a:normAutofit fontScale="90000"/>
          </a:bodyPr>
          <a:lstStyle/>
          <a:p>
            <a:r>
              <a:rPr lang="ja-JP" altLang="en-US" dirty="0" smtClean="0"/>
              <a:t>検出器部材の配置計画</a:t>
            </a:r>
            <a:endParaRPr kumimoji="1" lang="ja-JP" altLang="en-US" dirty="0"/>
          </a:p>
        </p:txBody>
      </p:sp>
      <p:pic>
        <p:nvPicPr>
          <p:cNvPr id="5" name="コンテンツ プレースホルダー 4" descr="g-2detector_distance.tif"/>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349" t="22486" r="-1523"/>
          <a:stretch/>
        </p:blipFill>
        <p:spPr>
          <a:xfrm>
            <a:off x="374666" y="1238680"/>
            <a:ext cx="5859147" cy="4977389"/>
          </a:xfrm>
        </p:spPr>
      </p:pic>
      <p:sp>
        <p:nvSpPr>
          <p:cNvPr id="4" name="スライド番号プレースホルダー 3"/>
          <p:cNvSpPr>
            <a:spLocks noGrp="1"/>
          </p:cNvSpPr>
          <p:nvPr>
            <p:ph type="sldNum" sz="quarter" idx="12"/>
          </p:nvPr>
        </p:nvSpPr>
        <p:spPr/>
        <p:txBody>
          <a:bodyPr/>
          <a:lstStyle/>
          <a:p>
            <a:fld id="{093035DB-1895-7542-BF67-20EFC40EAE47}" type="slidenum">
              <a:rPr lang="ja-JP" altLang="en-US" smtClean="0">
                <a:solidFill>
                  <a:prstClr val="black">
                    <a:tint val="75000"/>
                  </a:prstClr>
                </a:solidFill>
                <a:latin typeface="Calibri"/>
                <a:ea typeface="ＭＳ Ｐゴシック"/>
              </a:rPr>
              <a:pPr/>
              <a:t>29</a:t>
            </a:fld>
            <a:endParaRPr lang="ja-JP" altLang="en-US">
              <a:solidFill>
                <a:prstClr val="black">
                  <a:tint val="75000"/>
                </a:prstClr>
              </a:solidFill>
              <a:latin typeface="Calibri"/>
              <a:ea typeface="ＭＳ Ｐゴシック"/>
            </a:endParaRPr>
          </a:p>
        </p:txBody>
      </p:sp>
      <p:sp>
        <p:nvSpPr>
          <p:cNvPr id="15" name="テキスト ボックス 14"/>
          <p:cNvSpPr txBox="1"/>
          <p:nvPr/>
        </p:nvSpPr>
        <p:spPr>
          <a:xfrm>
            <a:off x="4981342" y="4216404"/>
            <a:ext cx="945591" cy="523220"/>
          </a:xfrm>
          <a:prstGeom prst="rect">
            <a:avLst/>
          </a:prstGeom>
          <a:solidFill>
            <a:schemeClr val="bg1"/>
          </a:solidFill>
        </p:spPr>
        <p:txBody>
          <a:bodyPr wrap="none" rtlCol="0">
            <a:spAutoFit/>
          </a:bodyPr>
          <a:lstStyle/>
          <a:p>
            <a:r>
              <a:rPr lang="ja-JP" altLang="en-US" sz="1400" dirty="0" smtClean="0">
                <a:solidFill>
                  <a:srgbClr val="0000FF"/>
                </a:solidFill>
                <a:latin typeface="Calibri"/>
                <a:ea typeface="ＭＳ Ｐゴシック"/>
              </a:rPr>
              <a:t>ミューオン</a:t>
            </a:r>
            <a:endParaRPr lang="en-US" altLang="ja-JP" sz="1400" dirty="0" smtClean="0">
              <a:solidFill>
                <a:srgbClr val="0000FF"/>
              </a:solidFill>
              <a:latin typeface="Calibri"/>
              <a:ea typeface="ＭＳ Ｐゴシック"/>
            </a:endParaRPr>
          </a:p>
          <a:p>
            <a:r>
              <a:rPr lang="ja-JP" altLang="en-US" sz="1400" dirty="0" smtClean="0">
                <a:solidFill>
                  <a:srgbClr val="0000FF"/>
                </a:solidFill>
                <a:latin typeface="Calibri"/>
                <a:ea typeface="ＭＳ Ｐゴシック"/>
              </a:rPr>
              <a:t>蓄積領域</a:t>
            </a:r>
            <a:endParaRPr lang="ja-JP" altLang="en-US" sz="1400" dirty="0">
              <a:solidFill>
                <a:srgbClr val="0000FF"/>
              </a:solidFill>
              <a:latin typeface="Calibri"/>
              <a:ea typeface="ＭＳ Ｐゴシック"/>
            </a:endParaRPr>
          </a:p>
        </p:txBody>
      </p:sp>
      <p:sp>
        <p:nvSpPr>
          <p:cNvPr id="21" name="テキスト ボックス 20"/>
          <p:cNvSpPr txBox="1"/>
          <p:nvPr/>
        </p:nvSpPr>
        <p:spPr>
          <a:xfrm rot="18533991">
            <a:off x="3498601" y="4300332"/>
            <a:ext cx="1178177" cy="261610"/>
          </a:xfrm>
          <a:prstGeom prst="rect">
            <a:avLst/>
          </a:prstGeom>
          <a:solidFill>
            <a:schemeClr val="bg1"/>
          </a:solidFill>
        </p:spPr>
        <p:txBody>
          <a:bodyPr wrap="none" rtlCol="0">
            <a:spAutoFit/>
          </a:bodyPr>
          <a:lstStyle/>
          <a:p>
            <a:r>
              <a:rPr lang="ja-JP" altLang="en-US" sz="1100" dirty="0" smtClean="0">
                <a:solidFill>
                  <a:prstClr val="black"/>
                </a:solidFill>
                <a:latin typeface="Calibri"/>
                <a:ea typeface="ＭＳ Ｐゴシック"/>
              </a:rPr>
              <a:t>シリコンセンサー</a:t>
            </a:r>
            <a:endParaRPr lang="ja-JP" altLang="en-US" sz="1100" dirty="0">
              <a:solidFill>
                <a:prstClr val="black"/>
              </a:solidFill>
              <a:latin typeface="Calibri"/>
              <a:ea typeface="ＭＳ Ｐゴシック"/>
            </a:endParaRPr>
          </a:p>
        </p:txBody>
      </p:sp>
      <p:sp>
        <p:nvSpPr>
          <p:cNvPr id="22" name="テキスト ボックス 21"/>
          <p:cNvSpPr txBox="1"/>
          <p:nvPr/>
        </p:nvSpPr>
        <p:spPr>
          <a:xfrm>
            <a:off x="4648011" y="3069099"/>
            <a:ext cx="689161" cy="369332"/>
          </a:xfrm>
          <a:prstGeom prst="rect">
            <a:avLst/>
          </a:prstGeom>
          <a:solidFill>
            <a:srgbClr val="FFFFFF"/>
          </a:solidFill>
        </p:spPr>
        <p:txBody>
          <a:bodyPr wrap="none" rtlCol="0">
            <a:spAutoFit/>
          </a:bodyPr>
          <a:lstStyle/>
          <a:p>
            <a:r>
              <a:rPr lang="en-US" altLang="ja-JP" dirty="0" smtClean="0">
                <a:solidFill>
                  <a:srgbClr val="00E200"/>
                </a:solidFill>
                <a:latin typeface="Calibri"/>
                <a:ea typeface="ＭＳ Ｐゴシック"/>
              </a:rPr>
              <a:t>FPGA</a:t>
            </a:r>
            <a:endParaRPr lang="ja-JP" altLang="en-US" dirty="0">
              <a:solidFill>
                <a:srgbClr val="00E200"/>
              </a:solidFill>
              <a:latin typeface="Calibri"/>
              <a:ea typeface="ＭＳ Ｐゴシック"/>
            </a:endParaRPr>
          </a:p>
        </p:txBody>
      </p:sp>
      <p:sp>
        <p:nvSpPr>
          <p:cNvPr id="24" name="テキスト ボックス 23"/>
          <p:cNvSpPr txBox="1"/>
          <p:nvPr/>
        </p:nvSpPr>
        <p:spPr>
          <a:xfrm>
            <a:off x="4796334" y="2044821"/>
            <a:ext cx="996086" cy="584776"/>
          </a:xfrm>
          <a:prstGeom prst="rect">
            <a:avLst/>
          </a:prstGeom>
          <a:solidFill>
            <a:srgbClr val="FFFFFF"/>
          </a:solidFill>
        </p:spPr>
        <p:txBody>
          <a:bodyPr wrap="none" rtlCol="0">
            <a:spAutoFit/>
          </a:bodyPr>
          <a:lstStyle/>
          <a:p>
            <a:r>
              <a:rPr lang="en-US" altLang="ja-JP" sz="1600" dirty="0" smtClean="0">
                <a:solidFill>
                  <a:srgbClr val="A900B5"/>
                </a:solidFill>
                <a:latin typeface="Calibri"/>
                <a:ea typeface="ＭＳ Ｐゴシック"/>
              </a:rPr>
              <a:t>DC-DC</a:t>
            </a:r>
          </a:p>
          <a:p>
            <a:r>
              <a:rPr lang="en-US" altLang="ja-JP" sz="1600" dirty="0" smtClean="0">
                <a:solidFill>
                  <a:srgbClr val="A900B5"/>
                </a:solidFill>
                <a:latin typeface="Calibri"/>
                <a:ea typeface="ＭＳ Ｐゴシック"/>
              </a:rPr>
              <a:t>converter</a:t>
            </a:r>
            <a:endParaRPr lang="ja-JP" altLang="en-US" sz="1600" dirty="0">
              <a:solidFill>
                <a:srgbClr val="A900B5"/>
              </a:solidFill>
              <a:latin typeface="Calibri"/>
              <a:ea typeface="ＭＳ Ｐゴシック"/>
            </a:endParaRPr>
          </a:p>
        </p:txBody>
      </p:sp>
      <p:pic>
        <p:nvPicPr>
          <p:cNvPr id="19" name="図 18" descr="スクリーンショット 2012-08-06 12.12.18.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2303" y="4616543"/>
            <a:ext cx="2125393" cy="2052995"/>
          </a:xfrm>
          <a:prstGeom prst="rect">
            <a:avLst/>
          </a:prstGeom>
        </p:spPr>
      </p:pic>
      <p:pic>
        <p:nvPicPr>
          <p:cNvPr id="20" name="コンテンツ プレースホルダー 4" descr="スクリーンショット 2012-08-02 13.07.39.png"/>
          <p:cNvPicPr>
            <a:picLocks noChangeAspect="1"/>
          </p:cNvPicPr>
          <p:nvPr/>
        </p:nvPicPr>
        <p:blipFill rotWithShape="1">
          <a:blip r:embed="rId4" cstate="email">
            <a:extLst>
              <a:ext uri="{28A0092B-C50C-407E-A947-70E740481C1C}">
                <a14:useLocalDpi xmlns:a14="http://schemas.microsoft.com/office/drawing/2010/main"/>
              </a:ext>
            </a:extLst>
          </a:blip>
          <a:srcRect r="-156"/>
          <a:stretch/>
        </p:blipFill>
        <p:spPr>
          <a:xfrm>
            <a:off x="6294872" y="891655"/>
            <a:ext cx="2607090" cy="2356249"/>
          </a:xfrm>
          <a:prstGeom prst="rect">
            <a:avLst/>
          </a:prstGeom>
        </p:spPr>
      </p:pic>
      <p:pic>
        <p:nvPicPr>
          <p:cNvPr id="25" name="コンテンツ プレースホルダー 4" descr="スクリーンショット 2012-08-02 13.07.39.png"/>
          <p:cNvPicPr>
            <a:picLocks noChangeAspect="1"/>
          </p:cNvPicPr>
          <p:nvPr/>
        </p:nvPicPr>
        <p:blipFill rotWithShape="1">
          <a:blip r:embed="rId5" cstate="email">
            <a:extLst>
              <a:ext uri="{28A0092B-C50C-407E-A947-70E740481C1C}">
                <a14:useLocalDpi xmlns:a14="http://schemas.microsoft.com/office/drawing/2010/main"/>
              </a:ext>
            </a:extLst>
          </a:blip>
          <a:srcRect r="-267"/>
          <a:stretch/>
        </p:blipFill>
        <p:spPr>
          <a:xfrm flipV="1">
            <a:off x="7378774" y="2878148"/>
            <a:ext cx="1523188" cy="1725490"/>
          </a:xfrm>
          <a:prstGeom prst="rect">
            <a:avLst/>
          </a:prstGeom>
        </p:spPr>
      </p:pic>
      <p:sp>
        <p:nvSpPr>
          <p:cNvPr id="3" name="テキスト ボックス 2"/>
          <p:cNvSpPr txBox="1"/>
          <p:nvPr/>
        </p:nvSpPr>
        <p:spPr>
          <a:xfrm>
            <a:off x="7234003" y="6579311"/>
            <a:ext cx="1672253" cy="307777"/>
          </a:xfrm>
          <a:prstGeom prst="rect">
            <a:avLst/>
          </a:prstGeom>
          <a:noFill/>
        </p:spPr>
        <p:txBody>
          <a:bodyPr wrap="none" rtlCol="0">
            <a:spAutoFit/>
          </a:bodyPr>
          <a:lstStyle/>
          <a:p>
            <a:r>
              <a:rPr lang="ja-JP" altLang="en-US" sz="1400" dirty="0" smtClean="0">
                <a:solidFill>
                  <a:prstClr val="black"/>
                </a:solidFill>
                <a:latin typeface="Calibri"/>
                <a:ea typeface="ＭＳ Ｐゴシック"/>
              </a:rPr>
              <a:t>羽根の数：</a:t>
            </a:r>
            <a:r>
              <a:rPr lang="en-US" altLang="ja-JP" sz="1400" dirty="0" smtClean="0">
                <a:solidFill>
                  <a:prstClr val="black"/>
                </a:solidFill>
                <a:latin typeface="Calibri"/>
                <a:ea typeface="ＭＳ Ｐゴシック"/>
              </a:rPr>
              <a:t> 24~48</a:t>
            </a:r>
            <a:r>
              <a:rPr lang="ja-JP" altLang="en-US" sz="1400" dirty="0" smtClean="0">
                <a:solidFill>
                  <a:prstClr val="black"/>
                </a:solidFill>
                <a:latin typeface="Calibri"/>
                <a:ea typeface="ＭＳ Ｐゴシック"/>
              </a:rPr>
              <a:t>枚</a:t>
            </a:r>
            <a:endParaRPr lang="ja-JP" altLang="en-US" sz="1400" dirty="0">
              <a:solidFill>
                <a:prstClr val="black"/>
              </a:solidFill>
              <a:latin typeface="Calibri"/>
              <a:ea typeface="ＭＳ Ｐゴシック"/>
            </a:endParaRPr>
          </a:p>
        </p:txBody>
      </p:sp>
      <p:sp>
        <p:nvSpPr>
          <p:cNvPr id="6" name="テキスト ボックス 5"/>
          <p:cNvSpPr txBox="1"/>
          <p:nvPr/>
        </p:nvSpPr>
        <p:spPr>
          <a:xfrm>
            <a:off x="6839438" y="800154"/>
            <a:ext cx="1932140" cy="369332"/>
          </a:xfrm>
          <a:prstGeom prst="rect">
            <a:avLst/>
          </a:prstGeom>
          <a:solidFill>
            <a:srgbClr val="FFFFFF"/>
          </a:solidFill>
        </p:spPr>
        <p:txBody>
          <a:bodyPr wrap="none" rtlCol="0">
            <a:spAutoFit/>
          </a:bodyPr>
          <a:lstStyle/>
          <a:p>
            <a:r>
              <a:rPr lang="ja-JP" altLang="en-US" dirty="0" smtClean="0">
                <a:solidFill>
                  <a:prstClr val="black"/>
                </a:solidFill>
                <a:latin typeface="Calibri"/>
                <a:ea typeface="ＭＳ Ｐゴシック"/>
              </a:rPr>
              <a:t>検出器モジュール</a:t>
            </a:r>
            <a:endParaRPr lang="ja-JP" altLang="en-US" dirty="0">
              <a:solidFill>
                <a:prstClr val="black"/>
              </a:solidFill>
              <a:latin typeface="Calibri"/>
              <a:ea typeface="ＭＳ Ｐゴシック"/>
            </a:endParaRPr>
          </a:p>
        </p:txBody>
      </p:sp>
      <p:sp>
        <p:nvSpPr>
          <p:cNvPr id="8" name="テキスト ボックス 7"/>
          <p:cNvSpPr txBox="1"/>
          <p:nvPr/>
        </p:nvSpPr>
        <p:spPr>
          <a:xfrm>
            <a:off x="412019" y="798041"/>
            <a:ext cx="2787842" cy="369332"/>
          </a:xfrm>
          <a:prstGeom prst="rect">
            <a:avLst/>
          </a:prstGeom>
          <a:solidFill>
            <a:srgbClr val="FFFFFF"/>
          </a:solidFill>
        </p:spPr>
        <p:txBody>
          <a:bodyPr wrap="none" rtlCol="0">
            <a:spAutoFit/>
          </a:bodyPr>
          <a:lstStyle/>
          <a:p>
            <a:r>
              <a:rPr lang="ja-JP" altLang="en-US" dirty="0" smtClean="0">
                <a:solidFill>
                  <a:prstClr val="black"/>
                </a:solidFill>
                <a:latin typeface="Calibri"/>
                <a:ea typeface="ＭＳ Ｐゴシック"/>
              </a:rPr>
              <a:t>ミュオン蓄積磁石の断面図</a:t>
            </a:r>
            <a:endParaRPr lang="ja-JP" altLang="en-US" dirty="0">
              <a:solidFill>
                <a:prstClr val="black"/>
              </a:solidFill>
              <a:latin typeface="Calibri"/>
              <a:ea typeface="ＭＳ Ｐゴシック"/>
            </a:endParaRPr>
          </a:p>
        </p:txBody>
      </p:sp>
      <p:sp>
        <p:nvSpPr>
          <p:cNvPr id="9" name="テキスト ボックス 8"/>
          <p:cNvSpPr txBox="1"/>
          <p:nvPr/>
        </p:nvSpPr>
        <p:spPr>
          <a:xfrm>
            <a:off x="606618" y="6206337"/>
            <a:ext cx="5627196" cy="646331"/>
          </a:xfrm>
          <a:prstGeom prst="rect">
            <a:avLst/>
          </a:prstGeom>
          <a:solidFill>
            <a:srgbClr val="FFFFFF"/>
          </a:solidFill>
        </p:spPr>
        <p:txBody>
          <a:bodyPr wrap="square" rtlCol="0">
            <a:spAutoFit/>
          </a:bodyPr>
          <a:lstStyle/>
          <a:p>
            <a:r>
              <a:rPr lang="ja-JP" altLang="en-US" dirty="0" smtClean="0">
                <a:solidFill>
                  <a:prstClr val="black"/>
                </a:solidFill>
                <a:latin typeface="Calibri"/>
                <a:ea typeface="ＭＳ Ｐゴシック"/>
              </a:rPr>
              <a:t>検出器部材に用いる電子回路部品や部材の磁化率は知られていない。</a:t>
            </a:r>
            <a:r>
              <a:rPr lang="ja-JP" altLang="en-US" dirty="0" smtClean="0">
                <a:solidFill>
                  <a:prstClr val="black"/>
                </a:solidFill>
                <a:latin typeface="Calibri"/>
                <a:ea typeface="ＭＳ Ｐゴシック"/>
                <a:sym typeface="Wingdings"/>
              </a:rPr>
              <a:t></a:t>
            </a:r>
            <a:r>
              <a:rPr lang="ja-JP" altLang="en-US" dirty="0" smtClean="0">
                <a:solidFill>
                  <a:srgbClr val="0000FF"/>
                </a:solidFill>
                <a:latin typeface="Calibri"/>
                <a:ea typeface="ＭＳ Ｐゴシック"/>
                <a:sym typeface="Wingdings"/>
              </a:rPr>
              <a:t>実際に測定して部品選定・配置を行う。</a:t>
            </a:r>
            <a:endParaRPr lang="ja-JP" altLang="en-US" dirty="0">
              <a:solidFill>
                <a:srgbClr val="0000FF"/>
              </a:solidFill>
              <a:latin typeface="Calibri"/>
              <a:ea typeface="ＭＳ Ｐゴシック"/>
            </a:endParaRPr>
          </a:p>
        </p:txBody>
      </p:sp>
      <p:sp>
        <p:nvSpPr>
          <p:cNvPr id="23" name="テキスト ボックス 22"/>
          <p:cNvSpPr txBox="1"/>
          <p:nvPr/>
        </p:nvSpPr>
        <p:spPr>
          <a:xfrm>
            <a:off x="4572369" y="2753812"/>
            <a:ext cx="1980831" cy="369332"/>
          </a:xfrm>
          <a:prstGeom prst="rect">
            <a:avLst/>
          </a:prstGeom>
          <a:solidFill>
            <a:srgbClr val="FFFFFF"/>
          </a:solidFill>
        </p:spPr>
        <p:txBody>
          <a:bodyPr wrap="none" rtlCol="0">
            <a:spAutoFit/>
          </a:bodyPr>
          <a:lstStyle/>
          <a:p>
            <a:r>
              <a:rPr lang="en-US" altLang="ja-JP" dirty="0" smtClean="0">
                <a:solidFill>
                  <a:srgbClr val="FF0000"/>
                </a:solidFill>
                <a:latin typeface="Calibri"/>
                <a:ea typeface="ＭＳ Ｐゴシック"/>
              </a:rPr>
              <a:t>Optical Transceiver</a:t>
            </a:r>
            <a:endParaRPr lang="ja-JP" altLang="en-US" dirty="0">
              <a:solidFill>
                <a:srgbClr val="FF0000"/>
              </a:solidFill>
              <a:latin typeface="Calibri"/>
              <a:ea typeface="ＭＳ Ｐゴシック"/>
            </a:endParaRPr>
          </a:p>
        </p:txBody>
      </p:sp>
    </p:spTree>
    <p:extLst>
      <p:ext uri="{BB962C8B-B14F-4D97-AF65-F5344CB8AC3E}">
        <p14:creationId xmlns:p14="http://schemas.microsoft.com/office/powerpoint/2010/main" val="32945914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32641BD-2CF0-CF47-BD1D-63E5C917D500}" type="slidenum">
              <a:rPr kumimoji="1" lang="ja-JP" altLang="en-US" smtClean="0"/>
              <a:t>3</a:t>
            </a:fld>
            <a:endParaRPr kumimoji="1" lang="ja-JP" altLang="en-US"/>
          </a:p>
        </p:txBody>
      </p:sp>
      <p:sp>
        <p:nvSpPr>
          <p:cNvPr id="4" name="タイトル 3"/>
          <p:cNvSpPr>
            <a:spLocks noGrp="1"/>
          </p:cNvSpPr>
          <p:nvPr>
            <p:ph type="title"/>
          </p:nvPr>
        </p:nvSpPr>
        <p:spPr/>
        <p:txBody>
          <a:bodyPr>
            <a:normAutofit fontScale="90000"/>
          </a:bodyPr>
          <a:lstStyle/>
          <a:p>
            <a:r>
              <a:rPr kumimoji="1" lang="ja-JP" altLang="en-US" sz="3600" dirty="0" smtClean="0">
                <a:latin typeface="ヒラギノ角ゴ Pro W3"/>
                <a:ea typeface="ヒラギノ角ゴ Pro W3"/>
                <a:cs typeface="ヒラギノ角ゴ Pro W3"/>
              </a:rPr>
              <a:t>ミューオンスピンで探る標準模型のほころび</a:t>
            </a:r>
            <a:endParaRPr kumimoji="1" lang="ja-JP" altLang="en-US" sz="3600" dirty="0">
              <a:latin typeface="ヒラギノ角ゴ Pro W3"/>
              <a:ea typeface="ヒラギノ角ゴ Pro W3"/>
              <a:cs typeface="ヒラギノ角ゴ Pro W3"/>
            </a:endParaRPr>
          </a:p>
        </p:txBody>
      </p:sp>
      <p:pic>
        <p:nvPicPr>
          <p:cNvPr id="9" name="コンテンツ プレースホルダー 8" descr="スクリーンショット 2014-11-19 11.56.48.png"/>
          <p:cNvPicPr>
            <a:picLocks noGrp="1" noChangeAspect="1"/>
          </p:cNvPicPr>
          <p:nvPr>
            <p:ph idx="1"/>
          </p:nvPr>
        </p:nvPicPr>
        <p:blipFill>
          <a:blip r:embed="rId2" cstate="email">
            <a:extLst>
              <a:ext uri="{28A0092B-C50C-407E-A947-70E740481C1C}">
                <a14:useLocalDpi xmlns:a14="http://schemas.microsoft.com/office/drawing/2010/main"/>
              </a:ext>
            </a:extLst>
          </a:blip>
          <a:srcRect l="-1550" r="-1550"/>
          <a:stretch>
            <a:fillRect/>
          </a:stretch>
        </p:blipFill>
        <p:spPr>
          <a:xfrm>
            <a:off x="-13512" y="1432057"/>
            <a:ext cx="9202022" cy="4286171"/>
          </a:xfrm>
        </p:spPr>
      </p:pic>
    </p:spTree>
    <p:extLst>
      <p:ext uri="{BB962C8B-B14F-4D97-AF65-F5344CB8AC3E}">
        <p14:creationId xmlns:p14="http://schemas.microsoft.com/office/powerpoint/2010/main" val="242707195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38048"/>
            <a:ext cx="8229600" cy="933217"/>
          </a:xfrm>
        </p:spPr>
        <p:txBody>
          <a:bodyPr>
            <a:normAutofit fontScale="90000"/>
          </a:bodyPr>
          <a:lstStyle/>
          <a:p>
            <a:r>
              <a:rPr kumimoji="1" lang="ja-JP" altLang="en-US" dirty="0" smtClean="0"/>
              <a:t>部材の磁化による磁場変化の測定</a:t>
            </a:r>
            <a:endParaRPr kumimoji="1" lang="ja-JP" altLang="en-US" dirty="0"/>
          </a:p>
        </p:txBody>
      </p:sp>
      <p:pic>
        <p:nvPicPr>
          <p:cNvPr id="7" name="コンテンツ プレースホルダー 6" descr="DSC02490.JPG"/>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t="-2355" b="-21"/>
          <a:stretch/>
        </p:blipFill>
        <p:spPr>
          <a:xfrm rot="16200000">
            <a:off x="3091963" y="2414933"/>
            <a:ext cx="3692017" cy="2834805"/>
          </a:xfrm>
        </p:spPr>
      </p:pic>
      <p:pic>
        <p:nvPicPr>
          <p:cNvPr id="8" name="コンテンツ プレースホルダー 7" descr="DSC02476.JPG"/>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457200" y="1986328"/>
            <a:ext cx="2631625" cy="3692017"/>
          </a:xfrm>
        </p:spPr>
      </p:pic>
      <p:sp>
        <p:nvSpPr>
          <p:cNvPr id="9" name="スライド番号プレースホルダー 8"/>
          <p:cNvSpPr>
            <a:spLocks noGrp="1"/>
          </p:cNvSpPr>
          <p:nvPr>
            <p:ph type="sldNum" sz="quarter" idx="12"/>
          </p:nvPr>
        </p:nvSpPr>
        <p:spPr/>
        <p:txBody>
          <a:bodyPr/>
          <a:lstStyle/>
          <a:p>
            <a:fld id="{0A188722-2DA7-C841-840C-454E122C7F81}" type="slidenum">
              <a:rPr lang="ja-JP" altLang="en-US" smtClean="0">
                <a:solidFill>
                  <a:prstClr val="black">
                    <a:tint val="75000"/>
                  </a:prstClr>
                </a:solidFill>
                <a:latin typeface="Calibri"/>
                <a:ea typeface="ＭＳ Ｐゴシック"/>
              </a:rPr>
              <a:pPr/>
              <a:t>30</a:t>
            </a:fld>
            <a:endParaRPr lang="ja-JP" altLang="en-US">
              <a:solidFill>
                <a:prstClr val="black">
                  <a:tint val="75000"/>
                </a:prstClr>
              </a:solidFill>
              <a:latin typeface="Calibri"/>
              <a:ea typeface="ＭＳ Ｐゴシック"/>
            </a:endParaRPr>
          </a:p>
        </p:txBody>
      </p:sp>
      <p:sp>
        <p:nvSpPr>
          <p:cNvPr id="10" name="テキスト ボックス 9"/>
          <p:cNvSpPr txBox="1"/>
          <p:nvPr/>
        </p:nvSpPr>
        <p:spPr>
          <a:xfrm>
            <a:off x="457199" y="1026810"/>
            <a:ext cx="6297789" cy="584776"/>
          </a:xfrm>
          <a:prstGeom prst="rect">
            <a:avLst/>
          </a:prstGeom>
          <a:noFill/>
        </p:spPr>
        <p:txBody>
          <a:bodyPr wrap="square" rtlCol="0">
            <a:spAutoFit/>
          </a:bodyPr>
          <a:lstStyle/>
          <a:p>
            <a:r>
              <a:rPr lang="en-US" altLang="ja-JP" sz="1600" dirty="0" smtClean="0">
                <a:solidFill>
                  <a:prstClr val="black"/>
                </a:solidFill>
                <a:latin typeface="Calibri"/>
                <a:ea typeface="ＭＳ Ｐゴシック"/>
              </a:rPr>
              <a:t>KEK</a:t>
            </a:r>
            <a:r>
              <a:rPr lang="ja-JP" altLang="en-US" sz="1600" dirty="0" smtClean="0">
                <a:solidFill>
                  <a:prstClr val="black"/>
                </a:solidFill>
                <a:latin typeface="Calibri"/>
                <a:ea typeface="ＭＳ Ｐゴシック"/>
              </a:rPr>
              <a:t>超伝導低温工学センターの</a:t>
            </a:r>
            <a:r>
              <a:rPr lang="en-US" altLang="ja-JP" sz="1600" dirty="0" smtClean="0">
                <a:solidFill>
                  <a:prstClr val="black"/>
                </a:solidFill>
                <a:latin typeface="Calibri"/>
                <a:ea typeface="ＭＳ Ｐゴシック"/>
              </a:rPr>
              <a:t>MRI</a:t>
            </a:r>
            <a:r>
              <a:rPr lang="ja-JP" altLang="en-US" sz="1600" dirty="0" smtClean="0">
                <a:solidFill>
                  <a:prstClr val="black"/>
                </a:solidFill>
                <a:latin typeface="Calibri"/>
                <a:ea typeface="ＭＳ Ｐゴシック"/>
              </a:rPr>
              <a:t>磁石を用いて磁場中に部材を配置したときの周辺磁場の変化を</a:t>
            </a:r>
            <a:r>
              <a:rPr lang="en-US" altLang="ja-JP" sz="1600" dirty="0" smtClean="0">
                <a:solidFill>
                  <a:prstClr val="black"/>
                </a:solidFill>
                <a:latin typeface="Calibri"/>
                <a:ea typeface="ＭＳ Ｐゴシック"/>
              </a:rPr>
              <a:t>NMR</a:t>
            </a:r>
            <a:r>
              <a:rPr lang="ja-JP" altLang="en-US" sz="1600" dirty="0" smtClean="0">
                <a:solidFill>
                  <a:prstClr val="black"/>
                </a:solidFill>
                <a:latin typeface="Calibri"/>
                <a:ea typeface="ＭＳ Ｐゴシック"/>
              </a:rPr>
              <a:t>で測定。</a:t>
            </a:r>
            <a:endParaRPr lang="en-US" altLang="ja-JP" sz="1600" dirty="0" smtClean="0">
              <a:solidFill>
                <a:prstClr val="black"/>
              </a:solidFill>
              <a:latin typeface="Calibri"/>
              <a:ea typeface="ＭＳ Ｐゴシック"/>
            </a:endParaRPr>
          </a:p>
        </p:txBody>
      </p:sp>
      <p:cxnSp>
        <p:nvCxnSpPr>
          <p:cNvPr id="13" name="直線矢印コネクタ 12"/>
          <p:cNvCxnSpPr/>
          <p:nvPr/>
        </p:nvCxnSpPr>
        <p:spPr>
          <a:xfrm>
            <a:off x="1548895" y="3762274"/>
            <a:ext cx="317500" cy="1524000"/>
          </a:xfrm>
          <a:prstGeom prst="straightConnector1">
            <a:avLst/>
          </a:prstGeom>
          <a:ln w="38100" cmpd="sng">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4" name="テキスト ボックス 13"/>
          <p:cNvSpPr txBox="1"/>
          <p:nvPr/>
        </p:nvSpPr>
        <p:spPr>
          <a:xfrm>
            <a:off x="1945151" y="4913824"/>
            <a:ext cx="407558" cy="769441"/>
          </a:xfrm>
          <a:prstGeom prst="rect">
            <a:avLst/>
          </a:prstGeom>
          <a:noFill/>
        </p:spPr>
        <p:txBody>
          <a:bodyPr wrap="none" rtlCol="0">
            <a:spAutoFit/>
          </a:bodyPr>
          <a:lstStyle/>
          <a:p>
            <a:r>
              <a:rPr lang="en-US" altLang="ja-JP" sz="4400" dirty="0" smtClean="0">
                <a:solidFill>
                  <a:srgbClr val="FF0000"/>
                </a:solidFill>
                <a:latin typeface="Calibri"/>
                <a:ea typeface="ＭＳ Ｐゴシック"/>
              </a:rPr>
              <a:t>z</a:t>
            </a:r>
            <a:endParaRPr lang="ja-JP" altLang="en-US" sz="4400" dirty="0">
              <a:solidFill>
                <a:srgbClr val="FF0000"/>
              </a:solidFill>
              <a:latin typeface="Calibri"/>
              <a:ea typeface="ＭＳ Ｐゴシック"/>
            </a:endParaRPr>
          </a:p>
        </p:txBody>
      </p:sp>
      <p:cxnSp>
        <p:nvCxnSpPr>
          <p:cNvPr id="15" name="直線矢印コネクタ 14"/>
          <p:cNvCxnSpPr/>
          <p:nvPr/>
        </p:nvCxnSpPr>
        <p:spPr>
          <a:xfrm flipV="1">
            <a:off x="4349301" y="2581718"/>
            <a:ext cx="0" cy="1310669"/>
          </a:xfrm>
          <a:prstGeom prst="straightConnector1">
            <a:avLst/>
          </a:prstGeom>
          <a:ln w="38100" cmpd="sng">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8" name="テキスト ボックス 17"/>
          <p:cNvSpPr txBox="1"/>
          <p:nvPr/>
        </p:nvSpPr>
        <p:spPr>
          <a:xfrm>
            <a:off x="3869613" y="2874573"/>
            <a:ext cx="399268" cy="830997"/>
          </a:xfrm>
          <a:prstGeom prst="rect">
            <a:avLst/>
          </a:prstGeom>
          <a:noFill/>
        </p:spPr>
        <p:txBody>
          <a:bodyPr wrap="none" rtlCol="0">
            <a:spAutoFit/>
          </a:bodyPr>
          <a:lstStyle/>
          <a:p>
            <a:r>
              <a:rPr lang="en-US" altLang="ja-JP" sz="4800" dirty="0" smtClean="0">
                <a:solidFill>
                  <a:srgbClr val="FF0000"/>
                </a:solidFill>
                <a:latin typeface="Calibri"/>
                <a:ea typeface="ＭＳ Ｐゴシック"/>
              </a:rPr>
              <a:t>r</a:t>
            </a:r>
            <a:endParaRPr lang="ja-JP" altLang="en-US" sz="4800" dirty="0">
              <a:solidFill>
                <a:srgbClr val="FF0000"/>
              </a:solidFill>
              <a:latin typeface="Calibri"/>
              <a:ea typeface="ＭＳ Ｐゴシック"/>
            </a:endParaRPr>
          </a:p>
        </p:txBody>
      </p:sp>
      <p:sp>
        <p:nvSpPr>
          <p:cNvPr id="19" name="テキスト ボックス 18"/>
          <p:cNvSpPr txBox="1"/>
          <p:nvPr/>
        </p:nvSpPr>
        <p:spPr>
          <a:xfrm>
            <a:off x="457200" y="2152942"/>
            <a:ext cx="2631625"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000" dirty="0" smtClean="0">
                <a:solidFill>
                  <a:srgbClr val="FF0000"/>
                </a:solidFill>
                <a:latin typeface="Calibri"/>
                <a:ea typeface="ＭＳ Ｐゴシック"/>
              </a:rPr>
              <a:t>超伝導</a:t>
            </a:r>
            <a:r>
              <a:rPr lang="en-US" altLang="ja-JP" sz="2000" dirty="0" smtClean="0">
                <a:solidFill>
                  <a:srgbClr val="FF0000"/>
                </a:solidFill>
                <a:latin typeface="Calibri"/>
                <a:ea typeface="ＭＳ Ｐゴシック"/>
              </a:rPr>
              <a:t>MRI</a:t>
            </a:r>
            <a:r>
              <a:rPr lang="ja-JP" altLang="en-US" sz="2000" dirty="0" smtClean="0">
                <a:solidFill>
                  <a:srgbClr val="FF0000"/>
                </a:solidFill>
                <a:latin typeface="Calibri"/>
                <a:ea typeface="ＭＳ Ｐゴシック"/>
              </a:rPr>
              <a:t>磁石</a:t>
            </a:r>
            <a:r>
              <a:rPr lang="en-US" altLang="ja-JP" sz="2000" dirty="0" smtClean="0">
                <a:solidFill>
                  <a:srgbClr val="FF0000"/>
                </a:solidFill>
                <a:latin typeface="Calibri"/>
                <a:ea typeface="ＭＳ Ｐゴシック"/>
              </a:rPr>
              <a:t> (1.6 T)</a:t>
            </a:r>
          </a:p>
        </p:txBody>
      </p:sp>
      <p:sp>
        <p:nvSpPr>
          <p:cNvPr id="20" name="角丸四角形吹き出し 19"/>
          <p:cNvSpPr/>
          <p:nvPr/>
        </p:nvSpPr>
        <p:spPr>
          <a:xfrm>
            <a:off x="4930507" y="4228973"/>
            <a:ext cx="1335064" cy="698500"/>
          </a:xfrm>
          <a:prstGeom prst="wedgeRoundRectCallout">
            <a:avLst>
              <a:gd name="adj1" fmla="val -70878"/>
              <a:gd name="adj2" fmla="val -9239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prstClr val="white"/>
                </a:solidFill>
                <a:latin typeface="Calibri"/>
                <a:ea typeface="ＭＳ Ｐゴシック"/>
              </a:rPr>
              <a:t>Sample</a:t>
            </a:r>
          </a:p>
          <a:p>
            <a:pPr algn="ctr"/>
            <a:r>
              <a:rPr lang="en-US" altLang="ja-JP" dirty="0" smtClean="0">
                <a:solidFill>
                  <a:prstClr val="white"/>
                </a:solidFill>
                <a:latin typeface="Calibri"/>
                <a:ea typeface="ＭＳ Ｐゴシック"/>
              </a:rPr>
              <a:t>stage</a:t>
            </a:r>
            <a:endParaRPr lang="ja-JP" altLang="en-US" dirty="0">
              <a:solidFill>
                <a:prstClr val="white"/>
              </a:solidFill>
              <a:latin typeface="Calibri"/>
              <a:ea typeface="ＭＳ Ｐゴシック"/>
            </a:endParaRPr>
          </a:p>
        </p:txBody>
      </p:sp>
      <p:sp>
        <p:nvSpPr>
          <p:cNvPr id="21" name="角丸四角形吹き出し 20"/>
          <p:cNvSpPr/>
          <p:nvPr/>
        </p:nvSpPr>
        <p:spPr>
          <a:xfrm>
            <a:off x="5162705" y="2152942"/>
            <a:ext cx="1088905" cy="799365"/>
          </a:xfrm>
          <a:prstGeom prst="wedgeRoundRectCallout">
            <a:avLst>
              <a:gd name="adj1" fmla="val -96051"/>
              <a:gd name="adj2" fmla="val 6534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prstClr val="white"/>
                </a:solidFill>
                <a:latin typeface="Calibri"/>
                <a:ea typeface="ＭＳ Ｐゴシック"/>
              </a:rPr>
              <a:t>NMR</a:t>
            </a:r>
          </a:p>
          <a:p>
            <a:pPr algn="ctr"/>
            <a:r>
              <a:rPr lang="en-US" altLang="ja-JP" dirty="0" smtClean="0">
                <a:solidFill>
                  <a:prstClr val="white"/>
                </a:solidFill>
                <a:latin typeface="Calibri"/>
                <a:ea typeface="ＭＳ Ｐゴシック"/>
              </a:rPr>
              <a:t>probe</a:t>
            </a:r>
            <a:endParaRPr lang="ja-JP" altLang="en-US" dirty="0">
              <a:solidFill>
                <a:prstClr val="white"/>
              </a:solidFill>
              <a:latin typeface="Calibri"/>
              <a:ea typeface="ＭＳ Ｐゴシック"/>
            </a:endParaRPr>
          </a:p>
        </p:txBody>
      </p:sp>
      <p:sp>
        <p:nvSpPr>
          <p:cNvPr id="11" name="テキスト ボックス 10"/>
          <p:cNvSpPr txBox="1"/>
          <p:nvPr/>
        </p:nvSpPr>
        <p:spPr>
          <a:xfrm>
            <a:off x="3607728" y="5692656"/>
            <a:ext cx="4852610" cy="1077218"/>
          </a:xfrm>
          <a:prstGeom prst="rect">
            <a:avLst/>
          </a:prstGeom>
          <a:noFill/>
        </p:spPr>
        <p:txBody>
          <a:bodyPr wrap="none" rtlCol="0">
            <a:spAutoFit/>
          </a:bodyPr>
          <a:lstStyle/>
          <a:p>
            <a:r>
              <a:rPr lang="en-US" altLang="ja-JP" sz="1600" dirty="0" smtClean="0">
                <a:solidFill>
                  <a:prstClr val="black"/>
                </a:solidFill>
                <a:latin typeface="Calibri"/>
                <a:ea typeface="ＭＳ Ｐゴシック"/>
              </a:rPr>
              <a:t>NMR</a:t>
            </a:r>
            <a:r>
              <a:rPr lang="ja-JP" altLang="en-US" sz="1600" dirty="0" smtClean="0">
                <a:solidFill>
                  <a:prstClr val="black"/>
                </a:solidFill>
                <a:latin typeface="Calibri"/>
                <a:ea typeface="ＭＳ Ｐゴシック"/>
              </a:rPr>
              <a:t>試料：</a:t>
            </a:r>
            <a:r>
              <a:rPr lang="en-US" altLang="ja-JP" sz="1600" dirty="0" smtClean="0">
                <a:solidFill>
                  <a:prstClr val="black"/>
                </a:solidFill>
                <a:latin typeface="Calibri"/>
                <a:ea typeface="ＭＳ Ｐゴシック"/>
              </a:rPr>
              <a:t> H</a:t>
            </a:r>
            <a:r>
              <a:rPr lang="en-US" altLang="ja-JP" sz="1600" baseline="-25000" dirty="0" smtClean="0">
                <a:solidFill>
                  <a:prstClr val="black"/>
                </a:solidFill>
                <a:latin typeface="Calibri"/>
                <a:ea typeface="ＭＳ Ｐゴシック"/>
              </a:rPr>
              <a:t>2</a:t>
            </a:r>
            <a:r>
              <a:rPr lang="en-US" altLang="ja-JP" sz="1600" dirty="0" smtClean="0">
                <a:solidFill>
                  <a:prstClr val="black"/>
                </a:solidFill>
                <a:latin typeface="Calibri"/>
                <a:ea typeface="ＭＳ Ｐゴシック"/>
              </a:rPr>
              <a:t>O + </a:t>
            </a:r>
            <a:r>
              <a:rPr lang="en-US" altLang="ja-JP" sz="1600" dirty="0" err="1" smtClean="0">
                <a:solidFill>
                  <a:prstClr val="black"/>
                </a:solidFill>
                <a:latin typeface="Calibri"/>
                <a:ea typeface="ＭＳ Ｐゴシック"/>
              </a:rPr>
              <a:t>MnCl</a:t>
            </a:r>
            <a:endParaRPr lang="en-US" altLang="ja-JP" sz="1600" dirty="0" smtClean="0">
              <a:solidFill>
                <a:prstClr val="black"/>
              </a:solidFill>
              <a:latin typeface="Calibri"/>
              <a:ea typeface="ＭＳ Ｐゴシック"/>
            </a:endParaRPr>
          </a:p>
          <a:p>
            <a:r>
              <a:rPr lang="ja-JP" altLang="en-US" sz="1600" dirty="0" smtClean="0">
                <a:solidFill>
                  <a:prstClr val="black"/>
                </a:solidFill>
                <a:latin typeface="Calibri"/>
                <a:ea typeface="ＭＳ Ｐゴシック"/>
              </a:rPr>
              <a:t>超音波モータによる軸方向</a:t>
            </a:r>
            <a:r>
              <a:rPr lang="en-US" altLang="ja-JP" sz="1600" dirty="0" smtClean="0">
                <a:solidFill>
                  <a:prstClr val="black"/>
                </a:solidFill>
                <a:latin typeface="Calibri"/>
                <a:ea typeface="ＭＳ Ｐゴシック"/>
              </a:rPr>
              <a:t>(z)</a:t>
            </a:r>
            <a:r>
              <a:rPr lang="ja-JP" altLang="en-US" sz="1600" dirty="0" smtClean="0">
                <a:solidFill>
                  <a:prstClr val="black"/>
                </a:solidFill>
                <a:latin typeface="Calibri"/>
                <a:ea typeface="ＭＳ Ｐゴシック"/>
              </a:rPr>
              <a:t>・動径方向</a:t>
            </a:r>
            <a:r>
              <a:rPr lang="en-US" altLang="ja-JP" sz="1600" dirty="0" smtClean="0">
                <a:solidFill>
                  <a:prstClr val="black"/>
                </a:solidFill>
                <a:latin typeface="Calibri"/>
                <a:ea typeface="ＭＳ Ｐゴシック"/>
              </a:rPr>
              <a:t>(r)</a:t>
            </a:r>
            <a:r>
              <a:rPr lang="ja-JP" altLang="en-US" sz="1600" dirty="0" smtClean="0">
                <a:solidFill>
                  <a:prstClr val="black"/>
                </a:solidFill>
                <a:latin typeface="Calibri"/>
                <a:ea typeface="ＭＳ Ｐゴシック"/>
              </a:rPr>
              <a:t>の移動機構</a:t>
            </a:r>
            <a:endParaRPr lang="en-US" altLang="ja-JP" sz="1600" dirty="0" smtClean="0">
              <a:solidFill>
                <a:prstClr val="black"/>
              </a:solidFill>
              <a:latin typeface="Calibri"/>
              <a:ea typeface="ＭＳ Ｐゴシック"/>
            </a:endParaRPr>
          </a:p>
          <a:p>
            <a:endParaRPr lang="en-US" altLang="ja-JP" sz="1600" dirty="0">
              <a:solidFill>
                <a:prstClr val="black"/>
              </a:solidFill>
              <a:latin typeface="Calibri"/>
              <a:ea typeface="ＭＳ Ｐゴシック"/>
            </a:endParaRPr>
          </a:p>
          <a:p>
            <a:r>
              <a:rPr lang="ja-JP" altLang="en-US" sz="1600" dirty="0">
                <a:solidFill>
                  <a:prstClr val="black"/>
                </a:solidFill>
                <a:latin typeface="Calibri"/>
                <a:ea typeface="ＭＳ Ｐゴシック"/>
              </a:rPr>
              <a:t>測定装置の開発：佐々木憲一さん（</a:t>
            </a:r>
            <a:r>
              <a:rPr lang="en-US" altLang="ja-JP" sz="1600" dirty="0">
                <a:solidFill>
                  <a:prstClr val="black"/>
                </a:solidFill>
                <a:latin typeface="Calibri"/>
                <a:ea typeface="ＭＳ Ｐゴシック"/>
              </a:rPr>
              <a:t>KEK</a:t>
            </a:r>
            <a:r>
              <a:rPr lang="ja-JP" altLang="en-US" sz="1600" dirty="0" smtClean="0">
                <a:solidFill>
                  <a:prstClr val="black"/>
                </a:solidFill>
                <a:latin typeface="Calibri"/>
                <a:ea typeface="ＭＳ Ｐゴシック"/>
              </a:rPr>
              <a:t>低温セ）</a:t>
            </a:r>
            <a:endParaRPr lang="ja-JP" altLang="en-US" sz="1600" dirty="0">
              <a:solidFill>
                <a:prstClr val="black"/>
              </a:solidFill>
              <a:latin typeface="Calibri"/>
              <a:ea typeface="ＭＳ Ｐゴシック"/>
            </a:endParaRPr>
          </a:p>
        </p:txBody>
      </p:sp>
      <p:pic>
        <p:nvPicPr>
          <p:cNvPr id="12" name="図 11" descr="IMAG1116.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57740" y="2211764"/>
            <a:ext cx="2522115" cy="2087559"/>
          </a:xfrm>
          <a:prstGeom prst="rect">
            <a:avLst/>
          </a:prstGeom>
        </p:spPr>
      </p:pic>
      <p:sp>
        <p:nvSpPr>
          <p:cNvPr id="17" name="テキスト ボックス 16"/>
          <p:cNvSpPr txBox="1"/>
          <p:nvPr/>
        </p:nvSpPr>
        <p:spPr>
          <a:xfrm>
            <a:off x="6754989" y="1896291"/>
            <a:ext cx="1970298" cy="307777"/>
          </a:xfrm>
          <a:prstGeom prst="rect">
            <a:avLst/>
          </a:prstGeom>
          <a:noFill/>
        </p:spPr>
        <p:txBody>
          <a:bodyPr wrap="none" rtlCol="0">
            <a:spAutoFit/>
          </a:bodyPr>
          <a:lstStyle/>
          <a:p>
            <a:r>
              <a:rPr lang="ja-JP" altLang="en-US" sz="1400" dirty="0" smtClean="0">
                <a:solidFill>
                  <a:prstClr val="black"/>
                </a:solidFill>
                <a:latin typeface="Calibri"/>
                <a:ea typeface="ＭＳ Ｐゴシック"/>
              </a:rPr>
              <a:t>典型的な</a:t>
            </a:r>
            <a:r>
              <a:rPr lang="en-US" altLang="ja-JP" sz="1400" dirty="0" smtClean="0">
                <a:solidFill>
                  <a:prstClr val="black"/>
                </a:solidFill>
                <a:latin typeface="Calibri"/>
                <a:ea typeface="ＭＳ Ｐゴシック"/>
              </a:rPr>
              <a:t>NMR</a:t>
            </a:r>
            <a:r>
              <a:rPr lang="ja-JP" altLang="en-US" sz="1400" dirty="0" smtClean="0">
                <a:solidFill>
                  <a:prstClr val="black"/>
                </a:solidFill>
                <a:latin typeface="Calibri"/>
                <a:ea typeface="ＭＳ Ｐゴシック"/>
              </a:rPr>
              <a:t>共鳴信号</a:t>
            </a:r>
            <a:endParaRPr lang="ja-JP" altLang="en-US" sz="1400" dirty="0">
              <a:solidFill>
                <a:prstClr val="black"/>
              </a:solidFill>
              <a:latin typeface="Calibri"/>
              <a:ea typeface="ＭＳ Ｐゴシック"/>
            </a:endParaRPr>
          </a:p>
        </p:txBody>
      </p:sp>
      <p:cxnSp>
        <p:nvCxnSpPr>
          <p:cNvPr id="23" name="直線矢印コネクタ 22"/>
          <p:cNvCxnSpPr/>
          <p:nvPr/>
        </p:nvCxnSpPr>
        <p:spPr>
          <a:xfrm>
            <a:off x="6927758" y="4027878"/>
            <a:ext cx="1975694" cy="12828"/>
          </a:xfrm>
          <a:prstGeom prst="straightConnector1">
            <a:avLst/>
          </a:prstGeom>
          <a:ln>
            <a:solidFill>
              <a:srgbClr val="FFFFFF"/>
            </a:solidFill>
            <a:tailEnd type="arrow"/>
          </a:ln>
        </p:spPr>
        <p:style>
          <a:lnRef idx="1">
            <a:schemeClr val="dk1"/>
          </a:lnRef>
          <a:fillRef idx="0">
            <a:schemeClr val="dk1"/>
          </a:fillRef>
          <a:effectRef idx="0">
            <a:schemeClr val="dk1"/>
          </a:effectRef>
          <a:fontRef idx="minor">
            <a:schemeClr val="tx1"/>
          </a:fontRef>
        </p:style>
      </p:cxnSp>
      <p:sp>
        <p:nvSpPr>
          <p:cNvPr id="24" name="テキスト ボックス 23"/>
          <p:cNvSpPr txBox="1"/>
          <p:nvPr/>
        </p:nvSpPr>
        <p:spPr>
          <a:xfrm>
            <a:off x="7447865" y="4063369"/>
            <a:ext cx="1523123" cy="261610"/>
          </a:xfrm>
          <a:prstGeom prst="rect">
            <a:avLst/>
          </a:prstGeom>
          <a:noFill/>
        </p:spPr>
        <p:txBody>
          <a:bodyPr wrap="none" rtlCol="0">
            <a:spAutoFit/>
          </a:bodyPr>
          <a:lstStyle/>
          <a:p>
            <a:r>
              <a:rPr lang="ja-JP" altLang="en-US" sz="1100" dirty="0" smtClean="0">
                <a:solidFill>
                  <a:prstClr val="white"/>
                </a:solidFill>
                <a:latin typeface="Calibri"/>
                <a:ea typeface="ＭＳ Ｐゴシック"/>
              </a:rPr>
              <a:t>スイープコイルの磁場</a:t>
            </a:r>
            <a:endParaRPr lang="ja-JP" altLang="en-US" sz="1100" dirty="0">
              <a:solidFill>
                <a:prstClr val="white"/>
              </a:solidFill>
              <a:latin typeface="Calibri"/>
              <a:ea typeface="ＭＳ Ｐゴシック"/>
            </a:endParaRPr>
          </a:p>
        </p:txBody>
      </p:sp>
      <p:sp>
        <p:nvSpPr>
          <p:cNvPr id="25" name="テキスト ボックス 24"/>
          <p:cNvSpPr txBox="1"/>
          <p:nvPr/>
        </p:nvSpPr>
        <p:spPr>
          <a:xfrm>
            <a:off x="457200" y="5658542"/>
            <a:ext cx="1302560" cy="523220"/>
          </a:xfrm>
          <a:prstGeom prst="rect">
            <a:avLst/>
          </a:prstGeom>
          <a:noFill/>
        </p:spPr>
        <p:txBody>
          <a:bodyPr wrap="none" rtlCol="0">
            <a:spAutoFit/>
          </a:bodyPr>
          <a:lstStyle/>
          <a:p>
            <a:r>
              <a:rPr lang="ja-JP" altLang="en-US" sz="1400" dirty="0" smtClean="0">
                <a:solidFill>
                  <a:prstClr val="black"/>
                </a:solidFill>
                <a:latin typeface="Calibri"/>
                <a:ea typeface="ＭＳ Ｐゴシック"/>
              </a:rPr>
              <a:t>ボア径：</a:t>
            </a:r>
            <a:r>
              <a:rPr lang="en-US" altLang="ja-JP" sz="1400" dirty="0" smtClean="0">
                <a:solidFill>
                  <a:prstClr val="black"/>
                </a:solidFill>
                <a:latin typeface="Calibri"/>
                <a:ea typeface="ＭＳ Ｐゴシック"/>
              </a:rPr>
              <a:t> 80cm</a:t>
            </a:r>
          </a:p>
          <a:p>
            <a:r>
              <a:rPr lang="ja-JP" altLang="en-US" sz="1400" dirty="0" smtClean="0">
                <a:solidFill>
                  <a:prstClr val="black"/>
                </a:solidFill>
                <a:latin typeface="Calibri"/>
                <a:ea typeface="ＭＳ Ｐゴシック"/>
              </a:rPr>
              <a:t>長さ</a:t>
            </a:r>
            <a:r>
              <a:rPr lang="en-US" altLang="ja-JP" sz="1400" dirty="0" smtClean="0">
                <a:solidFill>
                  <a:prstClr val="black"/>
                </a:solidFill>
                <a:latin typeface="Calibri"/>
                <a:ea typeface="ＭＳ Ｐゴシック"/>
              </a:rPr>
              <a:t>    </a:t>
            </a:r>
            <a:r>
              <a:rPr lang="ja-JP" altLang="en-US" sz="1400" dirty="0" smtClean="0">
                <a:solidFill>
                  <a:prstClr val="black"/>
                </a:solidFill>
                <a:latin typeface="Calibri"/>
                <a:ea typeface="ＭＳ Ｐゴシック"/>
              </a:rPr>
              <a:t>：</a:t>
            </a:r>
            <a:r>
              <a:rPr lang="en-US" altLang="ja-JP" sz="1400" dirty="0" smtClean="0">
                <a:solidFill>
                  <a:prstClr val="black"/>
                </a:solidFill>
                <a:latin typeface="Calibri"/>
                <a:ea typeface="ＭＳ Ｐゴシック"/>
              </a:rPr>
              <a:t>200cm</a:t>
            </a:r>
            <a:endParaRPr lang="ja-JP" altLang="en-US" sz="1400" dirty="0">
              <a:solidFill>
                <a:prstClr val="black"/>
              </a:solidFill>
              <a:latin typeface="Calibri"/>
              <a:ea typeface="ＭＳ Ｐゴシック"/>
            </a:endParaRPr>
          </a:p>
        </p:txBody>
      </p:sp>
      <p:cxnSp>
        <p:nvCxnSpPr>
          <p:cNvPr id="26" name="直線矢印コネクタ 25"/>
          <p:cNvCxnSpPr/>
          <p:nvPr/>
        </p:nvCxnSpPr>
        <p:spPr>
          <a:xfrm flipV="1">
            <a:off x="6927758" y="2581718"/>
            <a:ext cx="0" cy="1446161"/>
          </a:xfrm>
          <a:prstGeom prst="straightConnector1">
            <a:avLst/>
          </a:prstGeom>
          <a:ln>
            <a:solidFill>
              <a:srgbClr val="FFFFFF"/>
            </a:solidFill>
            <a:tailEnd type="arrow"/>
          </a:ln>
        </p:spPr>
        <p:style>
          <a:lnRef idx="1">
            <a:schemeClr val="dk1"/>
          </a:lnRef>
          <a:fillRef idx="0">
            <a:schemeClr val="dk1"/>
          </a:fillRef>
          <a:effectRef idx="0">
            <a:schemeClr val="dk1"/>
          </a:effectRef>
          <a:fontRef idx="minor">
            <a:schemeClr val="tx1"/>
          </a:fontRef>
        </p:style>
      </p:cxnSp>
      <p:sp>
        <p:nvSpPr>
          <p:cNvPr id="29" name="テキスト ボックス 28"/>
          <p:cNvSpPr txBox="1"/>
          <p:nvPr/>
        </p:nvSpPr>
        <p:spPr>
          <a:xfrm rot="16200000">
            <a:off x="6351925" y="2578074"/>
            <a:ext cx="800219" cy="276999"/>
          </a:xfrm>
          <a:prstGeom prst="rect">
            <a:avLst/>
          </a:prstGeom>
          <a:noFill/>
        </p:spPr>
        <p:txBody>
          <a:bodyPr wrap="none" rtlCol="0">
            <a:spAutoFit/>
          </a:bodyPr>
          <a:lstStyle/>
          <a:p>
            <a:r>
              <a:rPr lang="ja-JP" altLang="en-US" sz="1200" dirty="0" smtClean="0">
                <a:solidFill>
                  <a:prstClr val="white"/>
                </a:solidFill>
                <a:latin typeface="Calibri"/>
                <a:ea typeface="ＭＳ Ｐゴシック"/>
              </a:rPr>
              <a:t>信号強度</a:t>
            </a:r>
            <a:endParaRPr lang="ja-JP" altLang="en-US" sz="1200" dirty="0">
              <a:solidFill>
                <a:prstClr val="white"/>
              </a:solidFill>
              <a:latin typeface="Calibri"/>
              <a:ea typeface="ＭＳ Ｐゴシック"/>
            </a:endParaRPr>
          </a:p>
        </p:txBody>
      </p:sp>
    </p:spTree>
    <p:extLst>
      <p:ext uri="{BB962C8B-B14F-4D97-AF65-F5344CB8AC3E}">
        <p14:creationId xmlns:p14="http://schemas.microsoft.com/office/powerpoint/2010/main" val="339972817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8048"/>
            <a:ext cx="8229600" cy="621914"/>
          </a:xfrm>
        </p:spPr>
        <p:txBody>
          <a:bodyPr>
            <a:normAutofit fontScale="90000"/>
          </a:bodyPr>
          <a:lstStyle/>
          <a:p>
            <a:r>
              <a:rPr lang="ja-JP" altLang="en-US" dirty="0" smtClean="0"/>
              <a:t>磁気</a:t>
            </a:r>
            <a:r>
              <a:rPr kumimoji="1" lang="ja-JP" altLang="en-US" dirty="0" smtClean="0"/>
              <a:t>能率</a:t>
            </a:r>
            <a:endParaRPr kumimoji="1" lang="ja-JP" altLang="en-US" dirty="0"/>
          </a:p>
        </p:txBody>
      </p:sp>
      <p:sp>
        <p:nvSpPr>
          <p:cNvPr id="4" name="スライド番号プレースホルダー 3"/>
          <p:cNvSpPr>
            <a:spLocks noGrp="1"/>
          </p:cNvSpPr>
          <p:nvPr>
            <p:ph type="sldNum" sz="quarter" idx="12"/>
          </p:nvPr>
        </p:nvSpPr>
        <p:spPr/>
        <p:txBody>
          <a:bodyPr/>
          <a:lstStyle/>
          <a:p>
            <a:fld id="{7604127E-C4AF-AC40-B802-8C878680E181}" type="slidenum">
              <a:rPr lang="ja-JP" altLang="en-US" smtClean="0">
                <a:solidFill>
                  <a:prstClr val="black">
                    <a:tint val="75000"/>
                  </a:prstClr>
                </a:solidFill>
                <a:latin typeface="Calibri"/>
                <a:ea typeface="ＭＳ Ｐゴシック"/>
              </a:rPr>
              <a:pPr/>
              <a:t>31</a:t>
            </a:fld>
            <a:endParaRPr lang="ja-JP" altLang="en-US">
              <a:solidFill>
                <a:prstClr val="black">
                  <a:tint val="75000"/>
                </a:prstClr>
              </a:solidFill>
              <a:latin typeface="Calibri"/>
              <a:ea typeface="ＭＳ Ｐゴシック"/>
            </a:endParaRPr>
          </a:p>
        </p:txBody>
      </p:sp>
      <p:pic>
        <p:nvPicPr>
          <p:cNvPr id="7" name="コンテンツ プレースホルダー 6" descr="moment.pn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2251" t="8063" r="3189"/>
          <a:stretch/>
        </p:blipFill>
        <p:spPr>
          <a:xfrm>
            <a:off x="249028" y="1940254"/>
            <a:ext cx="7458391" cy="4161005"/>
          </a:xfrm>
        </p:spPr>
      </p:pic>
      <p:sp>
        <p:nvSpPr>
          <p:cNvPr id="8" name="テキスト ボックス 7"/>
          <p:cNvSpPr txBox="1"/>
          <p:nvPr/>
        </p:nvSpPr>
        <p:spPr>
          <a:xfrm>
            <a:off x="7437057" y="2533425"/>
            <a:ext cx="728610" cy="369332"/>
          </a:xfrm>
          <a:prstGeom prst="rect">
            <a:avLst/>
          </a:prstGeom>
          <a:noFill/>
        </p:spPr>
        <p:txBody>
          <a:bodyPr wrap="none" rtlCol="0">
            <a:spAutoFit/>
          </a:bodyPr>
          <a:lstStyle/>
          <a:p>
            <a:r>
              <a:rPr lang="en-US" altLang="ja-JP" dirty="0" smtClean="0">
                <a:solidFill>
                  <a:prstClr val="black"/>
                </a:solidFill>
                <a:latin typeface="Calibri"/>
                <a:ea typeface="ＭＳ Ｐゴシック"/>
              </a:rPr>
              <a:t>1ppm</a:t>
            </a:r>
            <a:endParaRPr lang="ja-JP" altLang="en-US" dirty="0">
              <a:solidFill>
                <a:prstClr val="black"/>
              </a:solidFill>
              <a:latin typeface="Calibri"/>
              <a:ea typeface="ＭＳ Ｐゴシック"/>
            </a:endParaRPr>
          </a:p>
        </p:txBody>
      </p:sp>
      <p:cxnSp>
        <p:nvCxnSpPr>
          <p:cNvPr id="11" name="直線矢印コネクタ 10"/>
          <p:cNvCxnSpPr/>
          <p:nvPr/>
        </p:nvCxnSpPr>
        <p:spPr>
          <a:xfrm flipH="1">
            <a:off x="7219868" y="2750280"/>
            <a:ext cx="280737" cy="0"/>
          </a:xfrm>
          <a:prstGeom prst="straightConnector1">
            <a:avLst/>
          </a:prstGeom>
          <a:ln>
            <a:headEnd type="none"/>
            <a:tailEnd type="triangle"/>
          </a:ln>
        </p:spPr>
        <p:style>
          <a:lnRef idx="1">
            <a:schemeClr val="dk1"/>
          </a:lnRef>
          <a:fillRef idx="0">
            <a:schemeClr val="dk1"/>
          </a:fillRef>
          <a:effectRef idx="0">
            <a:schemeClr val="dk1"/>
          </a:effectRef>
          <a:fontRef idx="minor">
            <a:schemeClr val="tx1"/>
          </a:fontRef>
        </p:style>
      </p:cxnSp>
      <p:sp>
        <p:nvSpPr>
          <p:cNvPr id="12" name="テキスト ボックス 11"/>
          <p:cNvSpPr txBox="1"/>
          <p:nvPr/>
        </p:nvSpPr>
        <p:spPr>
          <a:xfrm>
            <a:off x="7440045" y="2125485"/>
            <a:ext cx="845604" cy="369332"/>
          </a:xfrm>
          <a:prstGeom prst="rect">
            <a:avLst/>
          </a:prstGeom>
          <a:noFill/>
        </p:spPr>
        <p:txBody>
          <a:bodyPr wrap="none" rtlCol="0">
            <a:spAutoFit/>
          </a:bodyPr>
          <a:lstStyle/>
          <a:p>
            <a:r>
              <a:rPr lang="en-US" altLang="ja-JP" dirty="0" smtClean="0">
                <a:solidFill>
                  <a:prstClr val="black"/>
                </a:solidFill>
                <a:latin typeface="Calibri"/>
                <a:ea typeface="ＭＳ Ｐゴシック"/>
              </a:rPr>
              <a:t>10ppm</a:t>
            </a:r>
            <a:endParaRPr lang="ja-JP" altLang="en-US" dirty="0">
              <a:solidFill>
                <a:prstClr val="black"/>
              </a:solidFill>
              <a:latin typeface="Calibri"/>
              <a:ea typeface="ＭＳ Ｐゴシック"/>
            </a:endParaRPr>
          </a:p>
        </p:txBody>
      </p:sp>
      <p:cxnSp>
        <p:nvCxnSpPr>
          <p:cNvPr id="13" name="直線矢印コネクタ 12"/>
          <p:cNvCxnSpPr/>
          <p:nvPr/>
        </p:nvCxnSpPr>
        <p:spPr>
          <a:xfrm flipH="1">
            <a:off x="7222856" y="2342340"/>
            <a:ext cx="280737" cy="0"/>
          </a:xfrm>
          <a:prstGeom prst="straightConnector1">
            <a:avLst/>
          </a:prstGeom>
          <a:ln>
            <a:headEnd type="none"/>
            <a:tailEnd type="triangle"/>
          </a:ln>
        </p:spPr>
        <p:style>
          <a:lnRef idx="1">
            <a:schemeClr val="dk1"/>
          </a:lnRef>
          <a:fillRef idx="0">
            <a:schemeClr val="dk1"/>
          </a:fillRef>
          <a:effectRef idx="0">
            <a:schemeClr val="dk1"/>
          </a:effectRef>
          <a:fontRef idx="minor">
            <a:schemeClr val="tx1"/>
          </a:fontRef>
        </p:style>
      </p:cxnSp>
      <p:sp>
        <p:nvSpPr>
          <p:cNvPr id="14" name="テキスト ボックス 13"/>
          <p:cNvSpPr txBox="1"/>
          <p:nvPr/>
        </p:nvSpPr>
        <p:spPr>
          <a:xfrm>
            <a:off x="7446974" y="2915209"/>
            <a:ext cx="903876" cy="369332"/>
          </a:xfrm>
          <a:prstGeom prst="rect">
            <a:avLst/>
          </a:prstGeom>
          <a:noFill/>
        </p:spPr>
        <p:txBody>
          <a:bodyPr wrap="none" rtlCol="0">
            <a:spAutoFit/>
          </a:bodyPr>
          <a:lstStyle/>
          <a:p>
            <a:r>
              <a:rPr lang="en-US" altLang="ja-JP" dirty="0" smtClean="0">
                <a:solidFill>
                  <a:prstClr val="black"/>
                </a:solidFill>
                <a:latin typeface="Calibri"/>
                <a:ea typeface="ＭＳ Ｐゴシック"/>
              </a:rPr>
              <a:t>0.1ppm</a:t>
            </a:r>
            <a:endParaRPr lang="ja-JP" altLang="en-US" dirty="0">
              <a:solidFill>
                <a:prstClr val="black"/>
              </a:solidFill>
              <a:latin typeface="Calibri"/>
              <a:ea typeface="ＭＳ Ｐゴシック"/>
            </a:endParaRPr>
          </a:p>
        </p:txBody>
      </p:sp>
      <p:cxnSp>
        <p:nvCxnSpPr>
          <p:cNvPr id="15" name="直線矢印コネクタ 14"/>
          <p:cNvCxnSpPr/>
          <p:nvPr/>
        </p:nvCxnSpPr>
        <p:spPr>
          <a:xfrm flipH="1">
            <a:off x="7217334" y="3132064"/>
            <a:ext cx="280737" cy="0"/>
          </a:xfrm>
          <a:prstGeom prst="straightConnector1">
            <a:avLst/>
          </a:prstGeom>
          <a:ln>
            <a:headEnd type="none"/>
            <a:tailEnd type="triangle"/>
          </a:ln>
        </p:spPr>
        <p:style>
          <a:lnRef idx="1">
            <a:schemeClr val="dk1"/>
          </a:lnRef>
          <a:fillRef idx="0">
            <a:schemeClr val="dk1"/>
          </a:fillRef>
          <a:effectRef idx="0">
            <a:schemeClr val="dk1"/>
          </a:effectRef>
          <a:fontRef idx="minor">
            <a:schemeClr val="tx1"/>
          </a:fontRef>
        </p:style>
      </p:cxnSp>
      <p:sp>
        <p:nvSpPr>
          <p:cNvPr id="16" name="テキスト ボックス 15"/>
          <p:cNvSpPr txBox="1"/>
          <p:nvPr/>
        </p:nvSpPr>
        <p:spPr>
          <a:xfrm>
            <a:off x="971206" y="1967431"/>
            <a:ext cx="955410" cy="307777"/>
          </a:xfrm>
          <a:prstGeom prst="rect">
            <a:avLst/>
          </a:prstGeom>
          <a:noFill/>
        </p:spPr>
        <p:txBody>
          <a:bodyPr wrap="none" rtlCol="0">
            <a:spAutoFit/>
          </a:bodyPr>
          <a:lstStyle/>
          <a:p>
            <a:r>
              <a:rPr lang="ja-JP" altLang="en-US" sz="1400" dirty="0" smtClean="0">
                <a:solidFill>
                  <a:prstClr val="black"/>
                </a:solidFill>
                <a:latin typeface="Calibri"/>
                <a:ea typeface="ＭＳ Ｐゴシック"/>
              </a:rPr>
              <a:t>１個あたり</a:t>
            </a:r>
            <a:endParaRPr lang="ja-JP" altLang="en-US" sz="1400" dirty="0">
              <a:solidFill>
                <a:prstClr val="black"/>
              </a:solidFill>
              <a:latin typeface="Calibri"/>
              <a:ea typeface="ＭＳ Ｐゴシック"/>
            </a:endParaRPr>
          </a:p>
        </p:txBody>
      </p:sp>
      <p:sp>
        <p:nvSpPr>
          <p:cNvPr id="17" name="テキスト ボックス 16"/>
          <p:cNvSpPr txBox="1"/>
          <p:nvPr/>
        </p:nvSpPr>
        <p:spPr>
          <a:xfrm>
            <a:off x="7483676" y="1807669"/>
            <a:ext cx="1633568" cy="369332"/>
          </a:xfrm>
          <a:prstGeom prst="rect">
            <a:avLst/>
          </a:prstGeom>
          <a:noFill/>
        </p:spPr>
        <p:txBody>
          <a:bodyPr wrap="none" rtlCol="0">
            <a:spAutoFit/>
          </a:bodyPr>
          <a:lstStyle/>
          <a:p>
            <a:r>
              <a:rPr lang="en-US" altLang="ja-JP" dirty="0" smtClean="0">
                <a:solidFill>
                  <a:prstClr val="black"/>
                </a:solidFill>
                <a:latin typeface="Calibri"/>
                <a:ea typeface="ＭＳ Ｐゴシック"/>
              </a:rPr>
              <a:t>ΔB/B @100mm</a:t>
            </a:r>
            <a:endParaRPr lang="ja-JP" altLang="en-US" dirty="0">
              <a:solidFill>
                <a:prstClr val="black"/>
              </a:solidFill>
              <a:latin typeface="Calibri"/>
              <a:ea typeface="ＭＳ Ｐゴシック"/>
            </a:endParaRPr>
          </a:p>
        </p:txBody>
      </p:sp>
      <p:sp>
        <p:nvSpPr>
          <p:cNvPr id="18" name="テキスト ボックス 17"/>
          <p:cNvSpPr txBox="1"/>
          <p:nvPr/>
        </p:nvSpPr>
        <p:spPr>
          <a:xfrm>
            <a:off x="393578" y="983716"/>
            <a:ext cx="7437253" cy="338554"/>
          </a:xfrm>
          <a:prstGeom prst="rect">
            <a:avLst/>
          </a:prstGeom>
          <a:noFill/>
        </p:spPr>
        <p:txBody>
          <a:bodyPr wrap="none" rtlCol="0">
            <a:spAutoFit/>
          </a:bodyPr>
          <a:lstStyle/>
          <a:p>
            <a:r>
              <a:rPr lang="ja-JP" altLang="en-US" sz="1600" dirty="0" smtClean="0">
                <a:solidFill>
                  <a:prstClr val="black"/>
                </a:solidFill>
                <a:latin typeface="Calibri"/>
                <a:ea typeface="ＭＳ Ｐゴシック"/>
              </a:rPr>
              <a:t>それぞれの部材を磁気双極子とし、測定した磁化率</a:t>
            </a:r>
            <a:r>
              <a:rPr lang="ja-JP" altLang="en-US" sz="1600" dirty="0">
                <a:solidFill>
                  <a:prstClr val="black"/>
                </a:solidFill>
                <a:latin typeface="Calibri"/>
                <a:ea typeface="ＭＳ Ｐゴシック"/>
              </a:rPr>
              <a:t>を</a:t>
            </a:r>
            <a:r>
              <a:rPr lang="ja-JP" altLang="en-US" sz="1600" dirty="0" smtClean="0">
                <a:solidFill>
                  <a:prstClr val="black"/>
                </a:solidFill>
                <a:latin typeface="Calibri"/>
                <a:ea typeface="ＭＳ Ｐゴシック"/>
              </a:rPr>
              <a:t>用いて磁気能率</a:t>
            </a:r>
            <a:r>
              <a:rPr lang="en-US" altLang="ja-JP" sz="1600" dirty="0" smtClean="0">
                <a:solidFill>
                  <a:prstClr val="black"/>
                </a:solidFill>
                <a:latin typeface="Calibri"/>
                <a:ea typeface="ＭＳ Ｐゴシック"/>
              </a:rPr>
              <a:t>(3T)</a:t>
            </a:r>
            <a:r>
              <a:rPr lang="ja-JP" altLang="en-US" sz="1600" dirty="0" smtClean="0">
                <a:solidFill>
                  <a:prstClr val="black"/>
                </a:solidFill>
                <a:latin typeface="Calibri"/>
                <a:ea typeface="ＭＳ Ｐゴシック"/>
              </a:rPr>
              <a:t>を求めた。</a:t>
            </a:r>
            <a:endParaRPr lang="ja-JP" altLang="en-US" sz="1600" dirty="0">
              <a:solidFill>
                <a:prstClr val="black"/>
              </a:solidFill>
              <a:latin typeface="Calibri"/>
              <a:ea typeface="ＭＳ Ｐゴシック"/>
            </a:endParaRPr>
          </a:p>
        </p:txBody>
      </p:sp>
      <p:graphicFrame>
        <p:nvGraphicFramePr>
          <p:cNvPr id="19" name="オブジェクト 18"/>
          <p:cNvGraphicFramePr>
            <a:graphicFrameLocks noChangeAspect="1"/>
          </p:cNvGraphicFramePr>
          <p:nvPr>
            <p:extLst>
              <p:ext uri="{D42A27DB-BD31-4B8C-83A1-F6EECF244321}">
                <p14:modId xmlns:p14="http://schemas.microsoft.com/office/powerpoint/2010/main" val="3227940222"/>
              </p:ext>
            </p:extLst>
          </p:nvPr>
        </p:nvGraphicFramePr>
        <p:xfrm>
          <a:off x="3729384" y="1447961"/>
          <a:ext cx="1699810" cy="519470"/>
        </p:xfrm>
        <a:graphic>
          <a:graphicData uri="http://schemas.openxmlformats.org/presentationml/2006/ole">
            <mc:AlternateContent xmlns:mc="http://schemas.openxmlformats.org/markup-compatibility/2006">
              <mc:Choice xmlns:v="urn:schemas-microsoft-com:vml" Requires="v">
                <p:oleObj spid="_x0000_s7221" name="数式" r:id="rId4" imgW="787400" imgH="241300" progId="Equation.3">
                  <p:embed/>
                </p:oleObj>
              </mc:Choice>
              <mc:Fallback>
                <p:oleObj name="数式" r:id="rId4" imgW="787400" imgH="241300" progId="Equation.3">
                  <p:embed/>
                  <p:pic>
                    <p:nvPicPr>
                      <p:cNvPr id="0" name=""/>
                      <p:cNvPicPr/>
                      <p:nvPr/>
                    </p:nvPicPr>
                    <p:blipFill>
                      <a:blip r:embed="rId5"/>
                      <a:stretch>
                        <a:fillRect/>
                      </a:stretch>
                    </p:blipFill>
                    <p:spPr>
                      <a:xfrm>
                        <a:off x="3729384" y="1447961"/>
                        <a:ext cx="1699810" cy="519470"/>
                      </a:xfrm>
                      <a:prstGeom prst="rect">
                        <a:avLst/>
                      </a:prstGeom>
                    </p:spPr>
                  </p:pic>
                </p:oleObj>
              </mc:Fallback>
            </mc:AlternateContent>
          </a:graphicData>
        </a:graphic>
      </p:graphicFrame>
      <p:sp>
        <p:nvSpPr>
          <p:cNvPr id="20" name="テキスト ボックス 19"/>
          <p:cNvSpPr txBox="1"/>
          <p:nvPr/>
        </p:nvSpPr>
        <p:spPr>
          <a:xfrm>
            <a:off x="1683868" y="6015563"/>
            <a:ext cx="7490652" cy="830997"/>
          </a:xfrm>
          <a:prstGeom prst="rect">
            <a:avLst/>
          </a:prstGeom>
          <a:solidFill>
            <a:srgbClr val="FFFFFF"/>
          </a:solidFill>
        </p:spPr>
        <p:txBody>
          <a:bodyPr wrap="none" rtlCol="0">
            <a:spAutoFit/>
          </a:bodyPr>
          <a:lstStyle/>
          <a:p>
            <a:r>
              <a:rPr lang="ja-JP" altLang="en-US" sz="1600" dirty="0" smtClean="0">
                <a:solidFill>
                  <a:prstClr val="black"/>
                </a:solidFill>
                <a:latin typeface="Calibri"/>
                <a:ea typeface="ＭＳ Ｐゴシック"/>
              </a:rPr>
              <a:t>この値を元に部材を配置、誤差磁場マップを作成。</a:t>
            </a:r>
            <a:endParaRPr lang="en-US" altLang="ja-JP" sz="1600" dirty="0" smtClean="0">
              <a:solidFill>
                <a:prstClr val="black"/>
              </a:solidFill>
              <a:latin typeface="Calibri"/>
              <a:ea typeface="ＭＳ Ｐゴシック"/>
            </a:endParaRPr>
          </a:p>
          <a:p>
            <a:r>
              <a:rPr lang="en-US" altLang="ja-JP" sz="1600" dirty="0" smtClean="0">
                <a:solidFill>
                  <a:prstClr val="black"/>
                </a:solidFill>
                <a:latin typeface="Calibri"/>
                <a:ea typeface="ＭＳ Ｐゴシック"/>
              </a:rPr>
              <a:t>DC-DC</a:t>
            </a:r>
            <a:r>
              <a:rPr lang="ja-JP" altLang="en-US" sz="1600" dirty="0" smtClean="0">
                <a:solidFill>
                  <a:prstClr val="black"/>
                </a:solidFill>
                <a:latin typeface="Calibri"/>
                <a:ea typeface="ＭＳ Ｐゴシック"/>
              </a:rPr>
              <a:t>コンは磁性体を用いない方式を検討中。光モジュールの配置には注意が必要。</a:t>
            </a:r>
            <a:endParaRPr lang="en-US" altLang="ja-JP" sz="1600" dirty="0" smtClean="0">
              <a:solidFill>
                <a:prstClr val="black"/>
              </a:solidFill>
              <a:latin typeface="Calibri"/>
              <a:ea typeface="ＭＳ Ｐゴシック"/>
            </a:endParaRPr>
          </a:p>
          <a:p>
            <a:r>
              <a:rPr lang="ja-JP" altLang="en-US" sz="1600" dirty="0" smtClean="0">
                <a:solidFill>
                  <a:prstClr val="black"/>
                </a:solidFill>
                <a:latin typeface="Calibri"/>
                <a:ea typeface="ＭＳ Ｐゴシック"/>
              </a:rPr>
              <a:t>蓄積領域での誤差磁場が最小になるような配置の最適化を行う。</a:t>
            </a:r>
            <a:endParaRPr lang="ja-JP" altLang="en-US" sz="1600" dirty="0">
              <a:solidFill>
                <a:prstClr val="black"/>
              </a:solidFill>
              <a:latin typeface="Calibri"/>
              <a:ea typeface="ＭＳ Ｐゴシック"/>
            </a:endParaRPr>
          </a:p>
        </p:txBody>
      </p:sp>
    </p:spTree>
    <p:extLst>
      <p:ext uri="{BB962C8B-B14F-4D97-AF65-F5344CB8AC3E}">
        <p14:creationId xmlns:p14="http://schemas.microsoft.com/office/powerpoint/2010/main" val="195628530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1458"/>
            <a:ext cx="8229600" cy="806160"/>
          </a:xfrm>
        </p:spPr>
        <p:txBody>
          <a:bodyPr/>
          <a:lstStyle/>
          <a:p>
            <a:r>
              <a:rPr kumimoji="1" lang="en-US" altLang="ja-JP" dirty="0" smtClean="0"/>
              <a:t>DC-DC</a:t>
            </a:r>
            <a:r>
              <a:rPr kumimoji="1" lang="ja-JP" altLang="en-US" dirty="0" smtClean="0"/>
              <a:t>コンバータ回路</a:t>
            </a:r>
            <a:endParaRPr kumimoji="1" lang="ja-JP" altLang="en-US" dirty="0"/>
          </a:p>
        </p:txBody>
      </p:sp>
      <p:sp>
        <p:nvSpPr>
          <p:cNvPr id="3" name="コンテンツ プレースホルダー 2"/>
          <p:cNvSpPr>
            <a:spLocks noGrp="1"/>
          </p:cNvSpPr>
          <p:nvPr>
            <p:ph idx="1"/>
          </p:nvPr>
        </p:nvSpPr>
        <p:spPr>
          <a:xfrm>
            <a:off x="457200" y="1040268"/>
            <a:ext cx="8229600" cy="5498559"/>
          </a:xfrm>
        </p:spPr>
        <p:txBody>
          <a:bodyPr>
            <a:normAutofit/>
          </a:bodyPr>
          <a:lstStyle/>
          <a:p>
            <a:r>
              <a:rPr lang="ja-JP" altLang="en-US" sz="2400" dirty="0" smtClean="0"/>
              <a:t>検出器領域内への電源配線</a:t>
            </a:r>
            <a:endParaRPr lang="en-US" altLang="ja-JP" sz="2400" dirty="0" smtClean="0"/>
          </a:p>
          <a:p>
            <a:pPr lvl="1"/>
            <a:r>
              <a:rPr kumimoji="1" lang="ja-JP" altLang="en-US" sz="2000" dirty="0" smtClean="0"/>
              <a:t>ケーブルでの電圧降下</a:t>
            </a:r>
            <a:r>
              <a:rPr kumimoji="1" lang="en-US" altLang="ja-JP" sz="2000" dirty="0" smtClean="0"/>
              <a:t>(ΔV=IR)</a:t>
            </a:r>
            <a:r>
              <a:rPr lang="ja-JP" altLang="en-US" sz="2000" dirty="0" smtClean="0"/>
              <a:t>を抑えたい。</a:t>
            </a:r>
            <a:endParaRPr kumimoji="1" lang="en-US" altLang="ja-JP" sz="2000" dirty="0" smtClean="0"/>
          </a:p>
          <a:p>
            <a:pPr lvl="1"/>
            <a:r>
              <a:rPr lang="ja-JP" altLang="en-US" sz="2000" dirty="0" smtClean="0"/>
              <a:t>ケーブルを流れる電流が生じる磁場を抑えたい。</a:t>
            </a:r>
            <a:endParaRPr lang="en-US" altLang="ja-JP" sz="2000" dirty="0" smtClean="0"/>
          </a:p>
          <a:p>
            <a:pPr lvl="1"/>
            <a:endParaRPr kumimoji="1" lang="en-US" altLang="ja-JP" sz="2000" dirty="0" smtClean="0"/>
          </a:p>
          <a:p>
            <a:pPr lvl="1"/>
            <a:endParaRPr kumimoji="1" lang="en-US" altLang="ja-JP" sz="2000" dirty="0"/>
          </a:p>
          <a:p>
            <a:pPr lvl="1"/>
            <a:endParaRPr lang="en-US" altLang="ja-JP" sz="2000" dirty="0" smtClean="0"/>
          </a:p>
          <a:p>
            <a:pPr lvl="1"/>
            <a:r>
              <a:rPr kumimoji="1" lang="ja-JP" altLang="en-US" sz="2000" dirty="0" smtClean="0"/>
              <a:t>インダクタを用いる方式</a:t>
            </a:r>
            <a:r>
              <a:rPr kumimoji="1" lang="en-US" altLang="ja-JP" sz="2000" dirty="0" smtClean="0"/>
              <a:t>(Buck converter)</a:t>
            </a:r>
          </a:p>
          <a:p>
            <a:pPr lvl="1"/>
            <a:r>
              <a:rPr kumimoji="1" lang="ja-JP" altLang="en-US" sz="2000" dirty="0" smtClean="0"/>
              <a:t>ただし、磁性体は使えない</a:t>
            </a:r>
            <a:r>
              <a:rPr kumimoji="1" lang="ja-JP" altLang="en-US" sz="2000" dirty="0" smtClean="0">
                <a:sym typeface="Wingdings"/>
              </a:rPr>
              <a:t></a:t>
            </a:r>
            <a:r>
              <a:rPr kumimoji="1" lang="en-US" altLang="ja-JP" sz="2000" dirty="0" smtClean="0">
                <a:sym typeface="Wingdings"/>
              </a:rPr>
              <a:t> </a:t>
            </a:r>
            <a:r>
              <a:rPr lang="ja-JP" altLang="en-US" sz="2000" dirty="0" smtClean="0">
                <a:sym typeface="Wingdings"/>
              </a:rPr>
              <a:t>空芯コイル</a:t>
            </a:r>
            <a:endParaRPr lang="en-US" altLang="ja-JP" sz="2000" dirty="0" smtClean="0">
              <a:sym typeface="Wingdings"/>
            </a:endParaRPr>
          </a:p>
          <a:p>
            <a:pPr lvl="1"/>
            <a:endParaRPr lang="en-US" altLang="ja-JP" sz="2000" dirty="0" smtClean="0">
              <a:sym typeface="Wingdings"/>
            </a:endParaRPr>
          </a:p>
          <a:p>
            <a:r>
              <a:rPr kumimoji="1" lang="ja-JP" altLang="en-US" sz="2400" dirty="0" smtClean="0">
                <a:sym typeface="Wingdings"/>
              </a:rPr>
              <a:t>試作機（韓国・高麗大学）</a:t>
            </a:r>
            <a:endParaRPr kumimoji="1" lang="en-US" altLang="ja-JP" sz="2400" dirty="0" smtClean="0">
              <a:sym typeface="Wingdings"/>
            </a:endParaRPr>
          </a:p>
          <a:p>
            <a:pPr lvl="1"/>
            <a:r>
              <a:rPr kumimoji="1" lang="ja-JP" altLang="en-US" sz="2000" dirty="0" smtClean="0">
                <a:sym typeface="Wingdings"/>
              </a:rPr>
              <a:t>コンバータ回路：</a:t>
            </a:r>
            <a:r>
              <a:rPr kumimoji="1" lang="en-US" altLang="ja-JP" sz="2000" dirty="0" smtClean="0">
                <a:sym typeface="Wingdings"/>
              </a:rPr>
              <a:t>TI TPS53319</a:t>
            </a:r>
            <a:endParaRPr kumimoji="1" lang="en-US" altLang="ja-JP" sz="2000" dirty="0">
              <a:sym typeface="Wingdings"/>
            </a:endParaRPr>
          </a:p>
          <a:p>
            <a:pPr lvl="1"/>
            <a:r>
              <a:rPr kumimoji="1" lang="ja-JP" altLang="en-US" sz="2000" dirty="0" smtClean="0"/>
              <a:t>コイル：ワイヤートロイダル・プラナートロイダル</a:t>
            </a:r>
            <a:endParaRPr kumimoji="1" lang="en-US" altLang="ja-JP" sz="2000" dirty="0" smtClean="0"/>
          </a:p>
          <a:p>
            <a:pPr lvl="1"/>
            <a:endParaRPr kumimoji="1" lang="ja-JP" altLang="en-US" sz="2000" dirty="0"/>
          </a:p>
        </p:txBody>
      </p:sp>
      <p:sp>
        <p:nvSpPr>
          <p:cNvPr id="4" name="スライド番号プレースホルダー 3"/>
          <p:cNvSpPr>
            <a:spLocks noGrp="1"/>
          </p:cNvSpPr>
          <p:nvPr>
            <p:ph type="sldNum" sz="quarter" idx="12"/>
          </p:nvPr>
        </p:nvSpPr>
        <p:spPr/>
        <p:txBody>
          <a:bodyPr/>
          <a:lstStyle/>
          <a:p>
            <a:fld id="{7604127E-C4AF-AC40-B802-8C878680E181}" type="slidenum">
              <a:rPr lang="ja-JP" altLang="en-US" smtClean="0">
                <a:solidFill>
                  <a:prstClr val="black">
                    <a:tint val="75000"/>
                  </a:prstClr>
                </a:solidFill>
                <a:latin typeface="Calibri"/>
                <a:ea typeface="ＭＳ Ｐゴシック"/>
              </a:rPr>
              <a:pPr/>
              <a:t>32</a:t>
            </a:fld>
            <a:endParaRPr lang="ja-JP" altLang="en-US">
              <a:solidFill>
                <a:prstClr val="black">
                  <a:tint val="75000"/>
                </a:prstClr>
              </a:solidFill>
              <a:latin typeface="Calibri"/>
              <a:ea typeface="ＭＳ Ｐゴシック"/>
            </a:endParaRPr>
          </a:p>
        </p:txBody>
      </p:sp>
      <p:sp>
        <p:nvSpPr>
          <p:cNvPr id="6" name="テキスト ボックス 5"/>
          <p:cNvSpPr txBox="1"/>
          <p:nvPr/>
        </p:nvSpPr>
        <p:spPr>
          <a:xfrm>
            <a:off x="1553839" y="2337225"/>
            <a:ext cx="6053213"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sz="2400" dirty="0" smtClean="0"/>
              <a:t>高圧</a:t>
            </a:r>
            <a:r>
              <a:rPr lang="ja-JP" altLang="en-US" sz="2400" dirty="0"/>
              <a:t>・低電流で伝送</a:t>
            </a:r>
            <a:r>
              <a:rPr lang="ja-JP" altLang="en-US" sz="2400" dirty="0" smtClean="0"/>
              <a:t>、</a:t>
            </a:r>
            <a:r>
              <a:rPr lang="ja-JP" altLang="en-US" sz="2400" dirty="0" smtClean="0"/>
              <a:t>フロントエンドの</a:t>
            </a:r>
            <a:r>
              <a:rPr kumimoji="1" lang="en-US" altLang="ja-JP" sz="2400" dirty="0" smtClean="0"/>
              <a:t>DC-DC</a:t>
            </a:r>
            <a:r>
              <a:rPr kumimoji="1" lang="ja-JP" altLang="en-US" sz="2400" dirty="0" smtClean="0"/>
              <a:t>コンバータ回路</a:t>
            </a:r>
            <a:r>
              <a:rPr lang="ja-JP" altLang="en-US" sz="2400" dirty="0" smtClean="0"/>
              <a:t>で低圧に変換</a:t>
            </a:r>
            <a:endParaRPr kumimoji="1" lang="ja-JP" altLang="en-US" sz="2400" dirty="0"/>
          </a:p>
        </p:txBody>
      </p:sp>
      <p:pic>
        <p:nvPicPr>
          <p:cNvPr id="7" name="図 6" descr="スクリーンショット 2014-11-21 3.25.5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8733" y="5620473"/>
            <a:ext cx="5035247" cy="1101002"/>
          </a:xfrm>
          <a:prstGeom prst="rect">
            <a:avLst/>
          </a:prstGeom>
        </p:spPr>
      </p:pic>
      <p:pic>
        <p:nvPicPr>
          <p:cNvPr id="8" name="図 7" descr="スクリーンショット 2014-11-21 3.26.40.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82355" y="3837188"/>
            <a:ext cx="2266225" cy="2884287"/>
          </a:xfrm>
          <a:prstGeom prst="rect">
            <a:avLst/>
          </a:prstGeom>
        </p:spPr>
      </p:pic>
    </p:spTree>
    <p:extLst>
      <p:ext uri="{BB962C8B-B14F-4D97-AF65-F5344CB8AC3E}">
        <p14:creationId xmlns:p14="http://schemas.microsoft.com/office/powerpoint/2010/main" val="153422865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040268"/>
          </a:xfrm>
        </p:spPr>
        <p:txBody>
          <a:bodyPr/>
          <a:lstStyle/>
          <a:p>
            <a:r>
              <a:rPr kumimoji="1" lang="ja-JP" altLang="en-US" dirty="0" smtClean="0"/>
              <a:t>まとめと展望</a:t>
            </a:r>
            <a:endParaRPr kumimoji="1" lang="ja-JP" altLang="en-US" dirty="0"/>
          </a:p>
        </p:txBody>
      </p:sp>
      <p:sp>
        <p:nvSpPr>
          <p:cNvPr id="3" name="コンテンツ プレースホルダー 2"/>
          <p:cNvSpPr>
            <a:spLocks noGrp="1"/>
          </p:cNvSpPr>
          <p:nvPr>
            <p:ph idx="1"/>
          </p:nvPr>
        </p:nvSpPr>
        <p:spPr>
          <a:xfrm>
            <a:off x="457200" y="1040269"/>
            <a:ext cx="8229600" cy="5681206"/>
          </a:xfrm>
        </p:spPr>
        <p:txBody>
          <a:bodyPr>
            <a:normAutofit fontScale="77500" lnSpcReduction="20000"/>
          </a:bodyPr>
          <a:lstStyle/>
          <a:p>
            <a:r>
              <a:rPr kumimoji="1" lang="en-US" altLang="ja-JP" dirty="0" smtClean="0"/>
              <a:t>J-PARC</a:t>
            </a:r>
            <a:r>
              <a:rPr lang="en-US" altLang="en-US" dirty="0" smtClean="0"/>
              <a:t>でミューオンg-2/EDM</a:t>
            </a:r>
            <a:r>
              <a:rPr lang="ja-JP" altLang="en-US" dirty="0" smtClean="0"/>
              <a:t>を精密測定する計測システムを開発している。</a:t>
            </a:r>
            <a:endParaRPr lang="en-US" altLang="ja-JP" dirty="0" smtClean="0"/>
          </a:p>
          <a:p>
            <a:endParaRPr kumimoji="1" lang="en-US" altLang="ja-JP" dirty="0"/>
          </a:p>
          <a:p>
            <a:r>
              <a:rPr kumimoji="1" lang="ja-JP" altLang="en-US" dirty="0" smtClean="0">
                <a:solidFill>
                  <a:srgbClr val="FF0000"/>
                </a:solidFill>
              </a:rPr>
              <a:t>検出器要素の</a:t>
            </a:r>
            <a:r>
              <a:rPr kumimoji="1" lang="en-US" altLang="ja-JP" dirty="0" smtClean="0">
                <a:solidFill>
                  <a:srgbClr val="FF0000"/>
                </a:solidFill>
              </a:rPr>
              <a:t>R&amp;D</a:t>
            </a:r>
            <a:r>
              <a:rPr lang="ja-JP" altLang="en-US" dirty="0" smtClean="0"/>
              <a:t>は最終段階に。</a:t>
            </a:r>
            <a:endParaRPr lang="en-US" altLang="ja-JP" dirty="0" smtClean="0"/>
          </a:p>
          <a:p>
            <a:pPr lvl="1"/>
            <a:r>
              <a:rPr lang="ja-JP" altLang="en-US" dirty="0" smtClean="0"/>
              <a:t>シリコンセンサー</a:t>
            </a:r>
            <a:endParaRPr lang="en-US" altLang="ja-JP" dirty="0" smtClean="0"/>
          </a:p>
          <a:p>
            <a:pPr lvl="1"/>
            <a:r>
              <a:rPr lang="ja-JP" altLang="en-US" dirty="0" smtClean="0"/>
              <a:t>フロントエンド</a:t>
            </a:r>
            <a:r>
              <a:rPr lang="en-US" altLang="ja-JP" dirty="0" smtClean="0"/>
              <a:t>ASIC </a:t>
            </a:r>
            <a:r>
              <a:rPr lang="ja-JP" altLang="en-US" dirty="0" smtClean="0"/>
              <a:t>（次講演）</a:t>
            </a:r>
            <a:endParaRPr lang="en-US" altLang="ja-JP" dirty="0" smtClean="0"/>
          </a:p>
          <a:p>
            <a:pPr lvl="1"/>
            <a:r>
              <a:rPr lang="ja-JP" altLang="en-US" dirty="0" smtClean="0"/>
              <a:t>周波数標準</a:t>
            </a:r>
            <a:endParaRPr lang="en-US" altLang="ja-JP" dirty="0" smtClean="0"/>
          </a:p>
          <a:p>
            <a:pPr lvl="1"/>
            <a:r>
              <a:rPr lang="en-US" altLang="ja-JP" dirty="0" smtClean="0"/>
              <a:t>DC-DC</a:t>
            </a:r>
            <a:r>
              <a:rPr lang="ja-JP" altLang="en-US" dirty="0" smtClean="0"/>
              <a:t>コンバータ</a:t>
            </a:r>
            <a:endParaRPr lang="en-US" altLang="ja-JP" dirty="0" smtClean="0"/>
          </a:p>
          <a:p>
            <a:pPr lvl="1"/>
            <a:endParaRPr lang="en-US" altLang="ja-JP" dirty="0" smtClean="0"/>
          </a:p>
          <a:p>
            <a:r>
              <a:rPr kumimoji="1" lang="ja-JP" altLang="en-US" dirty="0" smtClean="0"/>
              <a:t>今後は、</a:t>
            </a:r>
            <a:r>
              <a:rPr kumimoji="1" lang="ja-JP" altLang="en-US" dirty="0" smtClean="0">
                <a:solidFill>
                  <a:srgbClr val="3366FF"/>
                </a:solidFill>
              </a:rPr>
              <a:t>システムとしての開発</a:t>
            </a:r>
            <a:r>
              <a:rPr kumimoji="1" lang="ja-JP" altLang="en-US" dirty="0" smtClean="0"/>
              <a:t>に着手。</a:t>
            </a:r>
            <a:endParaRPr kumimoji="1" lang="en-US" altLang="ja-JP" dirty="0" smtClean="0"/>
          </a:p>
          <a:p>
            <a:pPr lvl="1"/>
            <a:r>
              <a:rPr lang="ja-JP" altLang="en-US" dirty="0" smtClean="0"/>
              <a:t>機械構造・</a:t>
            </a:r>
            <a:r>
              <a:rPr kumimoji="1" lang="ja-JP" altLang="en-US" dirty="0" smtClean="0"/>
              <a:t>アセンブリ設計</a:t>
            </a:r>
            <a:endParaRPr kumimoji="1" lang="en-US" altLang="ja-JP" dirty="0" smtClean="0"/>
          </a:p>
          <a:p>
            <a:pPr lvl="1"/>
            <a:r>
              <a:rPr kumimoji="1" lang="ja-JP" altLang="en-US" dirty="0" smtClean="0"/>
              <a:t>読み出しシステム設計</a:t>
            </a:r>
            <a:endParaRPr kumimoji="1" lang="en-US" altLang="ja-JP" dirty="0" smtClean="0"/>
          </a:p>
          <a:p>
            <a:pPr lvl="1"/>
            <a:r>
              <a:rPr lang="ja-JP" altLang="en-US" dirty="0" smtClean="0"/>
              <a:t>など</a:t>
            </a:r>
            <a:endParaRPr kumimoji="1" lang="en-US" altLang="ja-JP" dirty="0" smtClean="0"/>
          </a:p>
          <a:p>
            <a:endParaRPr kumimoji="1" lang="en-US" altLang="ja-JP" dirty="0" smtClean="0"/>
          </a:p>
          <a:p>
            <a:r>
              <a:rPr lang="ja-JP" altLang="en-US" dirty="0" smtClean="0"/>
              <a:t>３年後に計測システムの完成を目指して準備。</a:t>
            </a:r>
            <a:endParaRPr lang="en-US" altLang="ja-JP" dirty="0" smtClean="0"/>
          </a:p>
        </p:txBody>
      </p:sp>
      <p:sp>
        <p:nvSpPr>
          <p:cNvPr id="4" name="スライド番号プレースホルダー 3"/>
          <p:cNvSpPr>
            <a:spLocks noGrp="1"/>
          </p:cNvSpPr>
          <p:nvPr>
            <p:ph type="sldNum" sz="quarter" idx="12"/>
          </p:nvPr>
        </p:nvSpPr>
        <p:spPr/>
        <p:txBody>
          <a:bodyPr/>
          <a:lstStyle/>
          <a:p>
            <a:fld id="{7604127E-C4AF-AC40-B802-8C878680E181}" type="slidenum">
              <a:rPr lang="ja-JP" altLang="en-US" smtClean="0">
                <a:solidFill>
                  <a:prstClr val="black">
                    <a:tint val="75000"/>
                  </a:prstClr>
                </a:solidFill>
                <a:latin typeface="Calibri"/>
                <a:ea typeface="ＭＳ Ｐゴシック"/>
              </a:rPr>
              <a:pPr/>
              <a:t>33</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1367759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32641BD-2CF0-CF47-BD1D-63E5C917D500}" type="slidenum">
              <a:rPr kumimoji="1" lang="ja-JP" altLang="en-US" smtClean="0"/>
              <a:t>4</a:t>
            </a:fld>
            <a:endParaRPr kumimoji="1" lang="ja-JP" altLang="en-US"/>
          </a:p>
        </p:txBody>
      </p:sp>
      <p:sp>
        <p:nvSpPr>
          <p:cNvPr id="4" name="タイトル 3"/>
          <p:cNvSpPr>
            <a:spLocks noGrp="1"/>
          </p:cNvSpPr>
          <p:nvPr>
            <p:ph type="title"/>
          </p:nvPr>
        </p:nvSpPr>
        <p:spPr/>
        <p:txBody>
          <a:bodyPr>
            <a:normAutofit fontScale="90000"/>
          </a:bodyPr>
          <a:lstStyle/>
          <a:p>
            <a:r>
              <a:rPr kumimoji="1" lang="ja-JP" altLang="en-US" sz="3600" dirty="0" smtClean="0">
                <a:latin typeface="ヒラギノ角ゴ Pro W3"/>
                <a:ea typeface="ヒラギノ角ゴ Pro W3"/>
                <a:cs typeface="ヒラギノ角ゴ Pro W3"/>
              </a:rPr>
              <a:t>ミューオン</a:t>
            </a:r>
            <a:r>
              <a:rPr lang="ja-JP" altLang="en-US" sz="3600" dirty="0">
                <a:latin typeface="ヒラギノ角ゴ Pro W3"/>
                <a:ea typeface="ヒラギノ角ゴ Pro W3"/>
                <a:cs typeface="ヒラギノ角ゴ Pro W3"/>
              </a:rPr>
              <a:t>スピン</a:t>
            </a:r>
            <a:r>
              <a:rPr kumimoji="1" lang="ja-JP" altLang="en-US" sz="3600" dirty="0" smtClean="0">
                <a:latin typeface="ヒラギノ角ゴ Pro W3"/>
                <a:ea typeface="ヒラギノ角ゴ Pro W3"/>
                <a:cs typeface="ヒラギノ角ゴ Pro W3"/>
              </a:rPr>
              <a:t>で探る標準模型のほころび</a:t>
            </a:r>
            <a:endParaRPr kumimoji="1" lang="ja-JP" altLang="en-US" sz="3600" dirty="0">
              <a:latin typeface="ヒラギノ角ゴ Pro W3"/>
              <a:ea typeface="ヒラギノ角ゴ Pro W3"/>
              <a:cs typeface="ヒラギノ角ゴ Pro W3"/>
            </a:endParaRPr>
          </a:p>
        </p:txBody>
      </p:sp>
      <p:pic>
        <p:nvPicPr>
          <p:cNvPr id="9" name="コンテンツ プレースホルダー 8" descr="スクリーンショット 2014-11-19 11.56.48.png"/>
          <p:cNvPicPr>
            <a:picLocks noGrp="1" noChangeAspect="1"/>
          </p:cNvPicPr>
          <p:nvPr>
            <p:ph idx="1"/>
          </p:nvPr>
        </p:nvPicPr>
        <p:blipFill>
          <a:blip r:embed="rId2" cstate="email">
            <a:extLst>
              <a:ext uri="{28A0092B-C50C-407E-A947-70E740481C1C}">
                <a14:useLocalDpi xmlns:a14="http://schemas.microsoft.com/office/drawing/2010/main"/>
              </a:ext>
            </a:extLst>
          </a:blip>
          <a:srcRect l="-1550" r="-1550"/>
          <a:stretch>
            <a:fillRect/>
          </a:stretch>
        </p:blipFill>
        <p:spPr>
          <a:xfrm>
            <a:off x="-13512" y="1432057"/>
            <a:ext cx="9202022" cy="4286171"/>
          </a:xfrm>
        </p:spPr>
      </p:pic>
      <p:sp>
        <p:nvSpPr>
          <p:cNvPr id="10" name="正方形/長方形 9"/>
          <p:cNvSpPr/>
          <p:nvPr/>
        </p:nvSpPr>
        <p:spPr>
          <a:xfrm>
            <a:off x="6431541" y="2855177"/>
            <a:ext cx="2567210" cy="584776"/>
          </a:xfrm>
          <a:prstGeom prst="rect">
            <a:avLst/>
          </a:prstGeom>
          <a:solidFill>
            <a:srgbClr val="FF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altLang="ja-JP" sz="1600" dirty="0" smtClean="0">
                <a:latin typeface="ヒラギノ角ゴ ProN W3"/>
                <a:ea typeface="ヒラギノ角ゴ ProN W3"/>
                <a:cs typeface="ヒラギノ角ゴ ProN W3"/>
              </a:rPr>
              <a:t>LHC</a:t>
            </a:r>
            <a:r>
              <a:rPr lang="ja-JP" altLang="en-US" sz="1600" dirty="0" smtClean="0">
                <a:latin typeface="ヒラギノ角ゴ ProN W3"/>
                <a:ea typeface="ヒラギノ角ゴ ProN W3"/>
                <a:cs typeface="ヒラギノ角ゴ ProN W3"/>
              </a:rPr>
              <a:t>の</a:t>
            </a:r>
            <a:r>
              <a:rPr lang="en-US" altLang="ja-JP" sz="1600" dirty="0" smtClean="0">
                <a:latin typeface="ヒラギノ角ゴ ProN W3"/>
                <a:ea typeface="ヒラギノ角ゴ ProN W3"/>
                <a:cs typeface="ヒラギノ角ゴ ProN W3"/>
              </a:rPr>
              <a:t>(</a:t>
            </a:r>
            <a:r>
              <a:rPr lang="ja-JP" altLang="en-US" sz="1600" dirty="0" smtClean="0">
                <a:latin typeface="ヒラギノ角ゴ ProN W3"/>
                <a:ea typeface="ヒラギノ角ゴ ProN W3"/>
                <a:cs typeface="ヒラギノ角ゴ ProN W3"/>
              </a:rPr>
              <a:t>軽い</a:t>
            </a:r>
            <a:r>
              <a:rPr lang="en-US" altLang="ja-JP" sz="1600" dirty="0" smtClean="0">
                <a:latin typeface="ヒラギノ角ゴ ProN W3"/>
                <a:ea typeface="ヒラギノ角ゴ ProN W3"/>
                <a:cs typeface="ヒラギノ角ゴ ProN W3"/>
              </a:rPr>
              <a:t>)SUSY</a:t>
            </a:r>
            <a:r>
              <a:rPr lang="ja-JP" altLang="en-US" sz="1600" dirty="0" smtClean="0">
                <a:latin typeface="ヒラギノ角ゴ ProN W3"/>
                <a:ea typeface="ヒラギノ角ゴ ProN W3"/>
                <a:cs typeface="ヒラギノ角ゴ ProN W3"/>
              </a:rPr>
              <a:t>探索</a:t>
            </a:r>
            <a:r>
              <a:rPr lang="ja-JP" altLang="en-US" sz="1600" dirty="0" smtClean="0">
                <a:latin typeface="ヒラギノ角ゴ ProN W3"/>
                <a:ea typeface="ヒラギノ角ゴ ProN W3"/>
                <a:cs typeface="ヒラギノ角ゴ ProN W3"/>
              </a:rPr>
              <a:t>の制限とテンション</a:t>
            </a:r>
            <a:endParaRPr lang="en-US" altLang="ja-JP" sz="1600" dirty="0" smtClean="0">
              <a:latin typeface="ヒラギノ角ゴ ProN W3"/>
              <a:ea typeface="ヒラギノ角ゴ ProN W3"/>
              <a:cs typeface="ヒラギノ角ゴ ProN W3"/>
            </a:endParaRPr>
          </a:p>
        </p:txBody>
      </p:sp>
    </p:spTree>
    <p:extLst>
      <p:ext uri="{BB962C8B-B14F-4D97-AF65-F5344CB8AC3E}">
        <p14:creationId xmlns:p14="http://schemas.microsoft.com/office/powerpoint/2010/main" val="30021047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32641BD-2CF0-CF47-BD1D-63E5C917D500}" type="slidenum">
              <a:rPr kumimoji="1" lang="ja-JP" altLang="en-US" smtClean="0"/>
              <a:t>5</a:t>
            </a:fld>
            <a:endParaRPr kumimoji="1" lang="ja-JP" altLang="en-US"/>
          </a:p>
        </p:txBody>
      </p:sp>
      <p:sp>
        <p:nvSpPr>
          <p:cNvPr id="4" name="タイトル 3"/>
          <p:cNvSpPr>
            <a:spLocks noGrp="1"/>
          </p:cNvSpPr>
          <p:nvPr>
            <p:ph type="title"/>
          </p:nvPr>
        </p:nvSpPr>
        <p:spPr/>
        <p:txBody>
          <a:bodyPr>
            <a:normAutofit fontScale="90000"/>
          </a:bodyPr>
          <a:lstStyle/>
          <a:p>
            <a:r>
              <a:rPr kumimoji="1" lang="ja-JP" altLang="en-US" sz="3600" dirty="0" smtClean="0">
                <a:latin typeface="ヒラギノ角ゴ Pro W3"/>
                <a:ea typeface="ヒラギノ角ゴ Pro W3"/>
                <a:cs typeface="ヒラギノ角ゴ Pro W3"/>
              </a:rPr>
              <a:t>ミューオン</a:t>
            </a:r>
            <a:r>
              <a:rPr lang="ja-JP" altLang="en-US" sz="3600" dirty="0">
                <a:latin typeface="ヒラギノ角ゴ Pro W3"/>
                <a:ea typeface="ヒラギノ角ゴ Pro W3"/>
                <a:cs typeface="ヒラギノ角ゴ Pro W3"/>
              </a:rPr>
              <a:t>スピン</a:t>
            </a:r>
            <a:r>
              <a:rPr kumimoji="1" lang="ja-JP" altLang="en-US" sz="3600" dirty="0" smtClean="0">
                <a:latin typeface="ヒラギノ角ゴ Pro W3"/>
                <a:ea typeface="ヒラギノ角ゴ Pro W3"/>
                <a:cs typeface="ヒラギノ角ゴ Pro W3"/>
              </a:rPr>
              <a:t>で探る標準模型のほころび</a:t>
            </a:r>
            <a:endParaRPr kumimoji="1" lang="ja-JP" altLang="en-US" sz="3600" dirty="0">
              <a:latin typeface="ヒラギノ角ゴ Pro W3"/>
              <a:ea typeface="ヒラギノ角ゴ Pro W3"/>
              <a:cs typeface="ヒラギノ角ゴ Pro W3"/>
            </a:endParaRPr>
          </a:p>
        </p:txBody>
      </p:sp>
      <p:pic>
        <p:nvPicPr>
          <p:cNvPr id="9" name="コンテンツ プレースホルダー 8" descr="スクリーンショット 2014-11-19 11.56.48.png"/>
          <p:cNvPicPr>
            <a:picLocks noGrp="1" noChangeAspect="1"/>
          </p:cNvPicPr>
          <p:nvPr>
            <p:ph idx="1"/>
          </p:nvPr>
        </p:nvPicPr>
        <p:blipFill>
          <a:blip r:embed="rId2" cstate="email">
            <a:extLst>
              <a:ext uri="{28A0092B-C50C-407E-A947-70E740481C1C}">
                <a14:useLocalDpi xmlns:a14="http://schemas.microsoft.com/office/drawing/2010/main"/>
              </a:ext>
            </a:extLst>
          </a:blip>
          <a:srcRect l="-1550" r="-1550"/>
          <a:stretch>
            <a:fillRect/>
          </a:stretch>
        </p:blipFill>
        <p:spPr>
          <a:xfrm>
            <a:off x="-13512" y="1432057"/>
            <a:ext cx="9202022" cy="4286171"/>
          </a:xfrm>
        </p:spPr>
      </p:pic>
      <p:sp>
        <p:nvSpPr>
          <p:cNvPr id="10" name="正方形/長方形 9"/>
          <p:cNvSpPr/>
          <p:nvPr/>
        </p:nvSpPr>
        <p:spPr>
          <a:xfrm>
            <a:off x="6431541" y="2855177"/>
            <a:ext cx="2567210" cy="584776"/>
          </a:xfrm>
          <a:prstGeom prst="rect">
            <a:avLst/>
          </a:prstGeom>
          <a:solidFill>
            <a:srgbClr val="FF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altLang="ja-JP" sz="1600" dirty="0" smtClean="0">
                <a:latin typeface="ヒラギノ角ゴ ProN W3"/>
                <a:ea typeface="ヒラギノ角ゴ ProN W3"/>
                <a:cs typeface="ヒラギノ角ゴ ProN W3"/>
              </a:rPr>
              <a:t>LHC</a:t>
            </a:r>
            <a:r>
              <a:rPr lang="ja-JP" altLang="en-US" sz="1600" dirty="0" smtClean="0">
                <a:latin typeface="ヒラギノ角ゴ ProN W3"/>
                <a:ea typeface="ヒラギノ角ゴ ProN W3"/>
                <a:cs typeface="ヒラギノ角ゴ ProN W3"/>
              </a:rPr>
              <a:t>の</a:t>
            </a:r>
            <a:r>
              <a:rPr lang="en-US" altLang="ja-JP" sz="1600" dirty="0" smtClean="0">
                <a:latin typeface="ヒラギノ角ゴ ProN W3"/>
                <a:ea typeface="ヒラギノ角ゴ ProN W3"/>
                <a:cs typeface="ヒラギノ角ゴ ProN W3"/>
              </a:rPr>
              <a:t>(</a:t>
            </a:r>
            <a:r>
              <a:rPr lang="ja-JP" altLang="en-US" sz="1600" dirty="0" smtClean="0">
                <a:latin typeface="ヒラギノ角ゴ ProN W3"/>
                <a:ea typeface="ヒラギノ角ゴ ProN W3"/>
                <a:cs typeface="ヒラギノ角ゴ ProN W3"/>
              </a:rPr>
              <a:t>軽い</a:t>
            </a:r>
            <a:r>
              <a:rPr lang="en-US" altLang="ja-JP" sz="1600" dirty="0" smtClean="0">
                <a:latin typeface="ヒラギノ角ゴ ProN W3"/>
                <a:ea typeface="ヒラギノ角ゴ ProN W3"/>
                <a:cs typeface="ヒラギノ角ゴ ProN W3"/>
              </a:rPr>
              <a:t>)SUSY</a:t>
            </a:r>
            <a:r>
              <a:rPr lang="ja-JP" altLang="en-US" sz="1600" dirty="0" smtClean="0">
                <a:latin typeface="ヒラギノ角ゴ ProN W3"/>
                <a:ea typeface="ヒラギノ角ゴ ProN W3"/>
                <a:cs typeface="ヒラギノ角ゴ ProN W3"/>
              </a:rPr>
              <a:t>探索</a:t>
            </a:r>
            <a:r>
              <a:rPr lang="ja-JP" altLang="en-US" sz="1600" dirty="0" smtClean="0">
                <a:latin typeface="ヒラギノ角ゴ ProN W3"/>
                <a:ea typeface="ヒラギノ角ゴ ProN W3"/>
                <a:cs typeface="ヒラギノ角ゴ ProN W3"/>
              </a:rPr>
              <a:t>の制限とテンション</a:t>
            </a:r>
            <a:endParaRPr lang="en-US" altLang="ja-JP" sz="1600" dirty="0" smtClean="0">
              <a:latin typeface="ヒラギノ角ゴ ProN W3"/>
              <a:ea typeface="ヒラギノ角ゴ ProN W3"/>
              <a:cs typeface="ヒラギノ角ゴ ProN W3"/>
            </a:endParaRPr>
          </a:p>
        </p:txBody>
      </p:sp>
      <p:sp>
        <p:nvSpPr>
          <p:cNvPr id="7" name="正方形/長方形 6"/>
          <p:cNvSpPr/>
          <p:nvPr/>
        </p:nvSpPr>
        <p:spPr>
          <a:xfrm>
            <a:off x="6431541" y="3544186"/>
            <a:ext cx="2567210" cy="584776"/>
          </a:xfrm>
          <a:prstGeom prst="rect">
            <a:avLst/>
          </a:prstGeom>
          <a:solidFill>
            <a:srgbClr val="008000"/>
          </a:solidFill>
          <a:ln>
            <a:solidFill>
              <a:srgbClr val="008000"/>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altLang="ja-JP" sz="1600" dirty="0" smtClean="0">
                <a:latin typeface="ヒラギノ角ゴ ProN W3"/>
                <a:ea typeface="ヒラギノ角ゴ ProN W3"/>
                <a:cs typeface="ヒラギノ角ゴ ProN W3"/>
              </a:rPr>
              <a:t>FNAL</a:t>
            </a:r>
            <a:r>
              <a:rPr lang="ja-JP" altLang="en-US" sz="1600" dirty="0" smtClean="0">
                <a:latin typeface="ヒラギノ角ゴ ProN W3"/>
                <a:ea typeface="ヒラギノ角ゴ ProN W3"/>
                <a:cs typeface="ヒラギノ角ゴ ProN W3"/>
              </a:rPr>
              <a:t>にて</a:t>
            </a:r>
            <a:r>
              <a:rPr lang="ja-JP" altLang="en-US" sz="1600" dirty="0" smtClean="0">
                <a:latin typeface="ヒラギノ角ゴ ProN W3"/>
                <a:ea typeface="ヒラギノ角ゴ ProN W3"/>
                <a:cs typeface="ヒラギノ角ゴ ProN W3"/>
              </a:rPr>
              <a:t>同じ方法で</a:t>
            </a:r>
            <a:endParaRPr lang="en-US" altLang="ja-JP" sz="1600" dirty="0" smtClean="0">
              <a:latin typeface="ヒラギノ角ゴ ProN W3"/>
              <a:ea typeface="ヒラギノ角ゴ ProN W3"/>
              <a:cs typeface="ヒラギノ角ゴ ProN W3"/>
            </a:endParaRPr>
          </a:p>
          <a:p>
            <a:pPr algn="ctr"/>
            <a:r>
              <a:rPr lang="ja-JP" altLang="en-US" sz="1600" dirty="0" smtClean="0">
                <a:latin typeface="ヒラギノ角ゴ ProN W3"/>
                <a:ea typeface="ヒラギノ角ゴ ProN W3"/>
                <a:cs typeface="ヒラギノ角ゴ ProN W3"/>
              </a:rPr>
              <a:t>継続予定</a:t>
            </a:r>
            <a:endParaRPr lang="en-US" altLang="ja-JP" sz="1600" dirty="0" smtClean="0">
              <a:latin typeface="ヒラギノ角ゴ ProN W3"/>
              <a:ea typeface="ヒラギノ角ゴ ProN W3"/>
              <a:cs typeface="ヒラギノ角ゴ ProN W3"/>
            </a:endParaRPr>
          </a:p>
        </p:txBody>
      </p:sp>
    </p:spTree>
    <p:extLst>
      <p:ext uri="{BB962C8B-B14F-4D97-AF65-F5344CB8AC3E}">
        <p14:creationId xmlns:p14="http://schemas.microsoft.com/office/powerpoint/2010/main" val="13129818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32641BD-2CF0-CF47-BD1D-63E5C917D500}" type="slidenum">
              <a:rPr kumimoji="1" lang="ja-JP" altLang="en-US" smtClean="0"/>
              <a:t>6</a:t>
            </a:fld>
            <a:endParaRPr kumimoji="1" lang="ja-JP" altLang="en-US"/>
          </a:p>
        </p:txBody>
      </p:sp>
      <p:sp>
        <p:nvSpPr>
          <p:cNvPr id="4" name="タイトル 3"/>
          <p:cNvSpPr>
            <a:spLocks noGrp="1"/>
          </p:cNvSpPr>
          <p:nvPr>
            <p:ph type="title"/>
          </p:nvPr>
        </p:nvSpPr>
        <p:spPr/>
        <p:txBody>
          <a:bodyPr>
            <a:normAutofit fontScale="90000"/>
          </a:bodyPr>
          <a:lstStyle/>
          <a:p>
            <a:r>
              <a:rPr kumimoji="1" lang="ja-JP" altLang="en-US" sz="3600" dirty="0" smtClean="0">
                <a:latin typeface="ヒラギノ角ゴ Pro W3"/>
                <a:ea typeface="ヒラギノ角ゴ Pro W3"/>
                <a:cs typeface="ヒラギノ角ゴ Pro W3"/>
              </a:rPr>
              <a:t>ミューオン</a:t>
            </a:r>
            <a:r>
              <a:rPr lang="ja-JP" altLang="en-US" sz="3600" dirty="0">
                <a:latin typeface="ヒラギノ角ゴ Pro W3"/>
                <a:ea typeface="ヒラギノ角ゴ Pro W3"/>
                <a:cs typeface="ヒラギノ角ゴ Pro W3"/>
              </a:rPr>
              <a:t>スピン</a:t>
            </a:r>
            <a:r>
              <a:rPr kumimoji="1" lang="ja-JP" altLang="en-US" sz="3600" dirty="0" smtClean="0">
                <a:latin typeface="ヒラギノ角ゴ Pro W3"/>
                <a:ea typeface="ヒラギノ角ゴ Pro W3"/>
                <a:cs typeface="ヒラギノ角ゴ Pro W3"/>
              </a:rPr>
              <a:t>で探る標準模型のほころび</a:t>
            </a:r>
            <a:endParaRPr kumimoji="1" lang="ja-JP" altLang="en-US" sz="3600" dirty="0">
              <a:latin typeface="ヒラギノ角ゴ Pro W3"/>
              <a:ea typeface="ヒラギノ角ゴ Pro W3"/>
              <a:cs typeface="ヒラギノ角ゴ Pro W3"/>
            </a:endParaRPr>
          </a:p>
        </p:txBody>
      </p:sp>
      <p:pic>
        <p:nvPicPr>
          <p:cNvPr id="9" name="コンテンツ プレースホルダー 8" descr="スクリーンショット 2014-11-19 11.56.48.png"/>
          <p:cNvPicPr>
            <a:picLocks noGrp="1" noChangeAspect="1"/>
          </p:cNvPicPr>
          <p:nvPr>
            <p:ph idx="1"/>
          </p:nvPr>
        </p:nvPicPr>
        <p:blipFill>
          <a:blip r:embed="rId2" cstate="email">
            <a:extLst>
              <a:ext uri="{28A0092B-C50C-407E-A947-70E740481C1C}">
                <a14:useLocalDpi xmlns:a14="http://schemas.microsoft.com/office/drawing/2010/main"/>
              </a:ext>
            </a:extLst>
          </a:blip>
          <a:srcRect l="-1550" r="-1550"/>
          <a:stretch>
            <a:fillRect/>
          </a:stretch>
        </p:blipFill>
        <p:spPr>
          <a:xfrm>
            <a:off x="-13512" y="1432057"/>
            <a:ext cx="9202022" cy="4286171"/>
          </a:xfrm>
        </p:spPr>
      </p:pic>
      <p:sp>
        <p:nvSpPr>
          <p:cNvPr id="10" name="正方形/長方形 9"/>
          <p:cNvSpPr/>
          <p:nvPr/>
        </p:nvSpPr>
        <p:spPr>
          <a:xfrm>
            <a:off x="6431541" y="2855177"/>
            <a:ext cx="2567210" cy="584776"/>
          </a:xfrm>
          <a:prstGeom prst="rect">
            <a:avLst/>
          </a:prstGeom>
          <a:solidFill>
            <a:srgbClr val="FF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altLang="ja-JP" sz="1600" dirty="0" smtClean="0">
                <a:latin typeface="ヒラギノ角ゴ ProN W3"/>
                <a:ea typeface="ヒラギノ角ゴ ProN W3"/>
                <a:cs typeface="ヒラギノ角ゴ ProN W3"/>
              </a:rPr>
              <a:t>LHC</a:t>
            </a:r>
            <a:r>
              <a:rPr lang="ja-JP" altLang="en-US" sz="1600" dirty="0" smtClean="0">
                <a:latin typeface="ヒラギノ角ゴ ProN W3"/>
                <a:ea typeface="ヒラギノ角ゴ ProN W3"/>
                <a:cs typeface="ヒラギノ角ゴ ProN W3"/>
              </a:rPr>
              <a:t>の</a:t>
            </a:r>
            <a:r>
              <a:rPr lang="en-US" altLang="ja-JP" sz="1600" dirty="0" smtClean="0">
                <a:latin typeface="ヒラギノ角ゴ ProN W3"/>
                <a:ea typeface="ヒラギノ角ゴ ProN W3"/>
                <a:cs typeface="ヒラギノ角ゴ ProN W3"/>
              </a:rPr>
              <a:t>(</a:t>
            </a:r>
            <a:r>
              <a:rPr lang="ja-JP" altLang="en-US" sz="1600" dirty="0" smtClean="0">
                <a:latin typeface="ヒラギノ角ゴ ProN W3"/>
                <a:ea typeface="ヒラギノ角ゴ ProN W3"/>
                <a:cs typeface="ヒラギノ角ゴ ProN W3"/>
              </a:rPr>
              <a:t>軽い</a:t>
            </a:r>
            <a:r>
              <a:rPr lang="en-US" altLang="ja-JP" sz="1600" dirty="0" smtClean="0">
                <a:latin typeface="ヒラギノ角ゴ ProN W3"/>
                <a:ea typeface="ヒラギノ角ゴ ProN W3"/>
                <a:cs typeface="ヒラギノ角ゴ ProN W3"/>
              </a:rPr>
              <a:t>)SUSY</a:t>
            </a:r>
            <a:r>
              <a:rPr lang="ja-JP" altLang="en-US" sz="1600" dirty="0" smtClean="0">
                <a:latin typeface="ヒラギノ角ゴ ProN W3"/>
                <a:ea typeface="ヒラギノ角ゴ ProN W3"/>
                <a:cs typeface="ヒラギノ角ゴ ProN W3"/>
              </a:rPr>
              <a:t>探索</a:t>
            </a:r>
            <a:r>
              <a:rPr lang="ja-JP" altLang="en-US" sz="1600" dirty="0" smtClean="0">
                <a:latin typeface="ヒラギノ角ゴ ProN W3"/>
                <a:ea typeface="ヒラギノ角ゴ ProN W3"/>
                <a:cs typeface="ヒラギノ角ゴ ProN W3"/>
              </a:rPr>
              <a:t>の制限とテンション</a:t>
            </a:r>
            <a:endParaRPr lang="en-US" altLang="ja-JP" sz="1600" dirty="0" smtClean="0">
              <a:latin typeface="ヒラギノ角ゴ ProN W3"/>
              <a:ea typeface="ヒラギノ角ゴ ProN W3"/>
              <a:cs typeface="ヒラギノ角ゴ ProN W3"/>
            </a:endParaRPr>
          </a:p>
        </p:txBody>
      </p:sp>
      <p:sp>
        <p:nvSpPr>
          <p:cNvPr id="7" name="正方形/長方形 6"/>
          <p:cNvSpPr/>
          <p:nvPr/>
        </p:nvSpPr>
        <p:spPr>
          <a:xfrm>
            <a:off x="6431541" y="3544186"/>
            <a:ext cx="2567210" cy="584776"/>
          </a:xfrm>
          <a:prstGeom prst="rect">
            <a:avLst/>
          </a:prstGeom>
          <a:solidFill>
            <a:srgbClr val="008000"/>
          </a:solidFill>
          <a:ln>
            <a:solidFill>
              <a:srgbClr val="008000"/>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altLang="ja-JP" sz="1600" dirty="0" smtClean="0">
                <a:latin typeface="ヒラギノ角ゴ ProN W3"/>
                <a:ea typeface="ヒラギノ角ゴ ProN W3"/>
                <a:cs typeface="ヒラギノ角ゴ ProN W3"/>
              </a:rPr>
              <a:t>FNAL</a:t>
            </a:r>
            <a:r>
              <a:rPr lang="ja-JP" altLang="en-US" sz="1600" dirty="0" smtClean="0">
                <a:latin typeface="ヒラギノ角ゴ ProN W3"/>
                <a:ea typeface="ヒラギノ角ゴ ProN W3"/>
                <a:cs typeface="ヒラギノ角ゴ ProN W3"/>
              </a:rPr>
              <a:t>にて</a:t>
            </a:r>
            <a:r>
              <a:rPr lang="ja-JP" altLang="en-US" sz="1600" dirty="0" smtClean="0">
                <a:latin typeface="ヒラギノ角ゴ ProN W3"/>
                <a:ea typeface="ヒラギノ角ゴ ProN W3"/>
                <a:cs typeface="ヒラギノ角ゴ ProN W3"/>
              </a:rPr>
              <a:t>同じ方法で</a:t>
            </a:r>
            <a:endParaRPr lang="en-US" altLang="ja-JP" sz="1600" dirty="0" smtClean="0">
              <a:latin typeface="ヒラギノ角ゴ ProN W3"/>
              <a:ea typeface="ヒラギノ角ゴ ProN W3"/>
              <a:cs typeface="ヒラギノ角ゴ ProN W3"/>
            </a:endParaRPr>
          </a:p>
          <a:p>
            <a:pPr algn="ctr"/>
            <a:r>
              <a:rPr lang="ja-JP" altLang="en-US" sz="1600" dirty="0" smtClean="0">
                <a:latin typeface="ヒラギノ角ゴ ProN W3"/>
                <a:ea typeface="ヒラギノ角ゴ ProN W3"/>
                <a:cs typeface="ヒラギノ角ゴ ProN W3"/>
              </a:rPr>
              <a:t>継続予定</a:t>
            </a:r>
            <a:endParaRPr lang="en-US" altLang="ja-JP" sz="1600" dirty="0" smtClean="0">
              <a:latin typeface="ヒラギノ角ゴ ProN W3"/>
              <a:ea typeface="ヒラギノ角ゴ ProN W3"/>
              <a:cs typeface="ヒラギノ角ゴ ProN W3"/>
            </a:endParaRPr>
          </a:p>
        </p:txBody>
      </p:sp>
      <p:sp>
        <p:nvSpPr>
          <p:cNvPr id="8" name="正方形/長方形 7"/>
          <p:cNvSpPr/>
          <p:nvPr/>
        </p:nvSpPr>
        <p:spPr>
          <a:xfrm>
            <a:off x="1688955" y="5933626"/>
            <a:ext cx="5391144" cy="707886"/>
          </a:xfrm>
          <a:prstGeom prst="rect">
            <a:avLst/>
          </a:prstGeom>
          <a:solidFill>
            <a:srgbClr val="0000FF"/>
          </a:solidFill>
          <a:ln>
            <a:solidFill>
              <a:srgbClr val="0000FF"/>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altLang="ja-JP" sz="2000" dirty="0" smtClean="0">
                <a:latin typeface="ヒラギノ角ゴ ProN W3"/>
                <a:ea typeface="ヒラギノ角ゴ ProN W3"/>
                <a:cs typeface="ヒラギノ角ゴ ProN W3"/>
              </a:rPr>
              <a:t>J-PARC</a:t>
            </a:r>
            <a:r>
              <a:rPr lang="ja-JP" altLang="en-US" sz="2000" dirty="0" smtClean="0">
                <a:latin typeface="ヒラギノ角ゴ ProN W3"/>
                <a:ea typeface="ヒラギノ角ゴ ProN W3"/>
                <a:cs typeface="ヒラギノ角ゴ ProN W3"/>
              </a:rPr>
              <a:t>では全く異なる方法で</a:t>
            </a:r>
            <a:r>
              <a:rPr lang="en-US" altLang="ja-JP" sz="2000" dirty="0" smtClean="0">
                <a:latin typeface="ヒラギノ角ゴ ProN W3"/>
                <a:ea typeface="ヒラギノ角ゴ ProN W3"/>
                <a:cs typeface="ヒラギノ角ゴ ProN W3"/>
              </a:rPr>
              <a:t>g-2</a:t>
            </a:r>
            <a:r>
              <a:rPr lang="ja-JP" altLang="en-US" sz="2000" dirty="0" smtClean="0">
                <a:latin typeface="ヒラギノ角ゴ ProN W3"/>
                <a:ea typeface="ヒラギノ角ゴ ProN W3"/>
                <a:cs typeface="ヒラギノ角ゴ ProN W3"/>
              </a:rPr>
              <a:t>と</a:t>
            </a:r>
            <a:r>
              <a:rPr lang="en-US" altLang="ja-JP" sz="2000" dirty="0" smtClean="0">
                <a:latin typeface="ヒラギノ角ゴ ProN W3"/>
                <a:ea typeface="ヒラギノ角ゴ ProN W3"/>
                <a:cs typeface="ヒラギノ角ゴ ProN W3"/>
              </a:rPr>
              <a:t>EDM</a:t>
            </a:r>
            <a:r>
              <a:rPr lang="ja-JP" altLang="en-US" sz="2000" dirty="0" smtClean="0">
                <a:latin typeface="ヒラギノ角ゴ ProN W3"/>
                <a:ea typeface="ヒラギノ角ゴ ProN W3"/>
                <a:cs typeface="ヒラギノ角ゴ ProN W3"/>
              </a:rPr>
              <a:t>を精密測定します。</a:t>
            </a:r>
            <a:endParaRPr lang="en-US" altLang="ja-JP" sz="2000" dirty="0" smtClean="0">
              <a:latin typeface="ヒラギノ角ゴ ProN W3"/>
              <a:ea typeface="ヒラギノ角ゴ ProN W3"/>
              <a:cs typeface="ヒラギノ角ゴ ProN W3"/>
            </a:endParaRPr>
          </a:p>
        </p:txBody>
      </p:sp>
      <p:sp>
        <p:nvSpPr>
          <p:cNvPr id="2" name="テキスト ボックス 1"/>
          <p:cNvSpPr txBox="1"/>
          <p:nvPr/>
        </p:nvSpPr>
        <p:spPr>
          <a:xfrm>
            <a:off x="7152490" y="6082236"/>
            <a:ext cx="1988286" cy="523220"/>
          </a:xfrm>
          <a:prstGeom prst="rect">
            <a:avLst/>
          </a:prstGeom>
          <a:noFill/>
        </p:spPr>
        <p:txBody>
          <a:bodyPr wrap="none" rtlCol="0">
            <a:spAutoFit/>
          </a:bodyPr>
          <a:lstStyle/>
          <a:p>
            <a:r>
              <a:rPr kumimoji="1" lang="ja-JP" altLang="en-US" sz="1400" dirty="0" smtClean="0">
                <a:latin typeface="ヒラギノ角ゴ Pro W3"/>
                <a:ea typeface="ヒラギノ角ゴ Pro W3"/>
                <a:cs typeface="ヒラギノ角ゴ Pro W3"/>
              </a:rPr>
              <a:t>高エネルギーニュース</a:t>
            </a:r>
            <a:endParaRPr kumimoji="1" lang="en-US" altLang="ja-JP" sz="1400" dirty="0" smtClean="0">
              <a:latin typeface="ヒラギノ角ゴ Pro W3"/>
              <a:ea typeface="ヒラギノ角ゴ Pro W3"/>
              <a:cs typeface="ヒラギノ角ゴ Pro W3"/>
            </a:endParaRPr>
          </a:p>
          <a:p>
            <a:r>
              <a:rPr kumimoji="1" lang="en-US" altLang="ja-JP" sz="1400" dirty="0" smtClean="0">
                <a:latin typeface="ヒラギノ角ゴ Pro W3"/>
                <a:ea typeface="ヒラギノ角ゴ Pro W3"/>
                <a:cs typeface="ヒラギノ角ゴ Pro W3"/>
              </a:rPr>
              <a:t>Vol. </a:t>
            </a:r>
            <a:r>
              <a:rPr lang="en-US" altLang="ja-JP" sz="1400" dirty="0" smtClean="0">
                <a:latin typeface="ヒラギノ角ゴ Pro W3"/>
                <a:ea typeface="ヒラギノ角ゴ Pro W3"/>
                <a:cs typeface="ヒラギノ角ゴ Pro W3"/>
              </a:rPr>
              <a:t>31 No. 3 (2012)</a:t>
            </a:r>
            <a:endParaRPr kumimoji="1" lang="ja-JP" altLang="en-US" sz="1400"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39695184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8" y="30"/>
            <a:ext cx="8229600" cy="712211"/>
          </a:xfrm>
        </p:spPr>
        <p:txBody>
          <a:bodyPr>
            <a:normAutofit/>
          </a:bodyPr>
          <a:lstStyle/>
          <a:p>
            <a:pPr algn="ctr"/>
            <a:r>
              <a:rPr lang="en-US" altLang="ja-JP" sz="4000" dirty="0" err="1"/>
              <a:t>muon</a:t>
            </a:r>
            <a:r>
              <a:rPr lang="en-US" altLang="ja-JP" sz="4000" dirty="0"/>
              <a:t> g-</a:t>
            </a:r>
            <a:r>
              <a:rPr lang="en-US" altLang="ja-JP" sz="4000" dirty="0" smtClean="0"/>
              <a:t>2 and EDM </a:t>
            </a:r>
            <a:r>
              <a:rPr lang="en-US" altLang="ja-JP" sz="4000" dirty="0"/>
              <a:t>measurements</a:t>
            </a:r>
            <a:endParaRPr lang="ja-JP" altLang="en-US" sz="4000" dirty="0"/>
          </a:p>
        </p:txBody>
      </p:sp>
      <p:sp>
        <p:nvSpPr>
          <p:cNvPr id="4" name="スライド番号プレースホルダ 3"/>
          <p:cNvSpPr>
            <a:spLocks noGrp="1"/>
          </p:cNvSpPr>
          <p:nvPr>
            <p:ph type="sldNum" sz="quarter" idx="12"/>
          </p:nvPr>
        </p:nvSpPr>
        <p:spPr>
          <a:xfrm>
            <a:off x="6974904" y="6356380"/>
            <a:ext cx="2133600" cy="365125"/>
          </a:xfrm>
        </p:spPr>
        <p:txBody>
          <a:bodyPr/>
          <a:lstStyle/>
          <a:p>
            <a:fld id="{2850734B-037B-40E1-BB01-0159C3D315B1}" type="slidenum">
              <a:rPr kumimoji="1" lang="ja-JP" altLang="en-US" smtClean="0"/>
              <a:pPr/>
              <a:t>7</a:t>
            </a:fld>
            <a:endParaRPr kumimoji="1" lang="ja-JP" altLang="en-US" dirty="0"/>
          </a:p>
        </p:txBody>
      </p:sp>
      <p:graphicFrame>
        <p:nvGraphicFramePr>
          <p:cNvPr id="2050" name="コンテンツ プレースホルダ 4"/>
          <p:cNvGraphicFramePr>
            <a:graphicFrameLocks noChangeAspect="1"/>
          </p:cNvGraphicFramePr>
          <p:nvPr>
            <p:extLst>
              <p:ext uri="{D42A27DB-BD31-4B8C-83A1-F6EECF244321}">
                <p14:modId xmlns:p14="http://schemas.microsoft.com/office/powerpoint/2010/main" val="3109486770"/>
              </p:ext>
            </p:extLst>
          </p:nvPr>
        </p:nvGraphicFramePr>
        <p:xfrm>
          <a:off x="547200" y="2325795"/>
          <a:ext cx="6429420" cy="1004943"/>
        </p:xfrm>
        <a:graphic>
          <a:graphicData uri="http://schemas.openxmlformats.org/presentationml/2006/ole">
            <mc:AlternateContent xmlns:mc="http://schemas.openxmlformats.org/markup-compatibility/2006">
              <mc:Choice xmlns:v="urn:schemas-microsoft-com:vml" Requires="v">
                <p:oleObj spid="_x0000_s2244" name="数式" r:id="rId3" imgW="3251160" imgH="507960" progId="Equation.3">
                  <p:embed/>
                </p:oleObj>
              </mc:Choice>
              <mc:Fallback>
                <p:oleObj name="数式" r:id="rId3" imgW="3251160" imgH="5079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00" y="2325795"/>
                        <a:ext cx="6429420" cy="10049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0" name="コンテンツ プレースホルダ 4"/>
          <p:cNvGraphicFramePr>
            <a:graphicFrameLocks noChangeAspect="1"/>
          </p:cNvGraphicFramePr>
          <p:nvPr>
            <p:extLst>
              <p:ext uri="{D42A27DB-BD31-4B8C-83A1-F6EECF244321}">
                <p14:modId xmlns:p14="http://schemas.microsoft.com/office/powerpoint/2010/main" val="4166820793"/>
              </p:ext>
            </p:extLst>
          </p:nvPr>
        </p:nvGraphicFramePr>
        <p:xfrm>
          <a:off x="4615220" y="4744905"/>
          <a:ext cx="3224212" cy="863600"/>
        </p:xfrm>
        <a:graphic>
          <a:graphicData uri="http://schemas.openxmlformats.org/presentationml/2006/ole">
            <mc:AlternateContent xmlns:mc="http://schemas.openxmlformats.org/markup-compatibility/2006">
              <mc:Choice xmlns:v="urn:schemas-microsoft-com:vml" Requires="v">
                <p:oleObj spid="_x0000_s2245" name="数式" r:id="rId5" imgW="1612800" imgH="431640" progId="Equation.3">
                  <p:embed/>
                </p:oleObj>
              </mc:Choice>
              <mc:Fallback>
                <p:oleObj name="数式" r:id="rId5" imgW="161280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5220" y="4744905"/>
                        <a:ext cx="3224212"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14" descr="spin_prec_ls_pp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29537" y="1345333"/>
            <a:ext cx="1582241" cy="1704938"/>
          </a:xfrm>
          <a:prstGeom prst="rect">
            <a:avLst/>
          </a:prstGeom>
          <a:noFill/>
          <a:ln w="9525">
            <a:noFill/>
            <a:miter lim="800000"/>
            <a:headEnd/>
            <a:tailEnd/>
          </a:ln>
        </p:spPr>
      </p:pic>
      <p:sp>
        <p:nvSpPr>
          <p:cNvPr id="5" name="テキスト ボックス 4"/>
          <p:cNvSpPr txBox="1"/>
          <p:nvPr/>
        </p:nvSpPr>
        <p:spPr>
          <a:xfrm>
            <a:off x="299701" y="1296613"/>
            <a:ext cx="6425083" cy="646294"/>
          </a:xfrm>
          <a:prstGeom prst="rect">
            <a:avLst/>
          </a:prstGeom>
          <a:solidFill>
            <a:srgbClr val="FFFFFF"/>
          </a:solidFill>
          <a:ln>
            <a:solidFill>
              <a:srgbClr val="0000FF"/>
            </a:solidFill>
          </a:ln>
        </p:spPr>
        <p:txBody>
          <a:bodyPr wrap="square" lIns="91400" tIns="45702" rIns="91400" bIns="45702" rtlCol="0">
            <a:spAutoFit/>
          </a:bodyPr>
          <a:lstStyle/>
          <a:p>
            <a:r>
              <a:rPr lang="en-US" altLang="ja-JP" dirty="0" smtClean="0"/>
              <a:t>In uniform magnetic field, </a:t>
            </a:r>
            <a:r>
              <a:rPr lang="en-US" altLang="ja-JP" dirty="0" err="1"/>
              <a:t>m</a:t>
            </a:r>
            <a:r>
              <a:rPr lang="en-US" altLang="ja-JP" dirty="0" err="1" smtClean="0"/>
              <a:t>uon</a:t>
            </a:r>
            <a:r>
              <a:rPr lang="en-US" altLang="ja-JP" dirty="0" smtClean="0"/>
              <a:t> spin rotates ahead of momentum due to </a:t>
            </a:r>
            <a:r>
              <a:rPr lang="en-US" altLang="ja-JP" dirty="0" smtClean="0">
                <a:solidFill>
                  <a:srgbClr val="FF0000"/>
                </a:solidFill>
              </a:rPr>
              <a:t>g-2 = 0</a:t>
            </a:r>
          </a:p>
        </p:txBody>
      </p:sp>
      <p:graphicFrame>
        <p:nvGraphicFramePr>
          <p:cNvPr id="14" name="コンテンツ プレースホルダ 4"/>
          <p:cNvGraphicFramePr>
            <a:graphicFrameLocks noChangeAspect="1"/>
          </p:cNvGraphicFramePr>
          <p:nvPr>
            <p:extLst>
              <p:ext uri="{D42A27DB-BD31-4B8C-83A1-F6EECF244321}">
                <p14:modId xmlns:p14="http://schemas.microsoft.com/office/powerpoint/2010/main" val="3436155997"/>
              </p:ext>
            </p:extLst>
          </p:nvPr>
        </p:nvGraphicFramePr>
        <p:xfrm>
          <a:off x="428508" y="4691077"/>
          <a:ext cx="3641725" cy="979488"/>
        </p:xfrm>
        <a:graphic>
          <a:graphicData uri="http://schemas.openxmlformats.org/presentationml/2006/ole">
            <mc:AlternateContent xmlns:mc="http://schemas.openxmlformats.org/markup-compatibility/2006">
              <mc:Choice xmlns:v="urn:schemas-microsoft-com:vml" Requires="v">
                <p:oleObj spid="_x0000_s2246" name="数式" r:id="rId8" imgW="1841500" imgH="495300" progId="Equation.3">
                  <p:embed/>
                </p:oleObj>
              </mc:Choice>
              <mc:Fallback>
                <p:oleObj name="数式" r:id="rId8" imgW="1841500" imgH="495300" progId="Equation.3">
                  <p:embed/>
                  <p:pic>
                    <p:nvPicPr>
                      <p:cNvPr id="0" name=""/>
                      <p:cNvPicPr>
                        <a:picLocks noChangeAspect="1" noChangeArrowheads="1"/>
                      </p:cNvPicPr>
                      <p:nvPr/>
                    </p:nvPicPr>
                    <p:blipFill>
                      <a:blip r:embed="rId9"/>
                      <a:srcRect/>
                      <a:stretch>
                        <a:fillRect/>
                      </a:stretch>
                    </p:blipFill>
                    <p:spPr bwMode="auto">
                      <a:xfrm>
                        <a:off x="428508" y="4691077"/>
                        <a:ext cx="3641725" cy="979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下矢印 14"/>
          <p:cNvSpPr/>
          <p:nvPr/>
        </p:nvSpPr>
        <p:spPr>
          <a:xfrm>
            <a:off x="446454" y="3632528"/>
            <a:ext cx="3655820" cy="747820"/>
          </a:xfrm>
          <a:prstGeom prst="downArrow">
            <a:avLst>
              <a:gd name="adj1" fmla="val 51948"/>
              <a:gd name="adj2" fmla="val 41567"/>
            </a:avLst>
          </a:prstGeom>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endParaRPr kumimoji="1" lang="ja-JP" altLang="en-US"/>
          </a:p>
        </p:txBody>
      </p:sp>
      <p:sp>
        <p:nvSpPr>
          <p:cNvPr id="16" name="テキスト ボックス 15"/>
          <p:cNvSpPr txBox="1"/>
          <p:nvPr/>
        </p:nvSpPr>
        <p:spPr>
          <a:xfrm>
            <a:off x="1362075" y="3611071"/>
            <a:ext cx="1839285" cy="615517"/>
          </a:xfrm>
          <a:prstGeom prst="rect">
            <a:avLst/>
          </a:prstGeom>
          <a:noFill/>
        </p:spPr>
        <p:txBody>
          <a:bodyPr wrap="none" lIns="91400" tIns="45702" rIns="91400" bIns="45702" rtlCol="0">
            <a:spAutoFit/>
          </a:bodyPr>
          <a:lstStyle/>
          <a:p>
            <a:pPr algn="ctr"/>
            <a:r>
              <a:rPr lang="en-US" altLang="ja-JP" sz="1600" dirty="0"/>
              <a:t>BNL E821 approach</a:t>
            </a:r>
            <a:endParaRPr lang="ja-JP" altLang="en-US" sz="1600" dirty="0"/>
          </a:p>
          <a:p>
            <a:pPr algn="ctr"/>
            <a:r>
              <a:rPr lang="en-US" altLang="ja-JP" b="1" i="1" dirty="0" err="1">
                <a:solidFill>
                  <a:srgbClr val="3366FF"/>
                </a:solidFill>
              </a:rPr>
              <a:t>γ</a:t>
            </a:r>
            <a:r>
              <a:rPr lang="en-US" altLang="ja-JP" b="1" i="1" dirty="0">
                <a:solidFill>
                  <a:srgbClr val="3366FF"/>
                </a:solidFill>
              </a:rPr>
              <a:t>=30 (P=3 </a:t>
            </a:r>
            <a:r>
              <a:rPr lang="en-US" altLang="ja-JP" b="1" i="1" dirty="0" err="1">
                <a:solidFill>
                  <a:srgbClr val="3366FF"/>
                </a:solidFill>
              </a:rPr>
              <a:t>GeV</a:t>
            </a:r>
            <a:r>
              <a:rPr lang="en-US" altLang="ja-JP" b="1" i="1" dirty="0">
                <a:solidFill>
                  <a:srgbClr val="3366FF"/>
                </a:solidFill>
              </a:rPr>
              <a:t>/c)</a:t>
            </a:r>
          </a:p>
        </p:txBody>
      </p:sp>
      <p:sp>
        <p:nvSpPr>
          <p:cNvPr id="18" name="下矢印 17"/>
          <p:cNvSpPr/>
          <p:nvPr/>
        </p:nvSpPr>
        <p:spPr>
          <a:xfrm>
            <a:off x="4349644" y="3630611"/>
            <a:ext cx="3655820" cy="761604"/>
          </a:xfrm>
          <a:prstGeom prst="downArrow">
            <a:avLst>
              <a:gd name="adj1" fmla="val 51948"/>
              <a:gd name="adj2" fmla="val 41567"/>
            </a:avLst>
          </a:prstGeom>
        </p:spPr>
        <p:style>
          <a:lnRef idx="1">
            <a:schemeClr val="accent2"/>
          </a:lnRef>
          <a:fillRef idx="2">
            <a:schemeClr val="accent2"/>
          </a:fillRef>
          <a:effectRef idx="1">
            <a:schemeClr val="accent2"/>
          </a:effectRef>
          <a:fontRef idx="minor">
            <a:schemeClr val="dk1"/>
          </a:fontRef>
        </p:style>
        <p:txBody>
          <a:bodyPr lIns="91400" tIns="45702" rIns="91400" bIns="45702" rtlCol="0" anchor="ctr"/>
          <a:lstStyle/>
          <a:p>
            <a:pPr algn="ctr"/>
            <a:endParaRPr kumimoji="1" lang="ja-JP" altLang="en-US"/>
          </a:p>
        </p:txBody>
      </p:sp>
      <p:sp>
        <p:nvSpPr>
          <p:cNvPr id="19" name="テキスト ボックス 18"/>
          <p:cNvSpPr txBox="1"/>
          <p:nvPr/>
        </p:nvSpPr>
        <p:spPr>
          <a:xfrm>
            <a:off x="5355294" y="3609158"/>
            <a:ext cx="1659248" cy="615517"/>
          </a:xfrm>
          <a:prstGeom prst="rect">
            <a:avLst/>
          </a:prstGeom>
          <a:noFill/>
        </p:spPr>
        <p:txBody>
          <a:bodyPr wrap="none" lIns="91400" tIns="45702" rIns="91400" bIns="45702" rtlCol="0">
            <a:spAutoFit/>
          </a:bodyPr>
          <a:lstStyle/>
          <a:p>
            <a:pPr algn="ctr"/>
            <a:r>
              <a:rPr lang="en-US" altLang="ja-JP" sz="1600" dirty="0"/>
              <a:t>J-PARC approach</a:t>
            </a:r>
            <a:endParaRPr lang="ja-JP" altLang="en-US" sz="1600" dirty="0"/>
          </a:p>
          <a:p>
            <a:pPr algn="ctr"/>
            <a:r>
              <a:rPr lang="en-US" altLang="ja-JP" b="1" i="1" dirty="0">
                <a:solidFill>
                  <a:srgbClr val="FF0000"/>
                </a:solidFill>
              </a:rPr>
              <a:t> E = 0 at any </a:t>
            </a:r>
            <a:r>
              <a:rPr lang="en-US" altLang="en-US" b="1" i="1" dirty="0" err="1">
                <a:solidFill>
                  <a:srgbClr val="FF0000"/>
                </a:solidFill>
              </a:rPr>
              <a:t>γ</a:t>
            </a:r>
            <a:endParaRPr lang="en-US" altLang="ja-JP" b="1" i="1" dirty="0">
              <a:solidFill>
                <a:srgbClr val="FF0000"/>
              </a:solidFill>
            </a:endParaRPr>
          </a:p>
        </p:txBody>
      </p:sp>
      <p:sp>
        <p:nvSpPr>
          <p:cNvPr id="8" name="テキスト ボックス 7"/>
          <p:cNvSpPr txBox="1"/>
          <p:nvPr/>
        </p:nvSpPr>
        <p:spPr>
          <a:xfrm>
            <a:off x="4743259" y="5640546"/>
            <a:ext cx="3484928" cy="523184"/>
          </a:xfrm>
          <a:prstGeom prst="rect">
            <a:avLst/>
          </a:prstGeom>
          <a:noFill/>
        </p:spPr>
        <p:txBody>
          <a:bodyPr wrap="square" lIns="91400" tIns="45702" rIns="91400" bIns="45702" rtlCol="0">
            <a:spAutoFit/>
          </a:bodyPr>
          <a:lstStyle/>
          <a:p>
            <a:pPr algn="ctr"/>
            <a:r>
              <a:rPr lang="en-US" altLang="ja-JP" sz="2800" dirty="0" smtClean="0">
                <a:solidFill>
                  <a:srgbClr val="FF0000"/>
                </a:solidFill>
              </a:rPr>
              <a:t>J-PARC E34</a:t>
            </a:r>
            <a:endParaRPr lang="en-US" altLang="ja-JP" sz="2800" dirty="0" smtClean="0"/>
          </a:p>
        </p:txBody>
      </p:sp>
      <p:cxnSp>
        <p:nvCxnSpPr>
          <p:cNvPr id="6" name="直線コネクタ 5"/>
          <p:cNvCxnSpPr/>
          <p:nvPr/>
        </p:nvCxnSpPr>
        <p:spPr>
          <a:xfrm flipH="1">
            <a:off x="2614984" y="1694037"/>
            <a:ext cx="55219" cy="165669"/>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7" name="テキスト ボックス 6"/>
          <p:cNvSpPr txBox="1"/>
          <p:nvPr/>
        </p:nvSpPr>
        <p:spPr>
          <a:xfrm>
            <a:off x="299701" y="2081521"/>
            <a:ext cx="3847891" cy="369332"/>
          </a:xfrm>
          <a:prstGeom prst="rect">
            <a:avLst/>
          </a:prstGeom>
          <a:noFill/>
        </p:spPr>
        <p:txBody>
          <a:bodyPr wrap="none" lIns="91400" tIns="45702" rIns="91400" bIns="45702" rtlCol="0">
            <a:spAutoFit/>
          </a:bodyPr>
          <a:lstStyle/>
          <a:p>
            <a:r>
              <a:rPr kumimoji="1" lang="en-US" altLang="ja-JP" dirty="0" smtClean="0"/>
              <a:t>general form of spin precession vector:</a:t>
            </a:r>
            <a:endParaRPr kumimoji="1" lang="ja-JP" altLang="en-US" dirty="0"/>
          </a:p>
        </p:txBody>
      </p:sp>
      <p:sp>
        <p:nvSpPr>
          <p:cNvPr id="3" name="テキスト ボックス 2"/>
          <p:cNvSpPr txBox="1"/>
          <p:nvPr/>
        </p:nvSpPr>
        <p:spPr>
          <a:xfrm>
            <a:off x="865502" y="5640546"/>
            <a:ext cx="3236774" cy="523184"/>
          </a:xfrm>
          <a:prstGeom prst="rect">
            <a:avLst/>
          </a:prstGeom>
          <a:noFill/>
        </p:spPr>
        <p:txBody>
          <a:bodyPr wrap="square" lIns="91400" tIns="45702" rIns="91400" bIns="45702" rtlCol="0">
            <a:spAutoFit/>
          </a:bodyPr>
          <a:lstStyle/>
          <a:p>
            <a:pPr algn="ctr"/>
            <a:r>
              <a:rPr kumimoji="1" lang="en-US" altLang="ja-JP" sz="2800" dirty="0" smtClean="0">
                <a:solidFill>
                  <a:srgbClr val="0000FF"/>
                </a:solidFill>
              </a:rPr>
              <a:t>FNAL E989</a:t>
            </a:r>
            <a:endParaRPr kumimoji="1" lang="ja-JP" altLang="en-US" sz="2800" dirty="0">
              <a:solidFill>
                <a:srgbClr val="0000FF"/>
              </a:solidFill>
            </a:endParaRPr>
          </a:p>
        </p:txBody>
      </p:sp>
    </p:spTree>
    <p:extLst>
      <p:ext uri="{BB962C8B-B14F-4D97-AF65-F5344CB8AC3E}">
        <p14:creationId xmlns:p14="http://schemas.microsoft.com/office/powerpoint/2010/main" val="15889730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8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p:bldP spid="18" grpId="0" animBg="1"/>
      <p:bldP spid="19" grpId="0"/>
      <p:bldP spid="8" grpId="0"/>
      <p:bldP spid="7"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a:spLocks noChangeArrowheads="1"/>
          </p:cNvSpPr>
          <p:nvPr/>
        </p:nvSpPr>
        <p:spPr bwMode="auto">
          <a:xfrm>
            <a:off x="0" y="0"/>
            <a:ext cx="9144000" cy="6858000"/>
          </a:xfrm>
          <a:prstGeom prst="rect">
            <a:avLst/>
          </a:prstGeom>
          <a:solidFill>
            <a:schemeClr val="tx1"/>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ja-JP" altLang="en-US" dirty="0">
              <a:solidFill>
                <a:schemeClr val="lt1"/>
              </a:solidFill>
              <a:latin typeface="+mn-lt"/>
              <a:ea typeface="+mn-ea"/>
            </a:endParaRPr>
          </a:p>
        </p:txBody>
      </p:sp>
      <p:sp>
        <p:nvSpPr>
          <p:cNvPr id="21507" name="スライド番号プレースホルダ 1"/>
          <p:cNvSpPr>
            <a:spLocks noGrp="1"/>
          </p:cNvSpPr>
          <p:nvPr>
            <p:ph type="sldNum" sz="quarter" idx="12"/>
          </p:nvPr>
        </p:nvSpPr>
        <p:spPr>
          <a:noFill/>
        </p:spPr>
        <p:txBody>
          <a:bodyPr/>
          <a:lstStyle/>
          <a:p>
            <a:fld id="{EF5EDC16-E1AC-401E-A7F7-1429769FC7FF}" type="slidenum">
              <a:rPr lang="en-US" altLang="ja-JP"/>
              <a:pPr/>
              <a:t>8</a:t>
            </a:fld>
            <a:endParaRPr lang="en-US" altLang="ja-JP"/>
          </a:p>
        </p:txBody>
      </p:sp>
      <p:pic>
        <p:nvPicPr>
          <p:cNvPr id="21508" name="図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81100"/>
            <a:ext cx="9144000" cy="4587875"/>
          </a:xfrm>
          <a:prstGeom prst="rect">
            <a:avLst/>
          </a:prstGeom>
          <a:noFill/>
          <a:ln w="9525">
            <a:noFill/>
            <a:miter lim="800000"/>
            <a:headEnd/>
            <a:tailEnd/>
          </a:ln>
        </p:spPr>
      </p:pic>
      <p:cxnSp>
        <p:nvCxnSpPr>
          <p:cNvPr id="11" name="直線矢印コネクタ 10"/>
          <p:cNvCxnSpPr>
            <a:cxnSpLocks noChangeShapeType="1"/>
          </p:cNvCxnSpPr>
          <p:nvPr/>
        </p:nvCxnSpPr>
        <p:spPr bwMode="auto">
          <a:xfrm rot="10800000" flipV="1">
            <a:off x="76200" y="1828800"/>
            <a:ext cx="838200" cy="304800"/>
          </a:xfrm>
          <a:prstGeom prst="straightConnector1">
            <a:avLst/>
          </a:prstGeom>
          <a:noFill/>
          <a:ln w="76200">
            <a:solidFill>
              <a:srgbClr val="FF0000"/>
            </a:solidFill>
            <a:round/>
            <a:headEnd/>
            <a:tailEnd type="stealth" w="med" len="med"/>
          </a:ln>
          <a:effectLst>
            <a:outerShdw dist="20000" dir="5400000" rotWithShape="0">
              <a:srgbClr val="808080">
                <a:alpha val="37999"/>
              </a:srgbClr>
            </a:outerShdw>
          </a:effectLst>
        </p:spPr>
      </p:cxnSp>
      <p:sp>
        <p:nvSpPr>
          <p:cNvPr id="9" name="テキスト ボックス 8"/>
          <p:cNvSpPr txBox="1">
            <a:spLocks noChangeArrowheads="1"/>
          </p:cNvSpPr>
          <p:nvPr/>
        </p:nvSpPr>
        <p:spPr bwMode="auto">
          <a:xfrm>
            <a:off x="360832" y="4273932"/>
            <a:ext cx="4134329" cy="307777"/>
          </a:xfrm>
          <a:prstGeom prst="rect">
            <a:avLst/>
          </a:prstGeom>
          <a:noFill/>
          <a:ln w="9525">
            <a:noFill/>
            <a:miter lim="800000"/>
            <a:headEnd/>
            <a:tailEnd/>
          </a:ln>
        </p:spPr>
        <p:txBody>
          <a:bodyPr wrap="square">
            <a:spAutoFit/>
          </a:bodyPr>
          <a:lstStyle/>
          <a:p>
            <a:r>
              <a:rPr lang="en-US" altLang="ja-JP" sz="1400" dirty="0">
                <a:solidFill>
                  <a:srgbClr val="FFFFFF"/>
                </a:solidFill>
              </a:rPr>
              <a:t>Resonant Laser Ionization of Muonium (~10</a:t>
            </a:r>
            <a:r>
              <a:rPr lang="en-US" altLang="ja-JP" sz="1400" baseline="30000" dirty="0">
                <a:solidFill>
                  <a:srgbClr val="FFFFFF"/>
                </a:solidFill>
              </a:rPr>
              <a:t>6</a:t>
            </a:r>
            <a:r>
              <a:rPr lang="en-US" altLang="ja-JP" sz="1400" dirty="0">
                <a:solidFill>
                  <a:srgbClr val="FFFFFF"/>
                </a:solidFill>
              </a:rPr>
              <a:t> </a:t>
            </a:r>
            <a:r>
              <a:rPr lang="en-US" altLang="ja-JP" sz="1400" dirty="0">
                <a:solidFill>
                  <a:srgbClr val="FFFFFF"/>
                </a:solidFill>
                <a:latin typeface="Symbol" pitchFamily="18" charset="2"/>
              </a:rPr>
              <a:t>m</a:t>
            </a:r>
            <a:r>
              <a:rPr lang="en-US" altLang="ja-JP" sz="1400" baseline="30000" dirty="0">
                <a:solidFill>
                  <a:srgbClr val="FFFFFF"/>
                </a:solidFill>
              </a:rPr>
              <a:t>+</a:t>
            </a:r>
            <a:r>
              <a:rPr lang="en-US" altLang="ja-JP" sz="1400" dirty="0">
                <a:solidFill>
                  <a:srgbClr val="FFFFFF"/>
                </a:solidFill>
              </a:rPr>
              <a:t>/s)</a:t>
            </a:r>
          </a:p>
        </p:txBody>
      </p:sp>
      <p:sp>
        <p:nvSpPr>
          <p:cNvPr id="17" name="テキスト ボックス 16"/>
          <p:cNvSpPr txBox="1">
            <a:spLocks noChangeArrowheads="1"/>
          </p:cNvSpPr>
          <p:nvPr/>
        </p:nvSpPr>
        <p:spPr bwMode="auto">
          <a:xfrm>
            <a:off x="1143000" y="1295400"/>
            <a:ext cx="1252266" cy="461665"/>
          </a:xfrm>
          <a:prstGeom prst="rect">
            <a:avLst/>
          </a:prstGeom>
          <a:noFill/>
          <a:ln w="9525">
            <a:noFill/>
            <a:miter lim="800000"/>
            <a:headEnd/>
            <a:tailEnd/>
          </a:ln>
        </p:spPr>
        <p:txBody>
          <a:bodyPr wrap="none">
            <a:spAutoFit/>
          </a:bodyPr>
          <a:lstStyle/>
          <a:p>
            <a:r>
              <a:rPr lang="en-US" altLang="ja-JP" sz="1200">
                <a:solidFill>
                  <a:srgbClr val="FFFFFF"/>
                </a:solidFill>
              </a:rPr>
              <a:t>Graphite target</a:t>
            </a:r>
          </a:p>
          <a:p>
            <a:r>
              <a:rPr lang="en-US" altLang="ja-JP" sz="1200">
                <a:solidFill>
                  <a:srgbClr val="FFFFFF"/>
                </a:solidFill>
              </a:rPr>
              <a:t> (20 mm)</a:t>
            </a:r>
            <a:endParaRPr lang="ja-JP" altLang="en-US" sz="1200">
              <a:solidFill>
                <a:srgbClr val="FFFFFF"/>
              </a:solidFill>
            </a:endParaRPr>
          </a:p>
        </p:txBody>
      </p:sp>
      <p:sp>
        <p:nvSpPr>
          <p:cNvPr id="18" name="テキスト ボックス 17"/>
          <p:cNvSpPr txBox="1">
            <a:spLocks noChangeArrowheads="1"/>
          </p:cNvSpPr>
          <p:nvPr/>
        </p:nvSpPr>
        <p:spPr bwMode="auto">
          <a:xfrm>
            <a:off x="444500" y="989141"/>
            <a:ext cx="1513556" cy="461665"/>
          </a:xfrm>
          <a:prstGeom prst="rect">
            <a:avLst/>
          </a:prstGeom>
          <a:noFill/>
          <a:ln w="9525">
            <a:noFill/>
            <a:miter lim="800000"/>
            <a:headEnd/>
            <a:tailEnd/>
          </a:ln>
        </p:spPr>
        <p:txBody>
          <a:bodyPr wrap="none">
            <a:spAutoFit/>
          </a:bodyPr>
          <a:lstStyle/>
          <a:p>
            <a:r>
              <a:rPr lang="en-US" altLang="ja-JP" sz="1200" dirty="0">
                <a:solidFill>
                  <a:schemeClr val="bg1"/>
                </a:solidFill>
              </a:rPr>
              <a:t>3 GeV proton beam</a:t>
            </a:r>
          </a:p>
          <a:p>
            <a:r>
              <a:rPr lang="en-US" altLang="ja-JP" sz="1200" dirty="0">
                <a:solidFill>
                  <a:schemeClr val="bg1"/>
                </a:solidFill>
              </a:rPr>
              <a:t> ( 333 </a:t>
            </a:r>
            <a:r>
              <a:rPr lang="en-US" altLang="ja-JP" sz="1200" dirty="0" err="1">
                <a:solidFill>
                  <a:schemeClr val="bg1"/>
                </a:solidFill>
              </a:rPr>
              <a:t>uA</a:t>
            </a:r>
            <a:r>
              <a:rPr lang="en-US" altLang="ja-JP" sz="1200" dirty="0">
                <a:solidFill>
                  <a:schemeClr val="bg1"/>
                </a:solidFill>
              </a:rPr>
              <a:t>)</a:t>
            </a:r>
            <a:endParaRPr lang="ja-JP" altLang="en-US" sz="1200" dirty="0">
              <a:solidFill>
                <a:schemeClr val="bg1"/>
              </a:solidFill>
            </a:endParaRPr>
          </a:p>
        </p:txBody>
      </p:sp>
      <p:sp>
        <p:nvSpPr>
          <p:cNvPr id="19" name="テキスト ボックス 18"/>
          <p:cNvSpPr txBox="1">
            <a:spLocks noChangeArrowheads="1"/>
          </p:cNvSpPr>
          <p:nvPr/>
        </p:nvSpPr>
        <p:spPr bwMode="auto">
          <a:xfrm>
            <a:off x="1676400" y="1828800"/>
            <a:ext cx="1592103" cy="461665"/>
          </a:xfrm>
          <a:prstGeom prst="rect">
            <a:avLst/>
          </a:prstGeom>
          <a:noFill/>
          <a:ln w="9525">
            <a:noFill/>
            <a:miter lim="800000"/>
            <a:headEnd/>
            <a:tailEnd/>
          </a:ln>
        </p:spPr>
        <p:txBody>
          <a:bodyPr wrap="none">
            <a:spAutoFit/>
          </a:bodyPr>
          <a:lstStyle/>
          <a:p>
            <a:r>
              <a:rPr lang="en-US" altLang="ja-JP" sz="1200" dirty="0">
                <a:solidFill>
                  <a:srgbClr val="FFFFFF"/>
                </a:solidFill>
              </a:rPr>
              <a:t>Surface </a:t>
            </a:r>
            <a:r>
              <a:rPr lang="en-US" altLang="ja-JP" sz="1200" dirty="0" err="1">
                <a:solidFill>
                  <a:srgbClr val="FFFFFF"/>
                </a:solidFill>
              </a:rPr>
              <a:t>muon</a:t>
            </a:r>
            <a:r>
              <a:rPr lang="en-US" altLang="ja-JP" sz="1200" dirty="0">
                <a:solidFill>
                  <a:srgbClr val="FFFFFF"/>
                </a:solidFill>
              </a:rPr>
              <a:t> beam </a:t>
            </a:r>
          </a:p>
          <a:p>
            <a:r>
              <a:rPr lang="en-US" altLang="ja-JP" sz="1200" dirty="0">
                <a:solidFill>
                  <a:srgbClr val="FFFFFF"/>
                </a:solidFill>
              </a:rPr>
              <a:t>(28 MeV/c, 4x10</a:t>
            </a:r>
            <a:r>
              <a:rPr lang="en-US" altLang="ja-JP" sz="1200" baseline="30000" dirty="0">
                <a:solidFill>
                  <a:srgbClr val="FFFFFF"/>
                </a:solidFill>
              </a:rPr>
              <a:t>8</a:t>
            </a:r>
            <a:r>
              <a:rPr lang="en-US" altLang="ja-JP" sz="1200" dirty="0">
                <a:solidFill>
                  <a:srgbClr val="FFFFFF"/>
                </a:solidFill>
              </a:rPr>
              <a:t>/s)</a:t>
            </a:r>
            <a:endParaRPr lang="ja-JP" altLang="en-US" sz="1200" dirty="0">
              <a:solidFill>
                <a:srgbClr val="FFFFFF"/>
              </a:solidFill>
            </a:endParaRPr>
          </a:p>
        </p:txBody>
      </p:sp>
      <p:sp>
        <p:nvSpPr>
          <p:cNvPr id="20" name="テキスト ボックス 19"/>
          <p:cNvSpPr txBox="1">
            <a:spLocks noChangeArrowheads="1"/>
          </p:cNvSpPr>
          <p:nvPr/>
        </p:nvSpPr>
        <p:spPr bwMode="auto">
          <a:xfrm>
            <a:off x="2514600" y="2438400"/>
            <a:ext cx="2177199" cy="461665"/>
          </a:xfrm>
          <a:prstGeom prst="rect">
            <a:avLst/>
          </a:prstGeom>
          <a:noFill/>
          <a:ln w="9525">
            <a:noFill/>
            <a:miter lim="800000"/>
            <a:headEnd/>
            <a:tailEnd/>
          </a:ln>
        </p:spPr>
        <p:txBody>
          <a:bodyPr wrap="none">
            <a:spAutoFit/>
          </a:bodyPr>
          <a:lstStyle/>
          <a:p>
            <a:r>
              <a:rPr lang="en-US" altLang="ja-JP" sz="1200" dirty="0">
                <a:solidFill>
                  <a:srgbClr val="FFFFFF"/>
                </a:solidFill>
              </a:rPr>
              <a:t>Muonium Production </a:t>
            </a:r>
          </a:p>
          <a:p>
            <a:r>
              <a:rPr lang="en-US" altLang="ja-JP" sz="1200" dirty="0">
                <a:solidFill>
                  <a:srgbClr val="FFFFFF"/>
                </a:solidFill>
              </a:rPr>
              <a:t>(300 K ~ 25 meV⇒2.3 </a:t>
            </a:r>
            <a:r>
              <a:rPr lang="en-US" altLang="ja-JP" sz="1200" dirty="0" err="1">
                <a:solidFill>
                  <a:srgbClr val="FFFFFF"/>
                </a:solidFill>
              </a:rPr>
              <a:t>keV</a:t>
            </a:r>
            <a:r>
              <a:rPr lang="en-US" altLang="ja-JP" sz="1200" dirty="0">
                <a:solidFill>
                  <a:srgbClr val="FFFFFF"/>
                </a:solidFill>
              </a:rPr>
              <a:t>/c)</a:t>
            </a:r>
            <a:endParaRPr lang="ja-JP" altLang="en-US" sz="1200" dirty="0">
              <a:solidFill>
                <a:srgbClr val="FFFFFF"/>
              </a:solidFill>
            </a:endParaRPr>
          </a:p>
        </p:txBody>
      </p:sp>
      <p:sp>
        <p:nvSpPr>
          <p:cNvPr id="26" name="テキスト ボックス 25"/>
          <p:cNvSpPr txBox="1"/>
          <p:nvPr/>
        </p:nvSpPr>
        <p:spPr>
          <a:xfrm>
            <a:off x="127571" y="48690"/>
            <a:ext cx="5380532" cy="830997"/>
          </a:xfrm>
          <a:prstGeom prst="rect">
            <a:avLst/>
          </a:prstGeom>
          <a:noFill/>
          <a:effectLst/>
        </p:spPr>
        <p:txBody>
          <a:bodyPr wrap="square">
            <a:spAutoFit/>
            <a:scene3d>
              <a:camera prst="perspectiveFront" fov="4800000">
                <a:rot lat="1200000" lon="0" rev="0"/>
              </a:camera>
              <a:lightRig rig="threePt" dir="t"/>
            </a:scene3d>
          </a:bodyPr>
          <a:lstStyle/>
          <a:p>
            <a:pPr>
              <a:defRPr/>
            </a:pPr>
            <a:r>
              <a:rPr lang="en-US" altLang="ja-JP" sz="2400" dirty="0">
                <a:solidFill>
                  <a:srgbClr val="FFFFFF"/>
                </a:solidFill>
                <a:effectLst>
                  <a:glow rad="63500">
                    <a:schemeClr val="accent1">
                      <a:lumMod val="75000"/>
                      <a:alpha val="75000"/>
                    </a:schemeClr>
                  </a:glow>
                  <a:outerShdw blurRad="60007" dist="200025" dir="15000000" sy="30000" kx="-1800000" algn="bl">
                    <a:srgbClr val="000000">
                      <a:alpha val="32000"/>
                    </a:srgbClr>
                  </a:outerShdw>
                  <a:reflection blurRad="6350" stA="55000" endA="50" endPos="85000" dist="60007" dir="5400000" sy="-100000" algn="bl" rotWithShape="0"/>
                </a:effectLst>
                <a:latin typeface="Arial" pitchFamily="-109" charset="0"/>
                <a:ea typeface="ＭＳ Ｐゴシック" pitchFamily="-109" charset="-128"/>
                <a:cs typeface="ＭＳ Ｐゴシック" pitchFamily="-109" charset="-128"/>
              </a:rPr>
              <a:t>New Muon g-2/EDM Experiment at</a:t>
            </a:r>
          </a:p>
          <a:p>
            <a:pPr>
              <a:defRPr/>
            </a:pPr>
            <a:r>
              <a:rPr lang="en-US" altLang="ja-JP" sz="2400" dirty="0">
                <a:solidFill>
                  <a:srgbClr val="FFFFFF"/>
                </a:solidFill>
                <a:effectLst>
                  <a:glow rad="63500">
                    <a:schemeClr val="accent1">
                      <a:lumMod val="75000"/>
                      <a:alpha val="75000"/>
                    </a:schemeClr>
                  </a:glow>
                  <a:outerShdw blurRad="60007" dist="200025" dir="15000000" sy="30000" kx="-1800000" algn="bl">
                    <a:srgbClr val="000000">
                      <a:alpha val="32000"/>
                    </a:srgbClr>
                  </a:outerShdw>
                  <a:reflection blurRad="6350" stA="55000" endA="50" endPos="85000" dist="60007" dir="5400000" sy="-100000" algn="bl" rotWithShape="0"/>
                </a:effectLst>
                <a:latin typeface="Arial" pitchFamily="-109" charset="0"/>
                <a:ea typeface="ＭＳ Ｐゴシック" pitchFamily="-109" charset="-128"/>
                <a:cs typeface="ＭＳ Ｐゴシック" pitchFamily="-109" charset="-128"/>
              </a:rPr>
              <a:t> J-PARC with Ultra-Cold Muon Beam </a:t>
            </a:r>
            <a:endParaRPr lang="ja-JP" altLang="en-US" sz="2400" dirty="0">
              <a:solidFill>
                <a:srgbClr val="FFFFFF"/>
              </a:solidFill>
              <a:effectLst>
                <a:glow rad="63500">
                  <a:schemeClr val="accent1">
                    <a:lumMod val="75000"/>
                    <a:alpha val="75000"/>
                  </a:schemeClr>
                </a:glow>
                <a:outerShdw blurRad="60007" dist="200025" dir="15000000" sy="30000" kx="-1800000" algn="bl">
                  <a:srgbClr val="000000">
                    <a:alpha val="32000"/>
                  </a:srgbClr>
                </a:outerShdw>
                <a:reflection blurRad="6350" stA="55000" endA="50" endPos="85000" dist="60007" dir="5400000" sy="-100000" algn="bl" rotWithShape="0"/>
              </a:effectLst>
              <a:latin typeface="Arial" pitchFamily="-109" charset="0"/>
              <a:ea typeface="ＭＳ Ｐゴシック" pitchFamily="-109" charset="-128"/>
              <a:cs typeface="ＭＳ Ｐゴシック" pitchFamily="-109" charset="-128"/>
            </a:endParaRPr>
          </a:p>
        </p:txBody>
      </p:sp>
      <p:sp>
        <p:nvSpPr>
          <p:cNvPr id="31" name="正方形/長方形 30"/>
          <p:cNvSpPr/>
          <p:nvPr/>
        </p:nvSpPr>
        <p:spPr>
          <a:xfrm>
            <a:off x="76200" y="2724090"/>
            <a:ext cx="1894870" cy="400110"/>
          </a:xfrm>
          <a:prstGeom prst="rect">
            <a:avLst/>
          </a:prstGeom>
          <a:noFill/>
        </p:spPr>
        <p:txBody>
          <a:bodyPr wrap="none">
            <a:spAutoFit/>
            <a:scene3d>
              <a:camera prst="perspectiveFront">
                <a:rot lat="2220000" lon="3060000" rev="0"/>
              </a:camera>
              <a:lightRig rig="glow" dir="t">
                <a:rot lat="0" lon="0" rev="3600000"/>
              </a:lightRig>
            </a:scene3d>
            <a:sp3d prstMaterial="softEdge">
              <a:bevelT w="29210" h="16510"/>
              <a:contourClr>
                <a:schemeClr val="accent4">
                  <a:alpha val="95000"/>
                </a:schemeClr>
              </a:contourClr>
            </a:sp3d>
          </a:bodyPr>
          <a:lstStyle/>
          <a:p>
            <a:pPr algn="ctr">
              <a:defRPr/>
            </a:pPr>
            <a:r>
              <a:rPr lang="en-US" altLang="ja-JP" sz="2000" b="1" dirty="0">
                <a:ln>
                  <a:solidFill>
                    <a:schemeClr val="tx1"/>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109" charset="0"/>
                <a:ea typeface="ＭＳ Ｐゴシック" pitchFamily="-109" charset="-128"/>
                <a:cs typeface="ＭＳ Ｐゴシック" pitchFamily="-109" charset="-128"/>
              </a:rPr>
              <a:t>Surface </a:t>
            </a:r>
            <a:r>
              <a:rPr lang="en-US" altLang="ja-JP" sz="2000" b="1" dirty="0" err="1">
                <a:ln>
                  <a:solidFill>
                    <a:schemeClr val="tx1"/>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ＭＳ Ｐゴシック" pitchFamily="-109" charset="-128"/>
                <a:cs typeface="Symbol" charset="2"/>
              </a:rPr>
              <a:t>muon</a:t>
            </a:r>
            <a:endParaRPr lang="ja-JP" altLang="en-US" sz="2000" b="1" dirty="0">
              <a:ln>
                <a:solidFill>
                  <a:schemeClr val="tx1"/>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ea typeface="ＭＳ Ｐゴシック" pitchFamily="-109" charset="-128"/>
              <a:cs typeface="ＭＳ Ｐゴシック" pitchFamily="-109" charset="-128"/>
            </a:endParaRPr>
          </a:p>
        </p:txBody>
      </p:sp>
      <p:sp>
        <p:nvSpPr>
          <p:cNvPr id="33" name="正方形/長方形 32"/>
          <p:cNvSpPr/>
          <p:nvPr/>
        </p:nvSpPr>
        <p:spPr>
          <a:xfrm>
            <a:off x="1695860" y="3733800"/>
            <a:ext cx="2799940" cy="400110"/>
          </a:xfrm>
          <a:prstGeom prst="rect">
            <a:avLst/>
          </a:prstGeom>
          <a:noFill/>
        </p:spPr>
        <p:txBody>
          <a:bodyPr wrap="none">
            <a:spAutoFit/>
            <a:scene3d>
              <a:camera prst="perspectiveFront">
                <a:rot lat="2220000" lon="1500000" rev="0"/>
              </a:camera>
              <a:lightRig rig="glow" dir="t">
                <a:rot lat="0" lon="0" rev="3600000"/>
              </a:lightRig>
            </a:scene3d>
            <a:sp3d prstMaterial="softEdge">
              <a:bevelT w="29210" h="16510"/>
              <a:contourClr>
                <a:schemeClr val="accent4">
                  <a:alpha val="95000"/>
                </a:schemeClr>
              </a:contourClr>
            </a:sp3d>
          </a:bodyPr>
          <a:lstStyle/>
          <a:p>
            <a:pPr algn="ctr">
              <a:defRPr/>
            </a:pPr>
            <a:r>
              <a:rPr lang="en-US" altLang="ja-JP" sz="2000" b="1" dirty="0">
                <a:ln>
                  <a:solidFill>
                    <a:schemeClr val="tx1"/>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109" charset="0"/>
                <a:ea typeface="ＭＳ Ｐゴシック" pitchFamily="-109" charset="-128"/>
                <a:cs typeface="ＭＳ Ｐゴシック" pitchFamily="-109" charset="-128"/>
              </a:rPr>
              <a:t>Ultra Cold </a:t>
            </a:r>
            <a:r>
              <a:rPr lang="en-US" altLang="ja-JP" sz="2000" b="1" dirty="0" err="1">
                <a:ln>
                  <a:solidFill>
                    <a:schemeClr val="tx1"/>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Symbol" charset="2"/>
                <a:ea typeface="ＭＳ Ｐゴシック" pitchFamily="-109" charset="-128"/>
                <a:cs typeface="Symbol" charset="2"/>
              </a:rPr>
              <a:t>m</a:t>
            </a:r>
            <a:r>
              <a:rPr lang="en-US" altLang="ja-JP" sz="2000" b="1" dirty="0">
                <a:ln>
                  <a:solidFill>
                    <a:schemeClr val="tx1"/>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109" charset="0"/>
                <a:ea typeface="ＭＳ Ｐゴシック" pitchFamily="-109" charset="-128"/>
                <a:cs typeface="ＭＳ Ｐゴシック" pitchFamily="-109" charset="-128"/>
              </a:rPr>
              <a:t>+ Source</a:t>
            </a:r>
            <a:endParaRPr lang="ja-JP" altLang="en-US" sz="2000" b="1" dirty="0">
              <a:ln>
                <a:solidFill>
                  <a:schemeClr val="tx1"/>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109" charset="0"/>
              <a:ea typeface="ＭＳ Ｐゴシック" pitchFamily="-109" charset="-128"/>
              <a:cs typeface="ＭＳ Ｐゴシック" pitchFamily="-109" charset="-128"/>
            </a:endParaRPr>
          </a:p>
        </p:txBody>
      </p:sp>
      <p:sp>
        <p:nvSpPr>
          <p:cNvPr id="34" name="正方形/長方形 33"/>
          <p:cNvSpPr/>
          <p:nvPr/>
        </p:nvSpPr>
        <p:spPr>
          <a:xfrm>
            <a:off x="4261900" y="4552890"/>
            <a:ext cx="3205700" cy="400110"/>
          </a:xfrm>
          <a:prstGeom prst="rect">
            <a:avLst/>
          </a:prstGeom>
          <a:noFill/>
        </p:spPr>
        <p:txBody>
          <a:bodyPr wrap="none">
            <a:spAutoFit/>
            <a:scene3d>
              <a:camera prst="perspectiveFront">
                <a:rot lat="2220000" lon="1500000" rev="0"/>
              </a:camera>
              <a:lightRig rig="glow" dir="t">
                <a:rot lat="0" lon="0" rev="3600000"/>
              </a:lightRig>
            </a:scene3d>
            <a:sp3d prstMaterial="softEdge">
              <a:bevelT w="29210" h="16510"/>
              <a:contourClr>
                <a:schemeClr val="accent4">
                  <a:alpha val="95000"/>
                </a:schemeClr>
              </a:contourClr>
            </a:sp3d>
          </a:bodyPr>
          <a:lstStyle/>
          <a:p>
            <a:pPr algn="ctr">
              <a:defRPr/>
            </a:pPr>
            <a:r>
              <a:rPr lang="en-US" altLang="ja-JP" sz="2000" b="1" dirty="0">
                <a:ln>
                  <a:solidFill>
                    <a:schemeClr val="tx1"/>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109" charset="0"/>
                <a:ea typeface="ＭＳ Ｐゴシック" pitchFamily="-109" charset="-128"/>
                <a:cs typeface="ＭＳ Ｐゴシック" pitchFamily="-109" charset="-128"/>
              </a:rPr>
              <a:t>Muon LINAC (300 MeV/c)</a:t>
            </a:r>
            <a:endParaRPr lang="ja-JP" altLang="en-US" sz="2000" b="1" dirty="0">
              <a:ln>
                <a:solidFill>
                  <a:schemeClr val="tx1"/>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109" charset="0"/>
              <a:ea typeface="ＭＳ Ｐゴシック" pitchFamily="-109" charset="-128"/>
              <a:cs typeface="ＭＳ Ｐゴシック" pitchFamily="-109" charset="-128"/>
            </a:endParaRPr>
          </a:p>
        </p:txBody>
      </p:sp>
      <p:sp>
        <p:nvSpPr>
          <p:cNvPr id="25" name="正方形/長方形 24"/>
          <p:cNvSpPr/>
          <p:nvPr/>
        </p:nvSpPr>
        <p:spPr>
          <a:xfrm rot="20496691">
            <a:off x="7770001" y="4018245"/>
            <a:ext cx="1111202" cy="707886"/>
          </a:xfrm>
          <a:prstGeom prst="rect">
            <a:avLst/>
          </a:prstGeom>
          <a:noFill/>
        </p:spPr>
        <p:txBody>
          <a:bodyPr wrap="none">
            <a:spAutoFit/>
            <a:scene3d>
              <a:camera prst="perspectiveFront">
                <a:rot lat="2220000" lon="1500000" rev="0"/>
              </a:camera>
              <a:lightRig rig="glow" dir="t">
                <a:rot lat="0" lon="0" rev="3600000"/>
              </a:lightRig>
            </a:scene3d>
            <a:sp3d prstMaterial="softEdge">
              <a:bevelT w="29210" h="16510"/>
              <a:contourClr>
                <a:schemeClr val="accent4">
                  <a:alpha val="95000"/>
                </a:schemeClr>
              </a:contourClr>
            </a:sp3d>
          </a:bodyPr>
          <a:lstStyle/>
          <a:p>
            <a:pPr algn="ctr">
              <a:defRPr/>
            </a:pPr>
            <a:r>
              <a:rPr lang="en-US" altLang="ja-JP" sz="2000" b="1" dirty="0">
                <a:ln>
                  <a:solidFill>
                    <a:schemeClr val="tx1"/>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109" charset="0"/>
                <a:ea typeface="ＭＳ Ｐゴシック" pitchFamily="-109" charset="-128"/>
                <a:cs typeface="ＭＳ Ｐゴシック" pitchFamily="-109" charset="-128"/>
              </a:rPr>
              <a:t>Muon </a:t>
            </a:r>
            <a:endParaRPr lang="en-US" altLang="ja-JP" sz="2000" b="1" dirty="0" smtClean="0">
              <a:ln>
                <a:solidFill>
                  <a:schemeClr val="tx1"/>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109" charset="0"/>
              <a:ea typeface="ＭＳ Ｐゴシック" pitchFamily="-109" charset="-128"/>
              <a:cs typeface="ＭＳ Ｐゴシック" pitchFamily="-109" charset="-128"/>
            </a:endParaRPr>
          </a:p>
          <a:p>
            <a:pPr algn="ctr">
              <a:defRPr/>
            </a:pPr>
            <a:r>
              <a:rPr lang="en-US" altLang="ja-JP" sz="2000" b="1" dirty="0" smtClean="0">
                <a:ln>
                  <a:solidFill>
                    <a:schemeClr val="tx1"/>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109" charset="0"/>
                <a:ea typeface="ＭＳ Ｐゴシック" pitchFamily="-109" charset="-128"/>
                <a:cs typeface="ＭＳ Ｐゴシック" pitchFamily="-109" charset="-128"/>
              </a:rPr>
              <a:t>storage</a:t>
            </a:r>
            <a:endParaRPr lang="ja-JP" altLang="en-US" sz="2000" b="1" dirty="0">
              <a:ln>
                <a:solidFill>
                  <a:schemeClr val="tx1"/>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itchFamily="-109" charset="0"/>
              <a:ea typeface="ＭＳ Ｐゴシック" pitchFamily="-109" charset="-128"/>
              <a:cs typeface="ＭＳ Ｐゴシック" pitchFamily="-109" charset="-128"/>
            </a:endParaRPr>
          </a:p>
        </p:txBody>
      </p:sp>
      <p:cxnSp>
        <p:nvCxnSpPr>
          <p:cNvPr id="36" name="直線コネクタ 35"/>
          <p:cNvCxnSpPr/>
          <p:nvPr/>
        </p:nvCxnSpPr>
        <p:spPr>
          <a:xfrm flipH="1" flipV="1">
            <a:off x="5556024" y="3081058"/>
            <a:ext cx="1966979" cy="1224136"/>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8964488" y="2996952"/>
            <a:ext cx="179512" cy="1800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3802" y="4577701"/>
            <a:ext cx="3982907" cy="2143774"/>
          </a:xfrm>
          <a:prstGeom prst="rect">
            <a:avLst/>
          </a:prstGeom>
          <a:noFill/>
          <a:ln w="9525">
            <a:noFill/>
            <a:miter lim="800000"/>
            <a:headEnd/>
            <a:tailEnd/>
          </a:ln>
        </p:spPr>
      </p:pic>
      <p:cxnSp>
        <p:nvCxnSpPr>
          <p:cNvPr id="6" name="直線コネクタ 5"/>
          <p:cNvCxnSpPr/>
          <p:nvPr/>
        </p:nvCxnSpPr>
        <p:spPr>
          <a:xfrm flipH="1">
            <a:off x="203802" y="3124200"/>
            <a:ext cx="2789663" cy="1457509"/>
          </a:xfrm>
          <a:prstGeom prst="line">
            <a:avLst/>
          </a:prstGeom>
          <a:ln w="635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a:off x="3378861" y="3224768"/>
            <a:ext cx="807848" cy="1352933"/>
          </a:xfrm>
          <a:prstGeom prst="line">
            <a:avLst/>
          </a:prstGeom>
          <a:ln w="6350"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39" name="Picture 10"/>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1616"/>
          <a:stretch/>
        </p:blipFill>
        <p:spPr bwMode="auto">
          <a:xfrm>
            <a:off x="5552209" y="107838"/>
            <a:ext cx="3664599" cy="297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テキスト ボックス 26"/>
          <p:cNvSpPr txBox="1">
            <a:spLocks noChangeArrowheads="1"/>
          </p:cNvSpPr>
          <p:nvPr/>
        </p:nvSpPr>
        <p:spPr bwMode="auto">
          <a:xfrm>
            <a:off x="8273401" y="669059"/>
            <a:ext cx="762110" cy="523220"/>
          </a:xfrm>
          <a:prstGeom prst="rect">
            <a:avLst/>
          </a:prstGeom>
          <a:solidFill>
            <a:srgbClr val="FFFFFF"/>
          </a:solidFill>
          <a:ln w="9525">
            <a:solidFill>
              <a:srgbClr val="000090"/>
            </a:solidFill>
            <a:miter lim="800000"/>
            <a:headEnd/>
            <a:tailEnd/>
          </a:ln>
        </p:spPr>
        <p:txBody>
          <a:bodyPr wrap="none">
            <a:spAutoFit/>
          </a:bodyPr>
          <a:lstStyle/>
          <a:p>
            <a:r>
              <a:rPr lang="en-US" altLang="ja-JP" sz="1400" b="1" dirty="0" smtClean="0">
                <a:solidFill>
                  <a:srgbClr val="000000"/>
                </a:solidFill>
              </a:rPr>
              <a:t>Silicon</a:t>
            </a:r>
          </a:p>
          <a:p>
            <a:r>
              <a:rPr lang="en-US" altLang="ja-JP" sz="1400" b="1" dirty="0" smtClean="0">
                <a:solidFill>
                  <a:srgbClr val="000000"/>
                </a:solidFill>
              </a:rPr>
              <a:t>Tracker</a:t>
            </a:r>
            <a:endParaRPr lang="en-US" altLang="ja-JP" sz="1400" b="1" dirty="0">
              <a:solidFill>
                <a:srgbClr val="000000"/>
              </a:solidFill>
            </a:endParaRPr>
          </a:p>
        </p:txBody>
      </p:sp>
      <p:sp>
        <p:nvSpPr>
          <p:cNvPr id="22" name="テキスト ボックス 21"/>
          <p:cNvSpPr txBox="1">
            <a:spLocks noChangeArrowheads="1"/>
          </p:cNvSpPr>
          <p:nvPr/>
        </p:nvSpPr>
        <p:spPr bwMode="auto">
          <a:xfrm rot="457627">
            <a:off x="6945505" y="2196000"/>
            <a:ext cx="774571" cy="369332"/>
          </a:xfrm>
          <a:prstGeom prst="rect">
            <a:avLst/>
          </a:prstGeom>
          <a:noFill/>
          <a:ln w="9525">
            <a:noFill/>
            <a:miter lim="800000"/>
            <a:headEnd/>
            <a:tailEnd/>
          </a:ln>
        </p:spPr>
        <p:txBody>
          <a:bodyPr wrap="none">
            <a:spAutoFit/>
          </a:bodyPr>
          <a:lstStyle/>
          <a:p>
            <a:r>
              <a:rPr lang="en-US" altLang="ja-JP" b="1" dirty="0"/>
              <a:t>66 </a:t>
            </a:r>
            <a:r>
              <a:rPr lang="en-US" altLang="ja-JP" b="1" dirty="0" smtClean="0"/>
              <a:t>cm</a:t>
            </a:r>
            <a:endParaRPr lang="en-US" altLang="ja-JP" b="1" dirty="0"/>
          </a:p>
        </p:txBody>
      </p:sp>
      <p:grpSp>
        <p:nvGrpSpPr>
          <p:cNvPr id="2" name="図形グループ 32"/>
          <p:cNvGrpSpPr>
            <a:grpSpLocks/>
          </p:cNvGrpSpPr>
          <p:nvPr/>
        </p:nvGrpSpPr>
        <p:grpSpPr bwMode="auto">
          <a:xfrm>
            <a:off x="7061053" y="1785108"/>
            <a:ext cx="442487" cy="479425"/>
            <a:chOff x="7085012" y="1665526"/>
            <a:chExt cx="688976" cy="479742"/>
          </a:xfrm>
        </p:grpSpPr>
        <p:cxnSp>
          <p:nvCxnSpPr>
            <p:cNvPr id="29" name="直線コネクタ 28"/>
            <p:cNvCxnSpPr>
              <a:cxnSpLocks noChangeShapeType="1"/>
            </p:cNvCxnSpPr>
            <p:nvPr/>
          </p:nvCxnSpPr>
          <p:spPr bwMode="auto">
            <a:xfrm rot="5400000">
              <a:off x="6851372" y="1899166"/>
              <a:ext cx="468868" cy="1588"/>
            </a:xfrm>
            <a:prstGeom prst="line">
              <a:avLst/>
            </a:prstGeom>
            <a:noFill/>
            <a:ln w="25400">
              <a:solidFill>
                <a:srgbClr val="FF0000"/>
              </a:solidFill>
              <a:round/>
              <a:headEnd/>
              <a:tailEnd/>
            </a:ln>
            <a:effectLst>
              <a:outerShdw dist="20000" dir="5400000" rotWithShape="0">
                <a:srgbClr val="808080">
                  <a:alpha val="37999"/>
                </a:srgbClr>
              </a:outerShdw>
            </a:effectLst>
          </p:spPr>
        </p:cxnSp>
        <p:cxnSp>
          <p:nvCxnSpPr>
            <p:cNvPr id="30" name="直線コネクタ 29"/>
            <p:cNvCxnSpPr>
              <a:cxnSpLocks noChangeShapeType="1"/>
            </p:cNvCxnSpPr>
            <p:nvPr/>
          </p:nvCxnSpPr>
          <p:spPr bwMode="auto">
            <a:xfrm rot="5400000">
              <a:off x="7538760" y="1910040"/>
              <a:ext cx="468868" cy="1588"/>
            </a:xfrm>
            <a:prstGeom prst="line">
              <a:avLst/>
            </a:prstGeom>
            <a:noFill/>
            <a:ln w="25400">
              <a:solidFill>
                <a:srgbClr val="FF0000"/>
              </a:solidFill>
              <a:round/>
              <a:headEnd/>
              <a:tailEnd/>
            </a:ln>
            <a:effectLst>
              <a:outerShdw dist="20000" dir="5400000" rotWithShape="0">
                <a:srgbClr val="808080">
                  <a:alpha val="37999"/>
                </a:srgbClr>
              </a:outerShdw>
            </a:effectLst>
          </p:spPr>
        </p:cxnSp>
        <p:cxnSp>
          <p:nvCxnSpPr>
            <p:cNvPr id="32" name="直線矢印コネクタ 31"/>
            <p:cNvCxnSpPr>
              <a:cxnSpLocks noChangeShapeType="1"/>
            </p:cNvCxnSpPr>
            <p:nvPr/>
          </p:nvCxnSpPr>
          <p:spPr bwMode="auto">
            <a:xfrm>
              <a:off x="7085012" y="1979612"/>
              <a:ext cx="687388" cy="1588"/>
            </a:xfrm>
            <a:prstGeom prst="straightConnector1">
              <a:avLst/>
            </a:prstGeom>
            <a:noFill/>
            <a:ln w="25400">
              <a:solidFill>
                <a:srgbClr val="FF0000"/>
              </a:solidFill>
              <a:round/>
              <a:headEnd type="arrow" w="med" len="med"/>
              <a:tailEnd type="arrow" w="med" len="med"/>
            </a:ln>
            <a:effectLst>
              <a:outerShdw dist="20000" dir="5400000" rotWithShape="0">
                <a:srgbClr val="808080">
                  <a:alpha val="37999"/>
                </a:srgbClr>
              </a:outerShdw>
            </a:effectLst>
          </p:spPr>
        </p:cxnSp>
      </p:grpSp>
      <p:sp>
        <p:nvSpPr>
          <p:cNvPr id="24" name="テキスト ボックス 23"/>
          <p:cNvSpPr txBox="1">
            <a:spLocks noChangeArrowheads="1"/>
          </p:cNvSpPr>
          <p:nvPr/>
        </p:nvSpPr>
        <p:spPr bwMode="auto">
          <a:xfrm>
            <a:off x="6356829" y="3067751"/>
            <a:ext cx="2621230" cy="523220"/>
          </a:xfrm>
          <a:prstGeom prst="rect">
            <a:avLst/>
          </a:prstGeom>
          <a:solidFill>
            <a:schemeClr val="tx1">
              <a:alpha val="72940"/>
            </a:schemeClr>
          </a:solidFill>
          <a:ln w="9525">
            <a:noFill/>
            <a:miter lim="800000"/>
            <a:headEnd/>
            <a:tailEnd/>
          </a:ln>
        </p:spPr>
        <p:txBody>
          <a:bodyPr wrap="none">
            <a:spAutoFit/>
          </a:bodyPr>
          <a:lstStyle/>
          <a:p>
            <a:r>
              <a:rPr lang="en-US" altLang="ja-JP" sz="1400" dirty="0">
                <a:solidFill>
                  <a:srgbClr val="FFFFFF"/>
                </a:solidFill>
              </a:rPr>
              <a:t>Super Precision </a:t>
            </a:r>
            <a:r>
              <a:rPr lang="en-US" altLang="ja-JP" sz="1400" dirty="0" smtClean="0">
                <a:solidFill>
                  <a:srgbClr val="FFFFFF"/>
                </a:solidFill>
              </a:rPr>
              <a:t>Storage Magnet</a:t>
            </a:r>
            <a:endParaRPr lang="en-US" altLang="ja-JP" sz="1400" dirty="0">
              <a:solidFill>
                <a:srgbClr val="FFFFFF"/>
              </a:solidFill>
            </a:endParaRPr>
          </a:p>
          <a:p>
            <a:r>
              <a:rPr lang="en-US" altLang="ja-JP" sz="1400" dirty="0">
                <a:solidFill>
                  <a:srgbClr val="FFFFFF"/>
                </a:solidFill>
              </a:rPr>
              <a:t>(3T, ~1ppm local precision)</a:t>
            </a:r>
            <a:endParaRPr lang="ja-JP" altLang="en-US" sz="1400" dirty="0">
              <a:solidFill>
                <a:srgbClr val="FFFFFF"/>
              </a:solidFill>
            </a:endParaRPr>
          </a:p>
        </p:txBody>
      </p:sp>
      <p:cxnSp>
        <p:nvCxnSpPr>
          <p:cNvPr id="10" name="直線矢印コネクタ 9"/>
          <p:cNvCxnSpPr>
            <a:stCxn id="27" idx="1"/>
          </p:cNvCxnSpPr>
          <p:nvPr/>
        </p:nvCxnSpPr>
        <p:spPr>
          <a:xfrm flipH="1">
            <a:off x="7331972" y="930669"/>
            <a:ext cx="941429" cy="520137"/>
          </a:xfrm>
          <a:prstGeom prst="straightConnector1">
            <a:avLst/>
          </a:prstGeom>
          <a:ln>
            <a:solidFill>
              <a:srgbClr val="00009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 name="テキスト ボックス 2"/>
          <p:cNvSpPr txBox="1"/>
          <p:nvPr/>
        </p:nvSpPr>
        <p:spPr>
          <a:xfrm>
            <a:off x="4888336" y="5674621"/>
            <a:ext cx="3181730" cy="954107"/>
          </a:xfrm>
          <a:prstGeom prst="rect">
            <a:avLst/>
          </a:prstGeom>
          <a:solidFill>
            <a:srgbClr val="FFFFFF"/>
          </a:solidFill>
        </p:spPr>
        <p:txBody>
          <a:bodyPr wrap="none" rtlCol="0">
            <a:spAutoFit/>
          </a:bodyPr>
          <a:lstStyle/>
          <a:p>
            <a:r>
              <a:rPr lang="en-US" altLang="ja-JP" sz="2800" dirty="0" err="1" smtClean="0"/>
              <a:t>Δ</a:t>
            </a:r>
            <a:r>
              <a:rPr lang="en-US" altLang="ja-JP" sz="2800" dirty="0" smtClean="0"/>
              <a:t>(g-2)</a:t>
            </a:r>
            <a:r>
              <a:rPr kumimoji="1" lang="en-US" altLang="ja-JP" sz="2800" dirty="0" smtClean="0"/>
              <a:t>  =    0.1ppm</a:t>
            </a:r>
          </a:p>
          <a:p>
            <a:r>
              <a:rPr lang="en-US" altLang="ja-JP" sz="2800" dirty="0" smtClean="0"/>
              <a:t>EDM   〜 10-21 e</a:t>
            </a:r>
            <a:r>
              <a:rPr lang="ja-JP" altLang="en-US" sz="2800" dirty="0" smtClean="0"/>
              <a:t>・</a:t>
            </a:r>
            <a:r>
              <a:rPr lang="en-US" altLang="ja-JP" sz="2800" dirty="0" smtClean="0"/>
              <a:t>cm</a:t>
            </a:r>
            <a:endParaRPr kumimoji="1" lang="ja-JP" altLang="en-US" sz="2800" dirty="0"/>
          </a:p>
        </p:txBody>
      </p:sp>
    </p:spTree>
    <p:extLst>
      <p:ext uri="{BB962C8B-B14F-4D97-AF65-F5344CB8AC3E}">
        <p14:creationId xmlns:p14="http://schemas.microsoft.com/office/powerpoint/2010/main" val="36904361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0"/>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l="560" r="-1607"/>
          <a:stretch/>
        </p:blipFill>
        <p:spPr bwMode="auto">
          <a:xfrm>
            <a:off x="971216" y="639255"/>
            <a:ext cx="7682513" cy="623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457200" y="1"/>
            <a:ext cx="8229600" cy="612372"/>
          </a:xfrm>
        </p:spPr>
        <p:txBody>
          <a:bodyPr>
            <a:noAutofit/>
          </a:bodyPr>
          <a:lstStyle/>
          <a:p>
            <a:r>
              <a:rPr lang="ja-JP" altLang="en-US" sz="4000" dirty="0"/>
              <a:t>ミューオン蓄積</a:t>
            </a:r>
            <a:r>
              <a:rPr lang="ja-JP" altLang="en-US" sz="4000" dirty="0" smtClean="0"/>
              <a:t>磁石・陽電子検出器</a:t>
            </a:r>
            <a:endParaRPr kumimoji="1" lang="ja-JP" altLang="en-US" sz="4000" dirty="0"/>
          </a:p>
        </p:txBody>
      </p:sp>
      <p:sp>
        <p:nvSpPr>
          <p:cNvPr id="4" name="スライド番号プレースホルダー 3"/>
          <p:cNvSpPr>
            <a:spLocks noGrp="1"/>
          </p:cNvSpPr>
          <p:nvPr>
            <p:ph type="sldNum" sz="quarter" idx="12"/>
          </p:nvPr>
        </p:nvSpPr>
        <p:spPr/>
        <p:txBody>
          <a:bodyPr/>
          <a:lstStyle/>
          <a:p>
            <a:fld id="{0C99AD82-A2A7-48CC-ADE6-956731C16DA4}" type="slidenum">
              <a:rPr lang="ja-JP" altLang="en-US" smtClean="0">
                <a:solidFill>
                  <a:prstClr val="black">
                    <a:tint val="75000"/>
                  </a:prstClr>
                </a:solidFill>
                <a:latin typeface="Calibri"/>
                <a:ea typeface="ＭＳ Ｐゴシック"/>
              </a:rPr>
              <a:pPr/>
              <a:t>9</a:t>
            </a:fld>
            <a:endParaRPr lang="ja-JP" altLang="en-US">
              <a:solidFill>
                <a:prstClr val="black">
                  <a:tint val="75000"/>
                </a:prstClr>
              </a:solidFill>
              <a:latin typeface="Calibri"/>
              <a:ea typeface="ＭＳ Ｐゴシック"/>
            </a:endParaRPr>
          </a:p>
        </p:txBody>
      </p:sp>
      <p:sp>
        <p:nvSpPr>
          <p:cNvPr id="8" name="テキスト ボックス 7"/>
          <p:cNvSpPr txBox="1"/>
          <p:nvPr/>
        </p:nvSpPr>
        <p:spPr>
          <a:xfrm rot="395892">
            <a:off x="1166255" y="1696587"/>
            <a:ext cx="1087257" cy="338554"/>
          </a:xfrm>
          <a:prstGeom prst="rect">
            <a:avLst/>
          </a:prstGeom>
          <a:noFill/>
        </p:spPr>
        <p:txBody>
          <a:bodyPr wrap="none" rtlCol="0">
            <a:spAutoFit/>
          </a:bodyPr>
          <a:lstStyle/>
          <a:p>
            <a:r>
              <a:rPr lang="en-US" altLang="ja-JP" sz="1600" dirty="0" smtClean="0">
                <a:solidFill>
                  <a:prstClr val="black"/>
                </a:solidFill>
                <a:latin typeface="Calibri"/>
                <a:ea typeface="ＭＳ Ｐゴシック"/>
              </a:rPr>
              <a:t>Cryogenics</a:t>
            </a:r>
            <a:endParaRPr lang="ja-JP" altLang="en-US" sz="1600" dirty="0">
              <a:solidFill>
                <a:prstClr val="black"/>
              </a:solidFill>
              <a:latin typeface="Calibri"/>
              <a:ea typeface="ＭＳ Ｐゴシック"/>
            </a:endParaRPr>
          </a:p>
        </p:txBody>
      </p:sp>
      <p:sp>
        <p:nvSpPr>
          <p:cNvPr id="9" name="テキスト ボックス 8"/>
          <p:cNvSpPr txBox="1"/>
          <p:nvPr/>
        </p:nvSpPr>
        <p:spPr>
          <a:xfrm>
            <a:off x="0" y="3720982"/>
            <a:ext cx="2420805" cy="523220"/>
          </a:xfrm>
          <a:prstGeom prst="rect">
            <a:avLst/>
          </a:prstGeom>
          <a:noFill/>
        </p:spPr>
        <p:txBody>
          <a:bodyPr wrap="none" rtlCol="0">
            <a:spAutoFit/>
          </a:bodyPr>
          <a:lstStyle/>
          <a:p>
            <a:r>
              <a:rPr lang="en-US" altLang="ja-JP" sz="2800" b="1" dirty="0" smtClean="0">
                <a:solidFill>
                  <a:srgbClr val="0000FF"/>
                </a:solidFill>
                <a:latin typeface="Calibri"/>
                <a:ea typeface="ＭＳ Ｐゴシック"/>
              </a:rPr>
              <a:t>e+ </a:t>
            </a:r>
            <a:r>
              <a:rPr lang="ja-JP" altLang="en-US" sz="2800" b="1" dirty="0" smtClean="0">
                <a:solidFill>
                  <a:srgbClr val="0000FF"/>
                </a:solidFill>
                <a:latin typeface="Calibri"/>
                <a:ea typeface="ＭＳ Ｐゴシック"/>
              </a:rPr>
              <a:t>飛跡検出器</a:t>
            </a:r>
            <a:endParaRPr lang="en-US" altLang="ja-JP" sz="2800" b="1" dirty="0" smtClean="0">
              <a:solidFill>
                <a:srgbClr val="0000FF"/>
              </a:solidFill>
              <a:latin typeface="Calibri"/>
              <a:ea typeface="ＭＳ Ｐゴシック"/>
            </a:endParaRPr>
          </a:p>
        </p:txBody>
      </p:sp>
      <p:cxnSp>
        <p:nvCxnSpPr>
          <p:cNvPr id="12" name="直線矢印コネクタ 11"/>
          <p:cNvCxnSpPr/>
          <p:nvPr/>
        </p:nvCxnSpPr>
        <p:spPr>
          <a:xfrm>
            <a:off x="7361872" y="1865863"/>
            <a:ext cx="0" cy="396079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3" name="テキスト ボックス 12"/>
          <p:cNvSpPr txBox="1"/>
          <p:nvPr/>
        </p:nvSpPr>
        <p:spPr>
          <a:xfrm rot="5400000">
            <a:off x="7152600" y="3387508"/>
            <a:ext cx="876074" cy="307777"/>
          </a:xfrm>
          <a:prstGeom prst="rect">
            <a:avLst/>
          </a:prstGeom>
          <a:noFill/>
        </p:spPr>
        <p:txBody>
          <a:bodyPr wrap="none" rtlCol="0">
            <a:spAutoFit/>
          </a:bodyPr>
          <a:lstStyle/>
          <a:p>
            <a:r>
              <a:rPr lang="en-US" altLang="ja-JP" sz="1400" dirty="0" smtClean="0">
                <a:solidFill>
                  <a:prstClr val="black"/>
                </a:solidFill>
                <a:latin typeface="Calibri"/>
                <a:ea typeface="ＭＳ Ｐゴシック"/>
              </a:rPr>
              <a:t>2900 mm</a:t>
            </a:r>
            <a:endParaRPr lang="ja-JP" altLang="en-US" sz="1400" dirty="0">
              <a:solidFill>
                <a:prstClr val="black"/>
              </a:solidFill>
              <a:latin typeface="Calibri"/>
              <a:ea typeface="ＭＳ Ｐゴシック"/>
            </a:endParaRPr>
          </a:p>
        </p:txBody>
      </p:sp>
      <p:sp>
        <p:nvSpPr>
          <p:cNvPr id="18" name="円弧 17"/>
          <p:cNvSpPr/>
          <p:nvPr/>
        </p:nvSpPr>
        <p:spPr>
          <a:xfrm rot="5400000">
            <a:off x="4367627" y="3129407"/>
            <a:ext cx="402366" cy="996137"/>
          </a:xfrm>
          <a:prstGeom prst="arc">
            <a:avLst>
              <a:gd name="adj1" fmla="val 16200000"/>
              <a:gd name="adj2" fmla="val 5255986"/>
            </a:avLst>
          </a:prstGeom>
          <a:ln>
            <a:solidFill>
              <a:srgbClr val="FF0000"/>
            </a:solidFill>
            <a:headEnd type="none"/>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solidFill>
                <a:prstClr val="black"/>
              </a:solidFill>
              <a:latin typeface="Calibri"/>
              <a:ea typeface="ＭＳ Ｐゴシック"/>
            </a:endParaRPr>
          </a:p>
        </p:txBody>
      </p:sp>
      <p:sp>
        <p:nvSpPr>
          <p:cNvPr id="19" name="円弧 18"/>
          <p:cNvSpPr/>
          <p:nvPr/>
        </p:nvSpPr>
        <p:spPr>
          <a:xfrm rot="16200000">
            <a:off x="4314902" y="3139186"/>
            <a:ext cx="506782" cy="1024975"/>
          </a:xfrm>
          <a:prstGeom prst="arc">
            <a:avLst>
              <a:gd name="adj1" fmla="val 16200000"/>
              <a:gd name="adj2" fmla="val 5255986"/>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solidFill>
                <a:prstClr val="black"/>
              </a:solidFill>
              <a:latin typeface="Calibri"/>
              <a:ea typeface="ＭＳ Ｐゴシック"/>
            </a:endParaRPr>
          </a:p>
        </p:txBody>
      </p:sp>
      <p:sp>
        <p:nvSpPr>
          <p:cNvPr id="20" name="テキスト ボックス 19"/>
          <p:cNvSpPr txBox="1"/>
          <p:nvPr/>
        </p:nvSpPr>
        <p:spPr>
          <a:xfrm>
            <a:off x="74706" y="3248132"/>
            <a:ext cx="2421236" cy="400110"/>
          </a:xfrm>
          <a:prstGeom prst="rect">
            <a:avLst/>
          </a:prstGeom>
          <a:noFill/>
        </p:spPr>
        <p:txBody>
          <a:bodyPr wrap="square" rtlCol="0">
            <a:spAutoFit/>
          </a:bodyPr>
          <a:lstStyle/>
          <a:p>
            <a:r>
              <a:rPr lang="ja-JP" altLang="en-US" sz="2000" b="1" dirty="0" smtClean="0">
                <a:solidFill>
                  <a:srgbClr val="FF0000"/>
                </a:solidFill>
                <a:latin typeface="Calibri"/>
                <a:ea typeface="ＭＳ Ｐゴシック"/>
              </a:rPr>
              <a:t>ミューオン蓄積軌道</a:t>
            </a:r>
            <a:endParaRPr lang="ja-JP" altLang="en-US" sz="2000" b="1" dirty="0">
              <a:solidFill>
                <a:srgbClr val="FF0000"/>
              </a:solidFill>
              <a:latin typeface="Calibri"/>
              <a:ea typeface="ＭＳ Ｐゴシック"/>
            </a:endParaRPr>
          </a:p>
        </p:txBody>
      </p:sp>
      <p:cxnSp>
        <p:nvCxnSpPr>
          <p:cNvPr id="24" name="直線コネクタ 23"/>
          <p:cNvCxnSpPr>
            <a:endCxn id="18" idx="2"/>
          </p:cNvCxnSpPr>
          <p:nvPr/>
        </p:nvCxnSpPr>
        <p:spPr>
          <a:xfrm>
            <a:off x="2328413" y="3426291"/>
            <a:ext cx="1744989" cy="221951"/>
          </a:xfrm>
          <a:prstGeom prst="line">
            <a:avLst/>
          </a:prstGeom>
          <a:ln w="28575" cmpd="sng">
            <a:solidFill>
              <a:srgbClr val="FF0000"/>
            </a:solidFill>
          </a:ln>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flipV="1">
            <a:off x="2420805" y="3841111"/>
            <a:ext cx="1887381" cy="153933"/>
          </a:xfrm>
          <a:prstGeom prst="line">
            <a:avLst/>
          </a:prstGeom>
          <a:ln w="28575" cmpd="sng">
            <a:solidFill>
              <a:srgbClr val="0000FF"/>
            </a:solidFill>
          </a:ln>
        </p:spPr>
        <p:style>
          <a:lnRef idx="1">
            <a:schemeClr val="dk1"/>
          </a:lnRef>
          <a:fillRef idx="0">
            <a:schemeClr val="dk1"/>
          </a:fillRef>
          <a:effectRef idx="0">
            <a:schemeClr val="dk1"/>
          </a:effectRef>
          <a:fontRef idx="minor">
            <a:schemeClr val="tx1"/>
          </a:fontRef>
        </p:style>
      </p:cxnSp>
      <p:sp>
        <p:nvSpPr>
          <p:cNvPr id="21" name="テキスト ボックス 20"/>
          <p:cNvSpPr txBox="1"/>
          <p:nvPr/>
        </p:nvSpPr>
        <p:spPr>
          <a:xfrm rot="457963">
            <a:off x="2128543" y="1432368"/>
            <a:ext cx="990776" cy="369332"/>
          </a:xfrm>
          <a:prstGeom prst="rect">
            <a:avLst/>
          </a:prstGeom>
          <a:noFill/>
        </p:spPr>
        <p:txBody>
          <a:bodyPr wrap="none" rtlCol="0">
            <a:spAutoFit/>
          </a:bodyPr>
          <a:lstStyle/>
          <a:p>
            <a:r>
              <a:rPr lang="ja-JP" altLang="en-US" dirty="0" smtClean="0">
                <a:solidFill>
                  <a:srgbClr val="FFFFFF"/>
                </a:solidFill>
                <a:latin typeface="Calibri"/>
                <a:ea typeface="ＭＳ Ｐゴシック"/>
              </a:rPr>
              <a:t>鉄ヨーク</a:t>
            </a:r>
            <a:endParaRPr lang="ja-JP" altLang="en-US" dirty="0">
              <a:solidFill>
                <a:srgbClr val="FFFFFF"/>
              </a:solidFill>
              <a:latin typeface="Calibri"/>
              <a:ea typeface="ＭＳ Ｐゴシック"/>
            </a:endParaRPr>
          </a:p>
        </p:txBody>
      </p:sp>
      <p:sp>
        <p:nvSpPr>
          <p:cNvPr id="23" name="テキスト ボックス 22"/>
          <p:cNvSpPr txBox="1"/>
          <p:nvPr/>
        </p:nvSpPr>
        <p:spPr>
          <a:xfrm rot="5400000">
            <a:off x="5201324" y="3662808"/>
            <a:ext cx="1506620" cy="369332"/>
          </a:xfrm>
          <a:prstGeom prst="rect">
            <a:avLst/>
          </a:prstGeom>
          <a:noFill/>
        </p:spPr>
        <p:txBody>
          <a:bodyPr wrap="square" rtlCol="0">
            <a:spAutoFit/>
          </a:bodyPr>
          <a:lstStyle/>
          <a:p>
            <a:r>
              <a:rPr lang="ja-JP" altLang="en-US" dirty="0" smtClean="0">
                <a:solidFill>
                  <a:srgbClr val="FFFFFF"/>
                </a:solidFill>
                <a:latin typeface="Calibri"/>
                <a:ea typeface="ＭＳ Ｐゴシック"/>
              </a:rPr>
              <a:t>超伝導コイル</a:t>
            </a:r>
            <a:endParaRPr lang="ja-JP" altLang="en-US" dirty="0">
              <a:solidFill>
                <a:srgbClr val="FFFFFF"/>
              </a:solidFill>
              <a:latin typeface="Calibri"/>
              <a:ea typeface="ＭＳ Ｐゴシック"/>
            </a:endParaRPr>
          </a:p>
        </p:txBody>
      </p:sp>
      <p:sp>
        <p:nvSpPr>
          <p:cNvPr id="3" name="テキスト ボックス 2"/>
          <p:cNvSpPr txBox="1"/>
          <p:nvPr/>
        </p:nvSpPr>
        <p:spPr>
          <a:xfrm>
            <a:off x="168235" y="5602008"/>
            <a:ext cx="2971223" cy="92333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ja-JP" altLang="en-US" dirty="0" smtClean="0">
                <a:solidFill>
                  <a:prstClr val="black"/>
                </a:solidFill>
                <a:latin typeface="Calibri"/>
                <a:ea typeface="ＭＳ Ｐゴシック"/>
              </a:rPr>
              <a:t>蓄積領域の磁場：</a:t>
            </a:r>
            <a:endParaRPr lang="en-US" altLang="ja-JP" dirty="0" smtClean="0">
              <a:solidFill>
                <a:prstClr val="black"/>
              </a:solidFill>
              <a:latin typeface="Calibri"/>
              <a:ea typeface="ＭＳ Ｐゴシック"/>
            </a:endParaRPr>
          </a:p>
          <a:p>
            <a:r>
              <a:rPr lang="ja-JP" altLang="ja-JP" dirty="0">
                <a:solidFill>
                  <a:prstClr val="black"/>
                </a:solidFill>
                <a:latin typeface="Calibri"/>
                <a:ea typeface="ＭＳ Ｐゴシック"/>
              </a:rPr>
              <a:t>　</a:t>
            </a:r>
            <a:r>
              <a:rPr lang="en-US" altLang="ja-JP" dirty="0" smtClean="0">
                <a:solidFill>
                  <a:prstClr val="black"/>
                </a:solidFill>
                <a:latin typeface="Calibri"/>
                <a:ea typeface="ＭＳ Ｐゴシック"/>
              </a:rPr>
              <a:t>B=3T</a:t>
            </a:r>
          </a:p>
          <a:p>
            <a:r>
              <a:rPr lang="en-US" altLang="ja-JP" dirty="0">
                <a:solidFill>
                  <a:prstClr val="black"/>
                </a:solidFill>
                <a:latin typeface="Calibri"/>
                <a:ea typeface="ＭＳ Ｐゴシック"/>
              </a:rPr>
              <a:t> </a:t>
            </a:r>
            <a:r>
              <a:rPr lang="en-US" altLang="ja-JP" dirty="0" smtClean="0">
                <a:solidFill>
                  <a:prstClr val="black"/>
                </a:solidFill>
                <a:latin typeface="Calibri"/>
                <a:ea typeface="ＭＳ Ｐゴシック"/>
              </a:rPr>
              <a:t>  </a:t>
            </a:r>
            <a:r>
              <a:rPr lang="ja-JP" altLang="en-US" b="1" dirty="0" smtClean="0">
                <a:solidFill>
                  <a:srgbClr val="FF0000"/>
                </a:solidFill>
                <a:latin typeface="Calibri"/>
                <a:ea typeface="ＭＳ Ｐゴシック"/>
              </a:rPr>
              <a:t>一様性</a:t>
            </a:r>
            <a:r>
              <a:rPr lang="en-US" altLang="ja-JP" b="1" dirty="0" smtClean="0">
                <a:solidFill>
                  <a:srgbClr val="FF0000"/>
                </a:solidFill>
                <a:latin typeface="Calibri"/>
                <a:ea typeface="ＭＳ Ｐゴシック"/>
              </a:rPr>
              <a:t>1ppm</a:t>
            </a:r>
            <a:r>
              <a:rPr lang="ja-JP" altLang="en-US" dirty="0" smtClean="0">
                <a:solidFill>
                  <a:prstClr val="black"/>
                </a:solidFill>
                <a:latin typeface="Calibri"/>
                <a:ea typeface="ＭＳ Ｐゴシック"/>
              </a:rPr>
              <a:t>＋弱収束</a:t>
            </a:r>
            <a:r>
              <a:rPr lang="ja-JP" altLang="en-US" dirty="0" smtClean="0">
                <a:solidFill>
                  <a:prstClr val="black"/>
                </a:solidFill>
                <a:latin typeface="Calibri"/>
                <a:ea typeface="ＭＳ Ｐゴシック"/>
              </a:rPr>
              <a:t>磁場</a:t>
            </a:r>
            <a:endParaRPr lang="en-US" altLang="ja-JP" dirty="0" smtClean="0">
              <a:solidFill>
                <a:prstClr val="black"/>
              </a:solidFill>
              <a:latin typeface="Calibri"/>
              <a:ea typeface="ＭＳ Ｐゴシック"/>
            </a:endParaRPr>
          </a:p>
        </p:txBody>
      </p:sp>
      <p:cxnSp>
        <p:nvCxnSpPr>
          <p:cNvPr id="27" name="直線矢印コネクタ 26"/>
          <p:cNvCxnSpPr/>
          <p:nvPr/>
        </p:nvCxnSpPr>
        <p:spPr>
          <a:xfrm flipH="1" flipV="1">
            <a:off x="4055805" y="5454025"/>
            <a:ext cx="1039912" cy="12503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5" name="テキスト ボックス 14"/>
          <p:cNvSpPr txBox="1"/>
          <p:nvPr/>
        </p:nvSpPr>
        <p:spPr>
          <a:xfrm rot="437730">
            <a:off x="4256898" y="5454026"/>
            <a:ext cx="785078" cy="307777"/>
          </a:xfrm>
          <a:prstGeom prst="rect">
            <a:avLst/>
          </a:prstGeom>
          <a:noFill/>
        </p:spPr>
        <p:txBody>
          <a:bodyPr wrap="none" rtlCol="0">
            <a:spAutoFit/>
          </a:bodyPr>
          <a:lstStyle/>
          <a:p>
            <a:r>
              <a:rPr lang="en-US" altLang="ja-JP" sz="1400" dirty="0" smtClean="0">
                <a:solidFill>
                  <a:prstClr val="black"/>
                </a:solidFill>
                <a:latin typeface="Calibri"/>
                <a:ea typeface="ＭＳ Ｐゴシック"/>
              </a:rPr>
              <a:t>666 mm</a:t>
            </a:r>
            <a:endParaRPr lang="ja-JP" altLang="en-US" sz="1400" dirty="0">
              <a:solidFill>
                <a:prstClr val="black"/>
              </a:solidFill>
              <a:latin typeface="Calibri"/>
              <a:ea typeface="ＭＳ Ｐゴシック"/>
            </a:endParaRPr>
          </a:p>
        </p:txBody>
      </p:sp>
      <p:sp>
        <p:nvSpPr>
          <p:cNvPr id="25" name="スライド番号プレースホルダー 3"/>
          <p:cNvSpPr txBox="1">
            <a:spLocks/>
          </p:cNvSpPr>
          <p:nvPr/>
        </p:nvSpPr>
        <p:spPr>
          <a:xfrm>
            <a:off x="6553200" y="6356350"/>
            <a:ext cx="21336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0C99AD82-A2A7-48CC-ADE6-956731C16DA4}" type="slidenum">
              <a:rPr lang="ja-JP" altLang="en-US" smtClean="0">
                <a:solidFill>
                  <a:prstClr val="black">
                    <a:tint val="75000"/>
                  </a:prstClr>
                </a:solidFill>
                <a:latin typeface="Calibri"/>
                <a:ea typeface="ＭＳ Ｐゴシック"/>
              </a:rPr>
              <a:pPr/>
              <a:t>9</a:t>
            </a:fld>
            <a:endParaRPr lang="ja-JP" altLang="en-US">
              <a:solidFill>
                <a:prstClr val="black">
                  <a:tint val="75000"/>
                </a:prstClr>
              </a:solidFill>
              <a:latin typeface="Calibri"/>
              <a:ea typeface="ＭＳ Ｐゴシック"/>
            </a:endParaRPr>
          </a:p>
        </p:txBody>
      </p:sp>
      <p:sp>
        <p:nvSpPr>
          <p:cNvPr id="28" name="スライド番号プレースホルダー 3"/>
          <p:cNvSpPr txBox="1">
            <a:spLocks/>
          </p:cNvSpPr>
          <p:nvPr/>
        </p:nvSpPr>
        <p:spPr>
          <a:xfrm>
            <a:off x="6553200" y="6356350"/>
            <a:ext cx="21336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0C99AD82-A2A7-48CC-ADE6-956731C16DA4}" type="slidenum">
              <a:rPr lang="ja-JP" altLang="en-US" smtClean="0">
                <a:solidFill>
                  <a:prstClr val="black">
                    <a:tint val="75000"/>
                  </a:prstClr>
                </a:solidFill>
                <a:latin typeface="Calibri"/>
                <a:ea typeface="ＭＳ Ｐゴシック"/>
              </a:rPr>
              <a:pPr/>
              <a:t>9</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61545894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0.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ホワイト">
  <a:themeElements>
    <a:clrScheme name="シャープ">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ホワイト">
  <a:themeElements>
    <a:clrScheme name="シャープ">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9.xml><?xml version="1.0" encoding="utf-8"?>
<a:theme xmlns:a="http://schemas.openxmlformats.org/drawingml/2006/main" name="6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ウェーブ.thmx</Template>
  <TotalTime>37277</TotalTime>
  <Words>1802</Words>
  <Application>Microsoft Macintosh PowerPoint</Application>
  <PresentationFormat>画面に合わせる (4:3)</PresentationFormat>
  <Paragraphs>384</Paragraphs>
  <Slides>33</Slides>
  <Notes>0</Notes>
  <HiddenSlides>0</HiddenSlides>
  <MMClips>0</MMClips>
  <ScaleCrop>false</ScaleCrop>
  <HeadingPairs>
    <vt:vector size="6" baseType="variant">
      <vt:variant>
        <vt:lpstr>テーマ</vt:lpstr>
      </vt:variant>
      <vt:variant>
        <vt:i4>9</vt:i4>
      </vt:variant>
      <vt:variant>
        <vt:lpstr>埋め込まれた OLE サーバー</vt:lpstr>
      </vt:variant>
      <vt:variant>
        <vt:i4>2</vt:i4>
      </vt:variant>
      <vt:variant>
        <vt:lpstr>スライド タイトル</vt:lpstr>
      </vt:variant>
      <vt:variant>
        <vt:i4>33</vt:i4>
      </vt:variant>
    </vt:vector>
  </HeadingPairs>
  <TitlesOfParts>
    <vt:vector size="44" baseType="lpstr">
      <vt:lpstr>ウェーブ</vt:lpstr>
      <vt:lpstr>6_Office テーマ</vt:lpstr>
      <vt:lpstr>ホワイト</vt:lpstr>
      <vt:lpstr>1_ホワイト</vt:lpstr>
      <vt:lpstr>2_ホワイト</vt:lpstr>
      <vt:lpstr>3_ホワイト</vt:lpstr>
      <vt:lpstr>4_ホワイト</vt:lpstr>
      <vt:lpstr>1_ウェーブ</vt:lpstr>
      <vt:lpstr>6_ホワイト</vt:lpstr>
      <vt:lpstr>数式</vt:lpstr>
      <vt:lpstr>Microsoft 数式</vt:lpstr>
      <vt:lpstr>g-2/EDM実験で用いる 計測システムの開発</vt:lpstr>
      <vt:lpstr>共同研究者</vt:lpstr>
      <vt:lpstr>ミューオンスピンで探る標準模型のほころび</vt:lpstr>
      <vt:lpstr>ミューオンスピンで探る標準模型のほころび</vt:lpstr>
      <vt:lpstr>ミューオンスピンで探る標準模型のほころび</vt:lpstr>
      <vt:lpstr>ミューオンスピンで探る標準模型のほころび</vt:lpstr>
      <vt:lpstr>muon g-2 and EDM measurements</vt:lpstr>
      <vt:lpstr>PowerPoint プレゼンテーション</vt:lpstr>
      <vt:lpstr>ミューオン蓄積磁石・陽電子検出器</vt:lpstr>
      <vt:lpstr>ミューオン蓄積磁石・陽電子検出器</vt:lpstr>
      <vt:lpstr>g-2/EDMの精密測定</vt:lpstr>
      <vt:lpstr>PowerPoint プレゼンテーション</vt:lpstr>
      <vt:lpstr>Detector structure (sideview)</vt:lpstr>
      <vt:lpstr>飛跡再構成</vt:lpstr>
      <vt:lpstr>飛跡再構成</vt:lpstr>
      <vt:lpstr>Silicon strip tracker</vt:lpstr>
      <vt:lpstr>シリコンストリップセンサー</vt:lpstr>
      <vt:lpstr>テストセンサー</vt:lpstr>
      <vt:lpstr>テストセンサーを用いた評価</vt:lpstr>
      <vt:lpstr>読み出し回路</vt:lpstr>
      <vt:lpstr>読み出し回路</vt:lpstr>
      <vt:lpstr>クロックの分配</vt:lpstr>
      <vt:lpstr>タイムスタンプの要求精度</vt:lpstr>
      <vt:lpstr>周波数標準・分配システム概要</vt:lpstr>
      <vt:lpstr>データ通信回線(10GbE)を用いた クロック転送試験</vt:lpstr>
      <vt:lpstr>測定の様子＠KEKつくば</vt:lpstr>
      <vt:lpstr>周波数安定度の測定</vt:lpstr>
      <vt:lpstr>磁場に対する要求</vt:lpstr>
      <vt:lpstr>検出器部材の配置計画</vt:lpstr>
      <vt:lpstr>部材の磁化による磁場変化の測定</vt:lpstr>
      <vt:lpstr>磁気能率</vt:lpstr>
      <vt:lpstr>DC-DCコンバータ回路</vt:lpstr>
      <vt:lpstr>まとめと展望</vt:lpstr>
    </vt:vector>
  </TitlesOfParts>
  <Company>高エネルギー加速器研究機構</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 of muonium emission from silica aerogel </dc:title>
  <dc:creator>三部 勉</dc:creator>
  <cp:lastModifiedBy>三部 勉</cp:lastModifiedBy>
  <cp:revision>449</cp:revision>
  <dcterms:created xsi:type="dcterms:W3CDTF">2013-07-29T10:22:16Z</dcterms:created>
  <dcterms:modified xsi:type="dcterms:W3CDTF">2014-11-20T23:42:28Z</dcterms:modified>
</cp:coreProperties>
</file>