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92" r:id="rId5"/>
    <p:sldId id="294" r:id="rId6"/>
    <p:sldId id="299" r:id="rId7"/>
    <p:sldId id="301" r:id="rId8"/>
    <p:sldId id="296" r:id="rId9"/>
    <p:sldId id="297" r:id="rId10"/>
    <p:sldId id="300" r:id="rId11"/>
    <p:sldId id="298" r:id="rId12"/>
    <p:sldId id="302" r:id="rId13"/>
    <p:sldId id="303" r:id="rId14"/>
    <p:sldId id="261" r:id="rId15"/>
    <p:sldId id="275" r:id="rId16"/>
    <p:sldId id="274" r:id="rId17"/>
    <p:sldId id="281" r:id="rId18"/>
    <p:sldId id="283" r:id="rId19"/>
    <p:sldId id="284" r:id="rId20"/>
    <p:sldId id="286" r:id="rId21"/>
    <p:sldId id="279" r:id="rId22"/>
    <p:sldId id="280" r:id="rId23"/>
    <p:sldId id="287" r:id="rId24"/>
    <p:sldId id="285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yao\Desktop\BSM-wireposition%20tuning\BSM%20position%20tun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BSM</a:t>
            </a:r>
            <a:r>
              <a:rPr lang="ja-JP" altLang="en-US" baseline="0"/>
              <a:t> </a:t>
            </a:r>
            <a:r>
              <a:rPr lang="en-US" altLang="ja-JP" baseline="0"/>
              <a:t>Wire Position Tuning</a:t>
            </a:r>
            <a:endParaRPr lang="en-US" altLang="ja-JP"/>
          </a:p>
        </c:rich>
      </c:tx>
      <c:layout/>
    </c:title>
    <c:plotArea>
      <c:layout>
        <c:manualLayout>
          <c:layoutTarget val="inner"/>
          <c:xMode val="edge"/>
          <c:yMode val="edge"/>
          <c:x val="7.031287740660358E-2"/>
          <c:y val="9.2051799883691748E-2"/>
          <c:w val="0.7543849902762807"/>
          <c:h val="0.79606715560222407"/>
        </c:manualLayout>
      </c:layout>
      <c:scatterChart>
        <c:scatterStyle val="lineMarker"/>
        <c:ser>
          <c:idx val="0"/>
          <c:order val="0"/>
          <c:tx>
            <c:v>BSM#3</c:v>
          </c:tx>
          <c:spPr>
            <a:ln w="28575">
              <a:noFill/>
            </a:ln>
          </c:spPr>
          <c:marker>
            <c:symbol val="square"/>
            <c:size val="9"/>
          </c:marker>
          <c:xVal>
            <c:numRef>
              <c:f>Sheet1!$B$6:$B$56</c:f>
              <c:numCache>
                <c:formatCode>General</c:formatCode>
                <c:ptCount val="51"/>
                <c:pt idx="0">
                  <c:v>-4.7</c:v>
                </c:pt>
                <c:pt idx="1">
                  <c:v>-4.5999999999999996</c:v>
                </c:pt>
                <c:pt idx="2">
                  <c:v>-4.5</c:v>
                </c:pt>
                <c:pt idx="3">
                  <c:v>-4.4000000000000004</c:v>
                </c:pt>
                <c:pt idx="4">
                  <c:v>-4.2</c:v>
                </c:pt>
                <c:pt idx="5">
                  <c:v>-4</c:v>
                </c:pt>
                <c:pt idx="6">
                  <c:v>-3.8</c:v>
                </c:pt>
                <c:pt idx="7">
                  <c:v>-3.6</c:v>
                </c:pt>
                <c:pt idx="8">
                  <c:v>-3.5</c:v>
                </c:pt>
                <c:pt idx="9">
                  <c:v>-3.4</c:v>
                </c:pt>
                <c:pt idx="10">
                  <c:v>-3.2</c:v>
                </c:pt>
                <c:pt idx="11">
                  <c:v>-3</c:v>
                </c:pt>
                <c:pt idx="12">
                  <c:v>-2.8</c:v>
                </c:pt>
                <c:pt idx="13">
                  <c:v>-2.6</c:v>
                </c:pt>
                <c:pt idx="14">
                  <c:v>-2.5</c:v>
                </c:pt>
                <c:pt idx="15">
                  <c:v>-2.4</c:v>
                </c:pt>
                <c:pt idx="16">
                  <c:v>-2.2000000000000002</c:v>
                </c:pt>
                <c:pt idx="17">
                  <c:v>-2</c:v>
                </c:pt>
                <c:pt idx="18">
                  <c:v>-1.8</c:v>
                </c:pt>
                <c:pt idx="19">
                  <c:v>-1.6</c:v>
                </c:pt>
                <c:pt idx="20">
                  <c:v>-1.5</c:v>
                </c:pt>
                <c:pt idx="21">
                  <c:v>-1.4</c:v>
                </c:pt>
                <c:pt idx="22">
                  <c:v>-1.2</c:v>
                </c:pt>
                <c:pt idx="23">
                  <c:v>-1</c:v>
                </c:pt>
                <c:pt idx="24">
                  <c:v>-0.8</c:v>
                </c:pt>
                <c:pt idx="25">
                  <c:v>-0.60000000000000064</c:v>
                </c:pt>
                <c:pt idx="26">
                  <c:v>-0.4</c:v>
                </c:pt>
                <c:pt idx="27">
                  <c:v>-0.2</c:v>
                </c:pt>
                <c:pt idx="28">
                  <c:v>0</c:v>
                </c:pt>
                <c:pt idx="29">
                  <c:v>0.2</c:v>
                </c:pt>
                <c:pt idx="30">
                  <c:v>0.4</c:v>
                </c:pt>
                <c:pt idx="31">
                  <c:v>0.60000000000000064</c:v>
                </c:pt>
                <c:pt idx="32">
                  <c:v>0.8</c:v>
                </c:pt>
                <c:pt idx="33">
                  <c:v>1</c:v>
                </c:pt>
                <c:pt idx="34">
                  <c:v>1.2</c:v>
                </c:pt>
                <c:pt idx="35">
                  <c:v>1.4</c:v>
                </c:pt>
                <c:pt idx="36">
                  <c:v>1.6</c:v>
                </c:pt>
                <c:pt idx="37">
                  <c:v>1.8</c:v>
                </c:pt>
                <c:pt idx="38">
                  <c:v>2</c:v>
                </c:pt>
                <c:pt idx="39">
                  <c:v>2.2000000000000002</c:v>
                </c:pt>
                <c:pt idx="40">
                  <c:v>2.4</c:v>
                </c:pt>
                <c:pt idx="41">
                  <c:v>2.6</c:v>
                </c:pt>
                <c:pt idx="42">
                  <c:v>2.8</c:v>
                </c:pt>
                <c:pt idx="43">
                  <c:v>3</c:v>
                </c:pt>
                <c:pt idx="44">
                  <c:v>3.2</c:v>
                </c:pt>
                <c:pt idx="45">
                  <c:v>3.4</c:v>
                </c:pt>
                <c:pt idx="46">
                  <c:v>3.6</c:v>
                </c:pt>
                <c:pt idx="47">
                  <c:v>3.8</c:v>
                </c:pt>
                <c:pt idx="48">
                  <c:v>4</c:v>
                </c:pt>
                <c:pt idx="49">
                  <c:v>4.2</c:v>
                </c:pt>
                <c:pt idx="50">
                  <c:v>4.4000000000000004</c:v>
                </c:pt>
              </c:numCache>
            </c:numRef>
          </c:xVal>
          <c:yVal>
            <c:numRef>
              <c:f>Sheet1!$F$6:$F$56</c:f>
              <c:numCache>
                <c:formatCode>General</c:formatCode>
                <c:ptCount val="51"/>
                <c:pt idx="0">
                  <c:v>0.27536231884057982</c:v>
                </c:pt>
                <c:pt idx="1">
                  <c:v>0.28502415458937197</c:v>
                </c:pt>
                <c:pt idx="2">
                  <c:v>0.294685990338165</c:v>
                </c:pt>
                <c:pt idx="5">
                  <c:v>0.33816425120773047</c:v>
                </c:pt>
                <c:pt idx="8">
                  <c:v>0.41062801932367277</c:v>
                </c:pt>
                <c:pt idx="11">
                  <c:v>0.48792270531401166</c:v>
                </c:pt>
                <c:pt idx="14">
                  <c:v>0.56521739130434756</c:v>
                </c:pt>
                <c:pt idx="17">
                  <c:v>0.6521739130434816</c:v>
                </c:pt>
                <c:pt idx="20">
                  <c:v>0.78743961352657277</c:v>
                </c:pt>
                <c:pt idx="23">
                  <c:v>0.90338164251207764</c:v>
                </c:pt>
                <c:pt idx="24">
                  <c:v>0.93236714975845203</c:v>
                </c:pt>
                <c:pt idx="25">
                  <c:v>0.96135265700483163</c:v>
                </c:pt>
                <c:pt idx="26">
                  <c:v>0.98067632850241548</c:v>
                </c:pt>
                <c:pt idx="27">
                  <c:v>0.99033816425120536</c:v>
                </c:pt>
                <c:pt idx="28">
                  <c:v>1</c:v>
                </c:pt>
                <c:pt idx="29">
                  <c:v>0.98067632850241548</c:v>
                </c:pt>
                <c:pt idx="30">
                  <c:v>0.97101449275362328</c:v>
                </c:pt>
                <c:pt idx="31">
                  <c:v>0.93236714975845203</c:v>
                </c:pt>
                <c:pt idx="32">
                  <c:v>0.89371980676328766</c:v>
                </c:pt>
                <c:pt idx="33">
                  <c:v>0.85507246376811663</c:v>
                </c:pt>
                <c:pt idx="34">
                  <c:v>0.79710144927536231</c:v>
                </c:pt>
                <c:pt idx="35">
                  <c:v>0.74879227053140318</c:v>
                </c:pt>
                <c:pt idx="36">
                  <c:v>0.70048309178743795</c:v>
                </c:pt>
                <c:pt idx="37">
                  <c:v>0.66183574879227069</c:v>
                </c:pt>
                <c:pt idx="38">
                  <c:v>0.62318840579710155</c:v>
                </c:pt>
                <c:pt idx="39">
                  <c:v>0.5845410628019323</c:v>
                </c:pt>
                <c:pt idx="40">
                  <c:v>0.56521739130434756</c:v>
                </c:pt>
                <c:pt idx="41">
                  <c:v>0.53623188405797106</c:v>
                </c:pt>
                <c:pt idx="42">
                  <c:v>0.4975845410628037</c:v>
                </c:pt>
                <c:pt idx="43">
                  <c:v>0.45893719806763289</c:v>
                </c:pt>
                <c:pt idx="44">
                  <c:v>0.43961352657004837</c:v>
                </c:pt>
                <c:pt idx="45">
                  <c:v>0.42028985507246458</c:v>
                </c:pt>
                <c:pt idx="46">
                  <c:v>0.38164251207729488</c:v>
                </c:pt>
                <c:pt idx="47">
                  <c:v>0.35265700483091789</c:v>
                </c:pt>
                <c:pt idx="48">
                  <c:v>0.32367149758454244</c:v>
                </c:pt>
                <c:pt idx="49">
                  <c:v>0.30434782608695682</c:v>
                </c:pt>
                <c:pt idx="50">
                  <c:v>0.28502415458937197</c:v>
                </c:pt>
              </c:numCache>
            </c:numRef>
          </c:yVal>
        </c:ser>
        <c:ser>
          <c:idx val="1"/>
          <c:order val="1"/>
          <c:tx>
            <c:v>BSM#2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Sheet1!$B$6:$B$56</c:f>
              <c:numCache>
                <c:formatCode>General</c:formatCode>
                <c:ptCount val="51"/>
                <c:pt idx="0">
                  <c:v>-4.7</c:v>
                </c:pt>
                <c:pt idx="1">
                  <c:v>-4.5999999999999996</c:v>
                </c:pt>
                <c:pt idx="2">
                  <c:v>-4.5</c:v>
                </c:pt>
                <c:pt idx="3">
                  <c:v>-4.4000000000000004</c:v>
                </c:pt>
                <c:pt idx="4">
                  <c:v>-4.2</c:v>
                </c:pt>
                <c:pt idx="5">
                  <c:v>-4</c:v>
                </c:pt>
                <c:pt idx="6">
                  <c:v>-3.8</c:v>
                </c:pt>
                <c:pt idx="7">
                  <c:v>-3.6</c:v>
                </c:pt>
                <c:pt idx="8">
                  <c:v>-3.5</c:v>
                </c:pt>
                <c:pt idx="9">
                  <c:v>-3.4</c:v>
                </c:pt>
                <c:pt idx="10">
                  <c:v>-3.2</c:v>
                </c:pt>
                <c:pt idx="11">
                  <c:v>-3</c:v>
                </c:pt>
                <c:pt idx="12">
                  <c:v>-2.8</c:v>
                </c:pt>
                <c:pt idx="13">
                  <c:v>-2.6</c:v>
                </c:pt>
                <c:pt idx="14">
                  <c:v>-2.5</c:v>
                </c:pt>
                <c:pt idx="15">
                  <c:v>-2.4</c:v>
                </c:pt>
                <c:pt idx="16">
                  <c:v>-2.2000000000000002</c:v>
                </c:pt>
                <c:pt idx="17">
                  <c:v>-2</c:v>
                </c:pt>
                <c:pt idx="18">
                  <c:v>-1.8</c:v>
                </c:pt>
                <c:pt idx="19">
                  <c:v>-1.6</c:v>
                </c:pt>
                <c:pt idx="20">
                  <c:v>-1.5</c:v>
                </c:pt>
                <c:pt idx="21">
                  <c:v>-1.4</c:v>
                </c:pt>
                <c:pt idx="22">
                  <c:v>-1.2</c:v>
                </c:pt>
                <c:pt idx="23">
                  <c:v>-1</c:v>
                </c:pt>
                <c:pt idx="24">
                  <c:v>-0.8</c:v>
                </c:pt>
                <c:pt idx="25">
                  <c:v>-0.60000000000000064</c:v>
                </c:pt>
                <c:pt idx="26">
                  <c:v>-0.4</c:v>
                </c:pt>
                <c:pt idx="27">
                  <c:v>-0.2</c:v>
                </c:pt>
                <c:pt idx="28">
                  <c:v>0</c:v>
                </c:pt>
                <c:pt idx="29">
                  <c:v>0.2</c:v>
                </c:pt>
                <c:pt idx="30">
                  <c:v>0.4</c:v>
                </c:pt>
                <c:pt idx="31">
                  <c:v>0.60000000000000064</c:v>
                </c:pt>
                <c:pt idx="32">
                  <c:v>0.8</c:v>
                </c:pt>
                <c:pt idx="33">
                  <c:v>1</c:v>
                </c:pt>
                <c:pt idx="34">
                  <c:v>1.2</c:v>
                </c:pt>
                <c:pt idx="35">
                  <c:v>1.4</c:v>
                </c:pt>
                <c:pt idx="36">
                  <c:v>1.6</c:v>
                </c:pt>
                <c:pt idx="37">
                  <c:v>1.8</c:v>
                </c:pt>
                <c:pt idx="38">
                  <c:v>2</c:v>
                </c:pt>
                <c:pt idx="39">
                  <c:v>2.2000000000000002</c:v>
                </c:pt>
                <c:pt idx="40">
                  <c:v>2.4</c:v>
                </c:pt>
                <c:pt idx="41">
                  <c:v>2.6</c:v>
                </c:pt>
                <c:pt idx="42">
                  <c:v>2.8</c:v>
                </c:pt>
                <c:pt idx="43">
                  <c:v>3</c:v>
                </c:pt>
                <c:pt idx="44">
                  <c:v>3.2</c:v>
                </c:pt>
                <c:pt idx="45">
                  <c:v>3.4</c:v>
                </c:pt>
                <c:pt idx="46">
                  <c:v>3.6</c:v>
                </c:pt>
                <c:pt idx="47">
                  <c:v>3.8</c:v>
                </c:pt>
                <c:pt idx="48">
                  <c:v>4</c:v>
                </c:pt>
                <c:pt idx="49">
                  <c:v>4.2</c:v>
                </c:pt>
                <c:pt idx="50">
                  <c:v>4.4000000000000004</c:v>
                </c:pt>
              </c:numCache>
            </c:numRef>
          </c:xVal>
          <c:yVal>
            <c:numRef>
              <c:f>Sheet1!$G$6:$G$56</c:f>
              <c:numCache>
                <c:formatCode>General</c:formatCode>
                <c:ptCount val="51"/>
                <c:pt idx="3">
                  <c:v>0.10675675675675708</c:v>
                </c:pt>
                <c:pt idx="4">
                  <c:v>0.16216216216216295</c:v>
                </c:pt>
                <c:pt idx="5">
                  <c:v>0.17297297297297298</c:v>
                </c:pt>
                <c:pt idx="6">
                  <c:v>0.20000000000000004</c:v>
                </c:pt>
                <c:pt idx="7">
                  <c:v>0.21621621621621659</c:v>
                </c:pt>
                <c:pt idx="9">
                  <c:v>0.24324324324324359</c:v>
                </c:pt>
                <c:pt idx="10">
                  <c:v>0.27027027027027106</c:v>
                </c:pt>
                <c:pt idx="11">
                  <c:v>0.32432432432432579</c:v>
                </c:pt>
                <c:pt idx="12">
                  <c:v>0.35675675675675678</c:v>
                </c:pt>
                <c:pt idx="13">
                  <c:v>0.44324324324324332</c:v>
                </c:pt>
                <c:pt idx="15">
                  <c:v>0.50270270270270256</c:v>
                </c:pt>
                <c:pt idx="16">
                  <c:v>0.60000000000000064</c:v>
                </c:pt>
                <c:pt idx="17">
                  <c:v>0.75000000000000155</c:v>
                </c:pt>
                <c:pt idx="18">
                  <c:v>0.89864864864865146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0.85135135135135132</c:v>
                </c:pt>
                <c:pt idx="30">
                  <c:v>0.68918918918919092</c:v>
                </c:pt>
                <c:pt idx="31">
                  <c:v>0.55675675675675651</c:v>
                </c:pt>
                <c:pt idx="32">
                  <c:v>0.46486486486486683</c:v>
                </c:pt>
                <c:pt idx="33">
                  <c:v>0.36216216216216301</c:v>
                </c:pt>
                <c:pt idx="34">
                  <c:v>0.30810810810810818</c:v>
                </c:pt>
                <c:pt idx="35">
                  <c:v>0.25945945945945947</c:v>
                </c:pt>
                <c:pt idx="36">
                  <c:v>0.21621621621621659</c:v>
                </c:pt>
                <c:pt idx="37">
                  <c:v>0.18918918918918956</c:v>
                </c:pt>
                <c:pt idx="38">
                  <c:v>0.16216216216216295</c:v>
                </c:pt>
              </c:numCache>
            </c:numRef>
          </c:yVal>
        </c:ser>
        <c:ser>
          <c:idx val="2"/>
          <c:order val="2"/>
          <c:tx>
            <c:v>BSM#1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00B050"/>
              </a:solidFill>
            </c:spPr>
          </c:marker>
          <c:xVal>
            <c:numRef>
              <c:f>Sheet1!$B$6:$B$56</c:f>
              <c:numCache>
                <c:formatCode>General</c:formatCode>
                <c:ptCount val="51"/>
                <c:pt idx="0">
                  <c:v>-4.7</c:v>
                </c:pt>
                <c:pt idx="1">
                  <c:v>-4.5999999999999996</c:v>
                </c:pt>
                <c:pt idx="2">
                  <c:v>-4.5</c:v>
                </c:pt>
                <c:pt idx="3">
                  <c:v>-4.4000000000000004</c:v>
                </c:pt>
                <c:pt idx="4">
                  <c:v>-4.2</c:v>
                </c:pt>
                <c:pt idx="5">
                  <c:v>-4</c:v>
                </c:pt>
                <c:pt idx="6">
                  <c:v>-3.8</c:v>
                </c:pt>
                <c:pt idx="7">
                  <c:v>-3.6</c:v>
                </c:pt>
                <c:pt idx="8">
                  <c:v>-3.5</c:v>
                </c:pt>
                <c:pt idx="9">
                  <c:v>-3.4</c:v>
                </c:pt>
                <c:pt idx="10">
                  <c:v>-3.2</c:v>
                </c:pt>
                <c:pt idx="11">
                  <c:v>-3</c:v>
                </c:pt>
                <c:pt idx="12">
                  <c:v>-2.8</c:v>
                </c:pt>
                <c:pt idx="13">
                  <c:v>-2.6</c:v>
                </c:pt>
                <c:pt idx="14">
                  <c:v>-2.5</c:v>
                </c:pt>
                <c:pt idx="15">
                  <c:v>-2.4</c:v>
                </c:pt>
                <c:pt idx="16">
                  <c:v>-2.2000000000000002</c:v>
                </c:pt>
                <c:pt idx="17">
                  <c:v>-2</c:v>
                </c:pt>
                <c:pt idx="18">
                  <c:v>-1.8</c:v>
                </c:pt>
                <c:pt idx="19">
                  <c:v>-1.6</c:v>
                </c:pt>
                <c:pt idx="20">
                  <c:v>-1.5</c:v>
                </c:pt>
                <c:pt idx="21">
                  <c:v>-1.4</c:v>
                </c:pt>
                <c:pt idx="22">
                  <c:v>-1.2</c:v>
                </c:pt>
                <c:pt idx="23">
                  <c:v>-1</c:v>
                </c:pt>
                <c:pt idx="24">
                  <c:v>-0.8</c:v>
                </c:pt>
                <c:pt idx="25">
                  <c:v>-0.60000000000000064</c:v>
                </c:pt>
                <c:pt idx="26">
                  <c:v>-0.4</c:v>
                </c:pt>
                <c:pt idx="27">
                  <c:v>-0.2</c:v>
                </c:pt>
                <c:pt idx="28">
                  <c:v>0</c:v>
                </c:pt>
                <c:pt idx="29">
                  <c:v>0.2</c:v>
                </c:pt>
                <c:pt idx="30">
                  <c:v>0.4</c:v>
                </c:pt>
                <c:pt idx="31">
                  <c:v>0.60000000000000064</c:v>
                </c:pt>
                <c:pt idx="32">
                  <c:v>0.8</c:v>
                </c:pt>
                <c:pt idx="33">
                  <c:v>1</c:v>
                </c:pt>
                <c:pt idx="34">
                  <c:v>1.2</c:v>
                </c:pt>
                <c:pt idx="35">
                  <c:v>1.4</c:v>
                </c:pt>
                <c:pt idx="36">
                  <c:v>1.6</c:v>
                </c:pt>
                <c:pt idx="37">
                  <c:v>1.8</c:v>
                </c:pt>
                <c:pt idx="38">
                  <c:v>2</c:v>
                </c:pt>
                <c:pt idx="39">
                  <c:v>2.2000000000000002</c:v>
                </c:pt>
                <c:pt idx="40">
                  <c:v>2.4</c:v>
                </c:pt>
                <c:pt idx="41">
                  <c:v>2.6</c:v>
                </c:pt>
                <c:pt idx="42">
                  <c:v>2.8</c:v>
                </c:pt>
                <c:pt idx="43">
                  <c:v>3</c:v>
                </c:pt>
                <c:pt idx="44">
                  <c:v>3.2</c:v>
                </c:pt>
                <c:pt idx="45">
                  <c:v>3.4</c:v>
                </c:pt>
                <c:pt idx="46">
                  <c:v>3.6</c:v>
                </c:pt>
                <c:pt idx="47">
                  <c:v>3.8</c:v>
                </c:pt>
                <c:pt idx="48">
                  <c:v>4</c:v>
                </c:pt>
                <c:pt idx="49">
                  <c:v>4.2</c:v>
                </c:pt>
                <c:pt idx="50">
                  <c:v>4.4000000000000004</c:v>
                </c:pt>
              </c:numCache>
            </c:numRef>
          </c:xVal>
          <c:yVal>
            <c:numRef>
              <c:f>Sheet1!$H$6:$H$56</c:f>
              <c:numCache>
                <c:formatCode>General</c:formatCode>
                <c:ptCount val="51"/>
                <c:pt idx="17">
                  <c:v>0.39689922480620182</c:v>
                </c:pt>
                <c:pt idx="18">
                  <c:v>0.60155038759689961</c:v>
                </c:pt>
                <c:pt idx="19">
                  <c:v>0.64496124031007951</c:v>
                </c:pt>
                <c:pt idx="21">
                  <c:v>0.77054263565891479</c:v>
                </c:pt>
                <c:pt idx="22">
                  <c:v>0.8372093023255841</c:v>
                </c:pt>
                <c:pt idx="23">
                  <c:v>0.91472868217054415</c:v>
                </c:pt>
                <c:pt idx="24">
                  <c:v>0.97674418604651181</c:v>
                </c:pt>
                <c:pt idx="25">
                  <c:v>1</c:v>
                </c:pt>
                <c:pt idx="26">
                  <c:v>1</c:v>
                </c:pt>
                <c:pt idx="27">
                  <c:v>0.95348837209302362</c:v>
                </c:pt>
                <c:pt idx="28">
                  <c:v>0.89147286821705407</c:v>
                </c:pt>
                <c:pt idx="29">
                  <c:v>0.7689922480620156</c:v>
                </c:pt>
                <c:pt idx="30">
                  <c:v>0.7069767441860465</c:v>
                </c:pt>
                <c:pt idx="31">
                  <c:v>0.55813953488372092</c:v>
                </c:pt>
                <c:pt idx="32">
                  <c:v>0.471317829457365</c:v>
                </c:pt>
                <c:pt idx="33">
                  <c:v>0.35968992248062032</c:v>
                </c:pt>
              </c:numCache>
            </c:numRef>
          </c:yVal>
        </c:ser>
        <c:axId val="165796096"/>
        <c:axId val="166077184"/>
      </c:scatterChart>
      <c:valAx>
        <c:axId val="165796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400"/>
                  <a:t>Wire Position (mm)</a:t>
                </a:r>
                <a:endParaRPr lang="ja-JP" altLang="en-US" sz="1400"/>
              </a:p>
            </c:rich>
          </c:tx>
          <c:layout/>
        </c:title>
        <c:numFmt formatCode="General" sourceLinked="1"/>
        <c:majorTickMark val="none"/>
        <c:tickLblPos val="nextTo"/>
        <c:crossAx val="166077184"/>
        <c:crosses val="autoZero"/>
        <c:crossBetween val="midCat"/>
        <c:majorUnit val="1"/>
        <c:minorUnit val="0.5"/>
      </c:valAx>
      <c:valAx>
        <c:axId val="166077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400"/>
                  <a:t>Intensity</a:t>
                </a:r>
                <a:endParaRPr lang="ja-JP" altLang="en-US" sz="1400"/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crossAx val="16579609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ja-JP"/>
          </a:p>
        </c:txPr>
      </c:legendEntry>
      <c:layout>
        <c:manualLayout>
          <c:xMode val="edge"/>
          <c:yMode val="edge"/>
          <c:x val="0.10280210816309349"/>
          <c:y val="0.22021685835476254"/>
          <c:w val="0.13468990375657161"/>
          <c:h val="0.15041744871551124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D124-0363-41DD-922F-3F067184F30D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D446-27ED-4AA5-8A08-CAA0B1E1314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位相の校正：　ネットアナの周波数測定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D446-27ED-4AA5-8A08-CAA0B1E1314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サンプリング周波数：ビット数　</a:t>
            </a:r>
            <a:r>
              <a:rPr kumimoji="1" lang="en-US" altLang="ja-JP" dirty="0" smtClean="0"/>
              <a:t>WER:200MS/s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12bit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WE</a:t>
            </a:r>
            <a:r>
              <a:rPr kumimoji="1" lang="ja-JP" altLang="en-US" dirty="0" smtClean="0"/>
              <a:t>：</a:t>
            </a:r>
            <a:r>
              <a:rPr kumimoji="1" lang="en-US" altLang="ja-JP" smtClean="0"/>
              <a:t>20MS/s 14bit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D446-27ED-4AA5-8A08-CAA0B1E1314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レーザープロファイルモニタ：募集中⇒三浦さんと相談。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D446-27ED-4AA5-8A08-CAA0B1E13145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8424863" cy="3603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FC91-1AE6-4558-88DC-A2131E01CBB1}" type="datetimeFigureOut">
              <a:rPr kumimoji="1" lang="ja-JP" altLang="en-US" smtClean="0"/>
              <a:pPr/>
              <a:t>2014/11/21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390F-4301-4FE3-A381-9C5B39F5B2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J-PARC LINAC 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ビーム診断システム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83768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KEK 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加速器第一研究系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400" b="1" dirty="0" smtClean="0">
                <a:solidFill>
                  <a:schemeClr val="tx1"/>
                </a:solidFill>
              </a:rPr>
              <a:t>宮尾 智章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99592" y="2564904"/>
            <a:ext cx="1979712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357301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・リニアックの構成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・モニタ一覧とデータ集積</a:t>
            </a:r>
            <a:endParaRPr lang="en-US" altLang="ja-JP" sz="2400" dirty="0" smtClean="0"/>
          </a:p>
          <a:p>
            <a:r>
              <a:rPr lang="ja-JP" altLang="en-US" sz="2400" dirty="0" smtClean="0"/>
              <a:t>　実働がメインです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・バンチシェイプモニタ</a:t>
            </a:r>
            <a:r>
              <a:rPr kumimoji="1" lang="en-US" altLang="ja-JP" sz="2400" dirty="0" smtClean="0"/>
              <a:t>(BSM)</a:t>
            </a:r>
            <a:endParaRPr kumimoji="1" lang="ja-JP" altLang="en-US" sz="2400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22936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4288" cy="11430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ロス</a:t>
            </a:r>
            <a:r>
              <a:rPr kumimoji="1" lang="ja-JP" altLang="en-US" sz="3600" b="1" dirty="0" smtClean="0"/>
              <a:t>モニタ</a:t>
            </a:r>
            <a:r>
              <a:rPr kumimoji="1" lang="en-US" altLang="ja-JP" sz="3600" b="1" dirty="0" smtClean="0"/>
              <a:t>(BLM)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3707904" y="1268760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ja-JP" altLang="en-US" dirty="0" smtClean="0"/>
              <a:t>シンチレーションは　</a:t>
            </a:r>
            <a:endParaRPr lang="en-US" altLang="ja-JP" dirty="0" smtClean="0"/>
          </a:p>
          <a:p>
            <a:r>
              <a:rPr lang="ja-JP" altLang="en-US" dirty="0" smtClean="0"/>
              <a:t>  フォトマルにプラスチックシンチレータを接着して</a:t>
            </a:r>
            <a:endParaRPr lang="en-US" altLang="ja-JP" dirty="0" smtClean="0"/>
          </a:p>
          <a:p>
            <a:r>
              <a:rPr lang="ja-JP" altLang="en-US" dirty="0" smtClean="0"/>
              <a:t>  遮光幕を巻きつける。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・ガンマ線に感度が高くビームロスのみを検出する。</a:t>
            </a:r>
            <a:endParaRPr lang="en-US" altLang="ja-JP" dirty="0" smtClean="0"/>
          </a:p>
          <a:p>
            <a:r>
              <a:rPr lang="ja-JP" altLang="en-US" dirty="0" smtClean="0"/>
              <a:t>・高速応答があり、ビーム診断に有力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・ビーム軌道調整前後で、ロスを減らすことができた。</a:t>
            </a:r>
            <a:endParaRPr lang="en-US" altLang="ja-JP" dirty="0" smtClean="0"/>
          </a:p>
          <a:p>
            <a:r>
              <a:rPr lang="ja-JP" altLang="en-US" dirty="0" smtClean="0"/>
              <a:t>　黄色：ビームパルス</a:t>
            </a:r>
            <a:r>
              <a:rPr lang="en-US" altLang="ja-JP" dirty="0" smtClean="0"/>
              <a:t>300µs</a:t>
            </a:r>
          </a:p>
          <a:p>
            <a:r>
              <a:rPr lang="ja-JP" altLang="en-US" dirty="0" smtClean="0"/>
              <a:t>　ピンク、緑：ビームロスの波形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MPS</a:t>
            </a:r>
            <a:r>
              <a:rPr lang="ja-JP" altLang="en-US" dirty="0" smtClean="0"/>
              <a:t>は検討中⇒積分出力</a:t>
            </a:r>
            <a:endParaRPr lang="en-US" altLang="ja-JP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24482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3369721" cy="20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25144"/>
            <a:ext cx="3528392" cy="20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64288" cy="11430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ワイヤスキャナ</a:t>
            </a:r>
            <a:r>
              <a:rPr kumimoji="1" lang="ja-JP" altLang="en-US" sz="3600" b="1" dirty="0" smtClean="0"/>
              <a:t>モニタ</a:t>
            </a:r>
            <a:r>
              <a:rPr kumimoji="1" lang="en-US" altLang="ja-JP" sz="3600" b="1" dirty="0" smtClean="0"/>
              <a:t>(WSM)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471592" y="148478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ワイヤー：タングステン金メッキ</a:t>
            </a:r>
            <a:endParaRPr lang="en-US" altLang="ja-JP" dirty="0" smtClean="0"/>
          </a:p>
          <a:p>
            <a:r>
              <a:rPr lang="ja-JP" altLang="en-US" dirty="0" smtClean="0"/>
              <a:t>　　　　　　　</a:t>
            </a:r>
            <a:r>
              <a:rPr lang="en-US" altLang="ja-JP" dirty="0" smtClean="0"/>
              <a:t>Φ</a:t>
            </a:r>
            <a:r>
              <a:rPr lang="ja-JP" altLang="en-US" dirty="0" smtClean="0"/>
              <a:t>　</a:t>
            </a:r>
            <a:r>
              <a:rPr lang="en-US" altLang="ja-JP" dirty="0" smtClean="0"/>
              <a:t>80µm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30µm</a:t>
            </a:r>
          </a:p>
          <a:p>
            <a:r>
              <a:rPr lang="en-US" altLang="ja-JP" dirty="0" smtClean="0"/>
              <a:t>MEBT1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ACS</a:t>
            </a:r>
            <a:r>
              <a:rPr lang="ja-JP" altLang="en-US" dirty="0" smtClean="0"/>
              <a:t>セクション除く</a:t>
            </a:r>
            <a:endParaRPr lang="en-US" altLang="ja-JP" dirty="0" smtClean="0"/>
          </a:p>
          <a:p>
            <a:r>
              <a:rPr lang="ja-JP" altLang="en-US" dirty="0" smtClean="0"/>
              <a:t>ビームラインで張り替え作業を実施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オレンジ：</a:t>
            </a:r>
            <a:r>
              <a:rPr lang="en-US" altLang="ja-JP" dirty="0" smtClean="0"/>
              <a:t>X</a:t>
            </a:r>
            <a:r>
              <a:rPr lang="ja-JP" altLang="en-US" dirty="0" smtClean="0"/>
              <a:t>方向のプロファイル測定</a:t>
            </a:r>
            <a:endParaRPr lang="en-US" altLang="ja-JP" dirty="0" smtClean="0"/>
          </a:p>
          <a:p>
            <a:r>
              <a:rPr lang="ja-JP" altLang="en-US" dirty="0" smtClean="0"/>
              <a:t>青：</a:t>
            </a:r>
            <a:r>
              <a:rPr lang="en-US" altLang="ja-JP" dirty="0" smtClean="0"/>
              <a:t>Y</a:t>
            </a:r>
            <a:r>
              <a:rPr lang="ja-JP" altLang="en-US" dirty="0" smtClean="0"/>
              <a:t>方向のプロファイル測定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・測定精度は</a:t>
            </a:r>
            <a:r>
              <a:rPr lang="en-US" altLang="ja-JP" dirty="0" smtClean="0"/>
              <a:t>0.1mm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-180528" y="1422819"/>
            <a:ext cx="4824536" cy="3590357"/>
            <a:chOff x="-252536" y="1412776"/>
            <a:chExt cx="4824536" cy="3590357"/>
          </a:xfrm>
        </p:grpSpPr>
        <p:pic>
          <p:nvPicPr>
            <p:cNvPr id="8" name="図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900000">
              <a:off x="-252536" y="2470384"/>
              <a:ext cx="4824536" cy="126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97" name="Group 1"/>
            <p:cNvGrpSpPr>
              <a:grpSpLocks/>
            </p:cNvGrpSpPr>
            <p:nvPr/>
          </p:nvGrpSpPr>
          <p:grpSpPr bwMode="auto">
            <a:xfrm>
              <a:off x="237936" y="1412776"/>
              <a:ext cx="3757949" cy="3590357"/>
              <a:chOff x="2550" y="4823"/>
              <a:chExt cx="6623" cy="8403"/>
            </a:xfrm>
          </p:grpSpPr>
          <p:cxnSp>
            <p:nvCxnSpPr>
              <p:cNvPr id="4098" name="AutoShape 2"/>
              <p:cNvCxnSpPr>
                <a:cxnSpLocks noChangeShapeType="1"/>
              </p:cNvCxnSpPr>
              <p:nvPr/>
            </p:nvCxnSpPr>
            <p:spPr bwMode="auto">
              <a:xfrm flipV="1">
                <a:off x="5654" y="4823"/>
                <a:ext cx="2041" cy="2917"/>
              </a:xfrm>
              <a:prstGeom prst="straightConnector1">
                <a:avLst/>
              </a:prstGeom>
              <a:noFill/>
              <a:ln w="38100">
                <a:solidFill>
                  <a:srgbClr val="E36C0A"/>
                </a:solidFill>
                <a:round/>
                <a:headEnd/>
                <a:tailEnd/>
              </a:ln>
            </p:spPr>
          </p:cxnSp>
          <p:cxnSp>
            <p:nvCxnSpPr>
              <p:cNvPr id="4099" name="AutoShape 3"/>
              <p:cNvCxnSpPr>
                <a:cxnSpLocks noChangeShapeType="1"/>
              </p:cNvCxnSpPr>
              <p:nvPr/>
            </p:nvCxnSpPr>
            <p:spPr bwMode="auto">
              <a:xfrm flipV="1">
                <a:off x="5654" y="7739"/>
                <a:ext cx="6" cy="2945"/>
              </a:xfrm>
              <a:prstGeom prst="straightConnector1">
                <a:avLst/>
              </a:prstGeom>
              <a:noFill/>
              <a:ln w="38100">
                <a:solidFill>
                  <a:srgbClr val="E36C0A"/>
                </a:solidFill>
                <a:round/>
                <a:headEnd/>
                <a:tailEnd/>
              </a:ln>
            </p:spPr>
          </p:cxnSp>
          <p:cxnSp>
            <p:nvCxnSpPr>
              <p:cNvPr id="4100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3840" y="10656"/>
                <a:ext cx="1814" cy="2570"/>
              </a:xfrm>
              <a:prstGeom prst="straightConnector1">
                <a:avLst/>
              </a:prstGeom>
              <a:noFill/>
              <a:ln w="38100">
                <a:solidFill>
                  <a:srgbClr val="E36C0A"/>
                </a:solidFill>
                <a:round/>
                <a:headEnd/>
                <a:tailEnd/>
              </a:ln>
            </p:spPr>
          </p:cxnSp>
          <p:cxnSp>
            <p:nvCxnSpPr>
              <p:cNvPr id="4101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7904" y="6003"/>
                <a:ext cx="1269" cy="1685"/>
              </a:xfrm>
              <a:prstGeom prst="straightConnector1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</p:cxnSp>
          <p:cxnSp>
            <p:nvCxnSpPr>
              <p:cNvPr id="4102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5654" y="7688"/>
                <a:ext cx="2250" cy="51"/>
              </a:xfrm>
              <a:prstGeom prst="straightConnector1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</p:cxnSp>
          <p:cxnSp>
            <p:nvCxnSpPr>
              <p:cNvPr id="4103" name="AutoShape 7"/>
              <p:cNvCxnSpPr>
                <a:cxnSpLocks noChangeShapeType="1"/>
              </p:cNvCxnSpPr>
              <p:nvPr/>
            </p:nvCxnSpPr>
            <p:spPr bwMode="auto">
              <a:xfrm rot="18900000">
                <a:off x="2550" y="9394"/>
                <a:ext cx="3633" cy="1"/>
              </a:xfrm>
              <a:prstGeom prst="straightConnector1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</p:cxnSp>
        </p:grpSp>
      </p:grpSp>
      <p:sp>
        <p:nvSpPr>
          <p:cNvPr id="17" name="円/楕円 16"/>
          <p:cNvSpPr/>
          <p:nvPr/>
        </p:nvSpPr>
        <p:spPr>
          <a:xfrm>
            <a:off x="2267744" y="2852936"/>
            <a:ext cx="360040" cy="216024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720" y="306896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</a:t>
            </a:r>
            <a:endParaRPr kumimoji="1" lang="ja-JP" altLang="en-US" dirty="0"/>
          </a:p>
        </p:txBody>
      </p:sp>
      <p:pic>
        <p:nvPicPr>
          <p:cNvPr id="5122" name="Picture 2" descr="http://www-cont.j-parc.jp/ScrShot/2014_10/14/2014_10_14_23_58_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568" y="4103694"/>
            <a:ext cx="3888432" cy="2754306"/>
          </a:xfrm>
          <a:prstGeom prst="rect">
            <a:avLst/>
          </a:prstGeom>
          <a:noFill/>
        </p:spPr>
      </p:pic>
      <p:pic>
        <p:nvPicPr>
          <p:cNvPr id="5123" name="Picture 3" descr="C:\Users\Miyao\Desktop\写真\年末年始\RIMG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401108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noProof="0" dirty="0" smtClean="0">
                <a:latin typeface="+mj-lt"/>
                <a:ea typeface="+mj-ea"/>
                <a:cs typeface="+mj-cs"/>
              </a:rPr>
              <a:t>データの集積・真空監視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11560" y="90872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WE800,WE900</a:t>
            </a:r>
            <a:r>
              <a:rPr lang="ja-JP" altLang="en-US" dirty="0" smtClean="0"/>
              <a:t>・・・</a:t>
            </a:r>
            <a:r>
              <a:rPr kumimoji="1" lang="en-US" altLang="ja-JP" dirty="0" smtClean="0"/>
              <a:t>MEBT1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SDTL</a:t>
            </a:r>
            <a:r>
              <a:rPr kumimoji="1" lang="ja-JP" altLang="en-US" dirty="0" smtClean="0"/>
              <a:t>セクション </a:t>
            </a:r>
            <a:r>
              <a:rPr kumimoji="1" lang="en-US" altLang="ja-JP" dirty="0" smtClean="0"/>
              <a:t>20MS/s, 12bit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smtClean="0"/>
              <a:t>2:</a:t>
            </a:r>
            <a:r>
              <a:rPr lang="ja-JP" altLang="en-US" dirty="0" smtClean="0"/>
              <a:t> </a:t>
            </a:r>
            <a:r>
              <a:rPr lang="en-US" altLang="ja-JP" dirty="0" smtClean="0"/>
              <a:t>WER200M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ACS</a:t>
            </a:r>
            <a:r>
              <a:rPr lang="ja-JP" altLang="en-US" dirty="0" smtClean="0"/>
              <a:t>セクション </a:t>
            </a:r>
            <a:r>
              <a:rPr lang="en-US" altLang="ja-JP" dirty="0" smtClean="0"/>
              <a:t>200MS/s, 12bit</a:t>
            </a:r>
          </a:p>
          <a:p>
            <a:r>
              <a:rPr lang="en-US" altLang="ja-JP" dirty="0" smtClean="0"/>
              <a:t>       </a:t>
            </a:r>
            <a:r>
              <a:rPr lang="ja-JP" altLang="en-US" dirty="0" smtClean="0"/>
              <a:t>⇒各データは</a:t>
            </a:r>
            <a:r>
              <a:rPr lang="en-US" altLang="ja-JP" dirty="0" smtClean="0"/>
              <a:t>EPICS</a:t>
            </a:r>
            <a:r>
              <a:rPr lang="ja-JP" altLang="en-US" dirty="0" smtClean="0"/>
              <a:t>　レコードでアーカイブできる</a:t>
            </a:r>
            <a:endParaRPr lang="en-US" altLang="ja-JP" dirty="0" smtClean="0"/>
          </a:p>
          <a:p>
            <a:r>
              <a:rPr lang="en-US" altLang="ja-JP" dirty="0" smtClean="0"/>
              <a:t>3: </a:t>
            </a:r>
            <a:r>
              <a:rPr lang="ja-JP" altLang="en-US" dirty="0" smtClean="0"/>
              <a:t>ワイヤスキャナ用モータードライバ・・・</a:t>
            </a:r>
            <a:r>
              <a:rPr lang="en-US" altLang="ja-JP" dirty="0" smtClean="0"/>
              <a:t>MEBT2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ACS</a:t>
            </a:r>
            <a:r>
              <a:rPr lang="ja-JP" altLang="en-US" dirty="0" smtClean="0"/>
              <a:t>セクション　　　</a:t>
            </a:r>
            <a:endParaRPr lang="en-US" altLang="ja-JP" dirty="0" smtClean="0"/>
          </a:p>
          <a:p>
            <a:r>
              <a:rPr lang="en-US" altLang="ja-JP" dirty="0" smtClean="0"/>
              <a:t>4: </a:t>
            </a:r>
            <a:r>
              <a:rPr lang="ja-JP" altLang="en-US" dirty="0" smtClean="0"/>
              <a:t>真空コントロールシステム 　バンチシェイプモニタ</a:t>
            </a:r>
            <a:r>
              <a:rPr lang="en-US" altLang="ja-JP" dirty="0" smtClean="0"/>
              <a:t>(BSM)</a:t>
            </a:r>
            <a:r>
              <a:rPr lang="ja-JP" altLang="en-US" dirty="0" smtClean="0"/>
              <a:t>用</a:t>
            </a:r>
            <a:endParaRPr kumimoji="1" lang="en-US" altLang="ja-JP" dirty="0" smtClean="0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49" name="Picture 3" descr="http://j-parc.jp/top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pic>
        <p:nvPicPr>
          <p:cNvPr id="4097" name="Picture 1" descr="I:\発表資料\R002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3024336" cy="2016224"/>
          </a:xfrm>
          <a:prstGeom prst="rect">
            <a:avLst/>
          </a:prstGeom>
          <a:noFill/>
        </p:spPr>
      </p:pic>
      <p:pic>
        <p:nvPicPr>
          <p:cNvPr id="4098" name="Picture 2" descr="I:\発表資料\R0022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348880"/>
            <a:ext cx="3168352" cy="2106234"/>
          </a:xfrm>
          <a:prstGeom prst="rect">
            <a:avLst/>
          </a:prstGeom>
          <a:noFill/>
        </p:spPr>
      </p:pic>
      <p:pic>
        <p:nvPicPr>
          <p:cNvPr id="4099" name="Picture 3" descr="I:\発表資料\R0022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509120"/>
            <a:ext cx="3131840" cy="2348880"/>
          </a:xfrm>
          <a:prstGeom prst="rect">
            <a:avLst/>
          </a:prstGeom>
          <a:noFill/>
        </p:spPr>
      </p:pic>
      <p:pic>
        <p:nvPicPr>
          <p:cNvPr id="4100" name="Picture 4" descr="I:\発表資料\R00220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1" y="4509120"/>
            <a:ext cx="3024335" cy="234888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39553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4008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164288" cy="11430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バンチシェイプモニタ</a:t>
            </a:r>
            <a:r>
              <a:rPr kumimoji="1" lang="en-US" altLang="ja-JP" sz="3600" b="1" dirty="0" smtClean="0"/>
              <a:t>(BSM)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611560" y="148478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latin typeface="+mj-lt"/>
                <a:ea typeface="+mj-ea"/>
                <a:cs typeface="+mj-cs"/>
              </a:rPr>
              <a:t>測定原理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67544" y="1025352"/>
            <a:ext cx="6264696" cy="5715823"/>
            <a:chOff x="1872" y="2467"/>
            <a:chExt cx="8593" cy="7975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136" y="4516"/>
              <a:ext cx="1072" cy="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7" name="Oval 5"/>
            <p:cNvSpPr>
              <a:spLocks noChangeAspect="1" noChangeArrowheads="1"/>
            </p:cNvSpPr>
            <p:nvPr/>
          </p:nvSpPr>
          <p:spPr bwMode="auto">
            <a:xfrm>
              <a:off x="3029" y="3011"/>
              <a:ext cx="152" cy="762"/>
            </a:xfrm>
            <a:prstGeom prst="ellipse">
              <a:avLst/>
            </a:prstGeom>
            <a:solidFill>
              <a:srgbClr val="DFDFD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8" name="Oval 6"/>
            <p:cNvSpPr>
              <a:spLocks noChangeAspect="1" noChangeArrowheads="1"/>
            </p:cNvSpPr>
            <p:nvPr/>
          </p:nvSpPr>
          <p:spPr bwMode="auto">
            <a:xfrm>
              <a:off x="3029" y="4533"/>
              <a:ext cx="152" cy="761"/>
            </a:xfrm>
            <a:prstGeom prst="ellipse">
              <a:avLst/>
            </a:prstGeom>
            <a:solidFill>
              <a:srgbClr val="D9D9D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9" name="Oval 7"/>
            <p:cNvSpPr>
              <a:spLocks noChangeAspect="1" noChangeArrowheads="1"/>
            </p:cNvSpPr>
            <p:nvPr/>
          </p:nvSpPr>
          <p:spPr bwMode="auto">
            <a:xfrm>
              <a:off x="3029" y="6054"/>
              <a:ext cx="152" cy="762"/>
            </a:xfrm>
            <a:prstGeom prst="ellipse">
              <a:avLst/>
            </a:prstGeom>
            <a:solidFill>
              <a:srgbClr val="D9D9D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0" name="Line 8"/>
            <p:cNvSpPr>
              <a:spLocks noChangeAspect="1" noChangeShapeType="1"/>
            </p:cNvSpPr>
            <p:nvPr/>
          </p:nvSpPr>
          <p:spPr bwMode="auto">
            <a:xfrm>
              <a:off x="3105" y="2783"/>
              <a:ext cx="0" cy="1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1" name="Line 9"/>
            <p:cNvSpPr>
              <a:spLocks noChangeAspect="1" noChangeShapeType="1"/>
            </p:cNvSpPr>
            <p:nvPr/>
          </p:nvSpPr>
          <p:spPr bwMode="auto">
            <a:xfrm flipH="1" flipV="1">
              <a:off x="2657" y="3593"/>
              <a:ext cx="44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2" name="Line 10"/>
            <p:cNvSpPr>
              <a:spLocks noChangeAspect="1" noChangeShapeType="1"/>
            </p:cNvSpPr>
            <p:nvPr/>
          </p:nvSpPr>
          <p:spPr bwMode="auto">
            <a:xfrm flipH="1">
              <a:off x="2657" y="3171"/>
              <a:ext cx="78" cy="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3" name="Line 11"/>
            <p:cNvSpPr>
              <a:spLocks noChangeAspect="1" noChangeShapeType="1"/>
            </p:cNvSpPr>
            <p:nvPr/>
          </p:nvSpPr>
          <p:spPr bwMode="auto">
            <a:xfrm flipV="1">
              <a:off x="2734" y="3011"/>
              <a:ext cx="371" cy="1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084" name="Group 12"/>
            <p:cNvGrpSpPr>
              <a:grpSpLocks/>
            </p:cNvGrpSpPr>
            <p:nvPr/>
          </p:nvGrpSpPr>
          <p:grpSpPr bwMode="auto">
            <a:xfrm>
              <a:off x="2005" y="4361"/>
              <a:ext cx="1114" cy="576"/>
              <a:chOff x="2005" y="4361"/>
              <a:chExt cx="1114" cy="576"/>
            </a:xfrm>
          </p:grpSpPr>
          <p:sp>
            <p:nvSpPr>
              <p:cNvPr id="3085" name="Oval 13"/>
              <p:cNvSpPr>
                <a:spLocks noChangeAspect="1" noChangeArrowheads="1"/>
              </p:cNvSpPr>
              <p:nvPr/>
            </p:nvSpPr>
            <p:spPr bwMode="auto">
              <a:xfrm>
                <a:off x="3080" y="4898"/>
                <a:ext cx="39" cy="39"/>
              </a:xfrm>
              <a:prstGeom prst="ellipse">
                <a:avLst/>
              </a:prstGeom>
              <a:solidFill>
                <a:srgbClr val="D9D9D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6" name="Line 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20" y="4476"/>
                <a:ext cx="960" cy="4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7" name="Oval 15"/>
              <p:cNvSpPr>
                <a:spLocks noChangeAspect="1" noChangeArrowheads="1"/>
              </p:cNvSpPr>
              <p:nvPr/>
            </p:nvSpPr>
            <p:spPr bwMode="auto">
              <a:xfrm>
                <a:off x="2043" y="4399"/>
                <a:ext cx="116" cy="11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8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2005" y="4361"/>
                <a:ext cx="154" cy="2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089" name="Oval 17"/>
            <p:cNvSpPr>
              <a:spLocks noChangeAspect="1" noChangeArrowheads="1"/>
            </p:cNvSpPr>
            <p:nvPr/>
          </p:nvSpPr>
          <p:spPr bwMode="auto">
            <a:xfrm>
              <a:off x="3435" y="4875"/>
              <a:ext cx="346" cy="77"/>
            </a:xfrm>
            <a:prstGeom prst="ellipse">
              <a:avLst/>
            </a:prstGeom>
            <a:solidFill>
              <a:srgbClr val="D9D9D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0" name="Line 18"/>
            <p:cNvSpPr>
              <a:spLocks noChangeAspect="1" noChangeShapeType="1"/>
            </p:cNvSpPr>
            <p:nvPr/>
          </p:nvSpPr>
          <p:spPr bwMode="auto">
            <a:xfrm flipV="1">
              <a:off x="3713" y="4533"/>
              <a:ext cx="1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1" name="Line 19"/>
            <p:cNvSpPr>
              <a:spLocks noChangeAspect="1" noChangeShapeType="1"/>
            </p:cNvSpPr>
            <p:nvPr/>
          </p:nvSpPr>
          <p:spPr bwMode="auto">
            <a:xfrm flipV="1">
              <a:off x="3713" y="4994"/>
              <a:ext cx="1" cy="3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2" name="Line 20"/>
            <p:cNvSpPr>
              <a:spLocks noChangeAspect="1" noChangeShapeType="1"/>
            </p:cNvSpPr>
            <p:nvPr/>
          </p:nvSpPr>
          <p:spPr bwMode="auto">
            <a:xfrm>
              <a:off x="3809" y="4706"/>
              <a:ext cx="653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3" name="Line 21"/>
            <p:cNvSpPr>
              <a:spLocks noChangeAspect="1" noChangeShapeType="1"/>
            </p:cNvSpPr>
            <p:nvPr/>
          </p:nvSpPr>
          <p:spPr bwMode="auto">
            <a:xfrm>
              <a:off x="3809" y="5129"/>
              <a:ext cx="65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4" name="Line 22"/>
            <p:cNvSpPr>
              <a:spLocks noChangeAspect="1" noChangeShapeType="1"/>
            </p:cNvSpPr>
            <p:nvPr/>
          </p:nvSpPr>
          <p:spPr bwMode="auto">
            <a:xfrm flipV="1">
              <a:off x="4116" y="5123"/>
              <a:ext cx="1" cy="5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5" name="Line 23"/>
            <p:cNvSpPr>
              <a:spLocks noChangeAspect="1" noChangeShapeType="1"/>
            </p:cNvSpPr>
            <p:nvPr/>
          </p:nvSpPr>
          <p:spPr bwMode="auto">
            <a:xfrm flipV="1">
              <a:off x="4116" y="4131"/>
              <a:ext cx="1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6" name="Oval 24"/>
            <p:cNvSpPr>
              <a:spLocks noChangeAspect="1" noChangeArrowheads="1"/>
            </p:cNvSpPr>
            <p:nvPr/>
          </p:nvSpPr>
          <p:spPr bwMode="auto">
            <a:xfrm>
              <a:off x="4083" y="4031"/>
              <a:ext cx="110" cy="10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7" name="Line 25"/>
            <p:cNvSpPr>
              <a:spLocks noChangeAspect="1" noChangeShapeType="1"/>
            </p:cNvSpPr>
            <p:nvPr/>
          </p:nvSpPr>
          <p:spPr bwMode="auto">
            <a:xfrm flipH="1">
              <a:off x="4044" y="3977"/>
              <a:ext cx="155" cy="2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8" name="Oval 26"/>
            <p:cNvSpPr>
              <a:spLocks noChangeAspect="1" noChangeArrowheads="1"/>
            </p:cNvSpPr>
            <p:nvPr/>
          </p:nvSpPr>
          <p:spPr bwMode="auto">
            <a:xfrm>
              <a:off x="4059" y="5699"/>
              <a:ext cx="116" cy="1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9" name="Line 27"/>
            <p:cNvSpPr>
              <a:spLocks noChangeAspect="1" noChangeShapeType="1"/>
            </p:cNvSpPr>
            <p:nvPr/>
          </p:nvSpPr>
          <p:spPr bwMode="auto">
            <a:xfrm flipH="1">
              <a:off x="4021" y="5661"/>
              <a:ext cx="154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0" name="Line 28"/>
            <p:cNvSpPr>
              <a:spLocks noChangeAspect="1" noChangeShapeType="1"/>
            </p:cNvSpPr>
            <p:nvPr/>
          </p:nvSpPr>
          <p:spPr bwMode="auto">
            <a:xfrm flipV="1">
              <a:off x="8050" y="4381"/>
              <a:ext cx="1" cy="48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1" name="Line 29"/>
            <p:cNvSpPr>
              <a:spLocks noChangeAspect="1" noChangeShapeType="1"/>
            </p:cNvSpPr>
            <p:nvPr/>
          </p:nvSpPr>
          <p:spPr bwMode="auto">
            <a:xfrm flipV="1">
              <a:off x="8050" y="4989"/>
              <a:ext cx="1" cy="48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2" name="Line 30"/>
            <p:cNvSpPr>
              <a:spLocks noChangeAspect="1" noChangeShapeType="1"/>
            </p:cNvSpPr>
            <p:nvPr/>
          </p:nvSpPr>
          <p:spPr bwMode="auto">
            <a:xfrm>
              <a:off x="3105" y="4913"/>
              <a:ext cx="98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3" name="Line 31"/>
            <p:cNvSpPr>
              <a:spLocks noChangeAspect="1" noChangeShapeType="1"/>
            </p:cNvSpPr>
            <p:nvPr/>
          </p:nvSpPr>
          <p:spPr bwMode="auto">
            <a:xfrm flipV="1">
              <a:off x="4094" y="4533"/>
              <a:ext cx="3957" cy="3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4" name="Freeform 32"/>
            <p:cNvSpPr>
              <a:spLocks noChangeAspect="1"/>
            </p:cNvSpPr>
            <p:nvPr/>
          </p:nvSpPr>
          <p:spPr bwMode="auto">
            <a:xfrm>
              <a:off x="6383" y="4694"/>
              <a:ext cx="192" cy="457"/>
            </a:xfrm>
            <a:custGeom>
              <a:avLst/>
              <a:gdLst/>
              <a:ahLst/>
              <a:cxnLst>
                <a:cxn ang="0">
                  <a:pos x="1958" y="0"/>
                </a:cxn>
                <a:cxn ang="0">
                  <a:pos x="5245" y="412"/>
                </a:cxn>
                <a:cxn ang="0">
                  <a:pos x="9441" y="3741"/>
                </a:cxn>
                <a:cxn ang="0">
                  <a:pos x="12587" y="6598"/>
                </a:cxn>
                <a:cxn ang="0">
                  <a:pos x="15734" y="10810"/>
                </a:cxn>
                <a:cxn ang="0">
                  <a:pos x="18881" y="15670"/>
                </a:cxn>
                <a:cxn ang="0">
                  <a:pos x="19930" y="18969"/>
                </a:cxn>
                <a:cxn ang="0">
                  <a:pos x="17762" y="19971"/>
                </a:cxn>
                <a:cxn ang="0">
                  <a:pos x="17762" y="19971"/>
                </a:cxn>
                <a:cxn ang="0">
                  <a:pos x="14196" y="19647"/>
                </a:cxn>
                <a:cxn ang="0">
                  <a:pos x="10490" y="16554"/>
                </a:cxn>
                <a:cxn ang="0">
                  <a:pos x="7343" y="13019"/>
                </a:cxn>
                <a:cxn ang="0">
                  <a:pos x="4196" y="9485"/>
                </a:cxn>
                <a:cxn ang="0">
                  <a:pos x="1608" y="5066"/>
                </a:cxn>
                <a:cxn ang="0">
                  <a:pos x="0" y="854"/>
                </a:cxn>
                <a:cxn ang="0">
                  <a:pos x="1958" y="0"/>
                </a:cxn>
              </a:cxnLst>
              <a:rect l="0" t="0" r="r" b="b"/>
              <a:pathLst>
                <a:path w="20000" h="20000">
                  <a:moveTo>
                    <a:pt x="1958" y="0"/>
                  </a:moveTo>
                  <a:lnTo>
                    <a:pt x="5245" y="412"/>
                  </a:lnTo>
                  <a:lnTo>
                    <a:pt x="9441" y="3741"/>
                  </a:lnTo>
                  <a:lnTo>
                    <a:pt x="12587" y="6598"/>
                  </a:lnTo>
                  <a:lnTo>
                    <a:pt x="15734" y="10810"/>
                  </a:lnTo>
                  <a:lnTo>
                    <a:pt x="18881" y="15670"/>
                  </a:lnTo>
                  <a:lnTo>
                    <a:pt x="19930" y="18969"/>
                  </a:lnTo>
                  <a:lnTo>
                    <a:pt x="17762" y="19971"/>
                  </a:lnTo>
                  <a:lnTo>
                    <a:pt x="14196" y="19647"/>
                  </a:lnTo>
                  <a:lnTo>
                    <a:pt x="10490" y="16554"/>
                  </a:lnTo>
                  <a:lnTo>
                    <a:pt x="7343" y="13019"/>
                  </a:lnTo>
                  <a:lnTo>
                    <a:pt x="4196" y="9485"/>
                  </a:lnTo>
                  <a:lnTo>
                    <a:pt x="1608" y="5066"/>
                  </a:lnTo>
                  <a:lnTo>
                    <a:pt x="0" y="854"/>
                  </a:lnTo>
                  <a:lnTo>
                    <a:pt x="1958" y="0"/>
                  </a:lnTo>
                </a:path>
              </a:pathLst>
            </a:custGeom>
            <a:solidFill>
              <a:srgbClr val="D9D9D9"/>
            </a:solidFill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5" name="Line 33"/>
            <p:cNvSpPr>
              <a:spLocks noChangeAspect="1" noChangeShapeType="1"/>
            </p:cNvSpPr>
            <p:nvPr/>
          </p:nvSpPr>
          <p:spPr bwMode="auto">
            <a:xfrm flipH="1" flipV="1">
              <a:off x="7609" y="5129"/>
              <a:ext cx="442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6" name="Line 34"/>
            <p:cNvSpPr>
              <a:spLocks noChangeAspect="1" noChangeShapeType="1"/>
            </p:cNvSpPr>
            <p:nvPr/>
          </p:nvSpPr>
          <p:spPr bwMode="auto">
            <a:xfrm flipH="1">
              <a:off x="7609" y="4668"/>
              <a:ext cx="76" cy="4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7" name="Line 35"/>
            <p:cNvSpPr>
              <a:spLocks noChangeAspect="1" noChangeShapeType="1"/>
            </p:cNvSpPr>
            <p:nvPr/>
          </p:nvSpPr>
          <p:spPr bwMode="auto">
            <a:xfrm flipV="1">
              <a:off x="7685" y="4526"/>
              <a:ext cx="366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8" name="Line 36"/>
            <p:cNvSpPr>
              <a:spLocks noChangeAspect="1" noChangeShapeType="1"/>
            </p:cNvSpPr>
            <p:nvPr/>
          </p:nvSpPr>
          <p:spPr bwMode="auto">
            <a:xfrm>
              <a:off x="7859" y="4607"/>
              <a:ext cx="18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9" name="Line 37"/>
            <p:cNvSpPr>
              <a:spLocks noChangeAspect="1" noChangeShapeType="1"/>
            </p:cNvSpPr>
            <p:nvPr/>
          </p:nvSpPr>
          <p:spPr bwMode="auto">
            <a:xfrm>
              <a:off x="7683" y="4688"/>
              <a:ext cx="32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0" name="Line 38"/>
            <p:cNvSpPr>
              <a:spLocks noChangeAspect="1" noChangeShapeType="1"/>
            </p:cNvSpPr>
            <p:nvPr/>
          </p:nvSpPr>
          <p:spPr bwMode="auto">
            <a:xfrm>
              <a:off x="7670" y="4762"/>
              <a:ext cx="37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1" name="Line 39"/>
            <p:cNvSpPr>
              <a:spLocks noChangeAspect="1" noChangeShapeType="1"/>
            </p:cNvSpPr>
            <p:nvPr/>
          </p:nvSpPr>
          <p:spPr bwMode="auto">
            <a:xfrm>
              <a:off x="7657" y="4836"/>
              <a:ext cx="37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2" name="Line 40"/>
            <p:cNvSpPr>
              <a:spLocks noChangeAspect="1" noChangeShapeType="1"/>
            </p:cNvSpPr>
            <p:nvPr/>
          </p:nvSpPr>
          <p:spPr bwMode="auto">
            <a:xfrm>
              <a:off x="7636" y="4991"/>
              <a:ext cx="41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3" name="Line 41"/>
            <p:cNvSpPr>
              <a:spLocks noChangeAspect="1" noChangeShapeType="1"/>
            </p:cNvSpPr>
            <p:nvPr/>
          </p:nvSpPr>
          <p:spPr bwMode="auto">
            <a:xfrm>
              <a:off x="7616" y="5065"/>
              <a:ext cx="4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4" name="Line 42"/>
            <p:cNvSpPr>
              <a:spLocks noChangeAspect="1" noChangeShapeType="1"/>
            </p:cNvSpPr>
            <p:nvPr/>
          </p:nvSpPr>
          <p:spPr bwMode="auto">
            <a:xfrm>
              <a:off x="7650" y="5139"/>
              <a:ext cx="38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5" name="Line 43"/>
            <p:cNvSpPr>
              <a:spLocks noChangeAspect="1" noChangeShapeType="1"/>
            </p:cNvSpPr>
            <p:nvPr/>
          </p:nvSpPr>
          <p:spPr bwMode="auto">
            <a:xfrm>
              <a:off x="7872" y="5220"/>
              <a:ext cx="16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6" name="Line 44"/>
            <p:cNvSpPr>
              <a:spLocks noChangeAspect="1" noChangeShapeType="1"/>
            </p:cNvSpPr>
            <p:nvPr/>
          </p:nvSpPr>
          <p:spPr bwMode="auto">
            <a:xfrm>
              <a:off x="2926" y="3088"/>
              <a:ext cx="12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7" name="Line 45"/>
            <p:cNvSpPr>
              <a:spLocks noChangeAspect="1" noChangeShapeType="1"/>
            </p:cNvSpPr>
            <p:nvPr/>
          </p:nvSpPr>
          <p:spPr bwMode="auto">
            <a:xfrm>
              <a:off x="2765" y="3165"/>
              <a:ext cx="27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8" name="Line 46"/>
            <p:cNvSpPr>
              <a:spLocks noChangeAspect="1" noChangeShapeType="1"/>
            </p:cNvSpPr>
            <p:nvPr/>
          </p:nvSpPr>
          <p:spPr bwMode="auto">
            <a:xfrm>
              <a:off x="2724" y="3240"/>
              <a:ext cx="3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9" name="Line 47"/>
            <p:cNvSpPr>
              <a:spLocks noChangeAspect="1" noChangeShapeType="1"/>
            </p:cNvSpPr>
            <p:nvPr/>
          </p:nvSpPr>
          <p:spPr bwMode="auto">
            <a:xfrm>
              <a:off x="2704" y="3316"/>
              <a:ext cx="31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0" name="Line 48"/>
            <p:cNvSpPr>
              <a:spLocks noChangeAspect="1" noChangeShapeType="1"/>
            </p:cNvSpPr>
            <p:nvPr/>
          </p:nvSpPr>
          <p:spPr bwMode="auto">
            <a:xfrm>
              <a:off x="2699" y="3391"/>
              <a:ext cx="3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1" name="Line 49"/>
            <p:cNvSpPr>
              <a:spLocks noChangeAspect="1" noChangeShapeType="1"/>
            </p:cNvSpPr>
            <p:nvPr/>
          </p:nvSpPr>
          <p:spPr bwMode="auto">
            <a:xfrm>
              <a:off x="2679" y="3468"/>
              <a:ext cx="34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2" name="Line 50"/>
            <p:cNvSpPr>
              <a:spLocks noChangeAspect="1" noChangeShapeType="1"/>
            </p:cNvSpPr>
            <p:nvPr/>
          </p:nvSpPr>
          <p:spPr bwMode="auto">
            <a:xfrm>
              <a:off x="2664" y="3543"/>
              <a:ext cx="3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3" name="Line 51"/>
            <p:cNvSpPr>
              <a:spLocks noChangeAspect="1" noChangeShapeType="1"/>
            </p:cNvSpPr>
            <p:nvPr/>
          </p:nvSpPr>
          <p:spPr bwMode="auto">
            <a:xfrm>
              <a:off x="2730" y="3619"/>
              <a:ext cx="3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4" name="Line 52"/>
            <p:cNvSpPr>
              <a:spLocks noChangeAspect="1" noChangeShapeType="1"/>
            </p:cNvSpPr>
            <p:nvPr/>
          </p:nvSpPr>
          <p:spPr bwMode="auto">
            <a:xfrm>
              <a:off x="2926" y="3694"/>
              <a:ext cx="1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5" name="Line 53"/>
            <p:cNvSpPr>
              <a:spLocks noChangeAspect="1" noChangeShapeType="1"/>
            </p:cNvSpPr>
            <p:nvPr/>
          </p:nvSpPr>
          <p:spPr bwMode="auto">
            <a:xfrm flipV="1">
              <a:off x="3108" y="5300"/>
              <a:ext cx="1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6" name="Line 54"/>
            <p:cNvSpPr>
              <a:spLocks noChangeAspect="1" noChangeShapeType="1"/>
            </p:cNvSpPr>
            <p:nvPr/>
          </p:nvSpPr>
          <p:spPr bwMode="auto">
            <a:xfrm flipV="1">
              <a:off x="3108" y="6829"/>
              <a:ext cx="1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7" name="Line 55"/>
            <p:cNvSpPr>
              <a:spLocks noChangeAspect="1" noChangeShapeType="1"/>
            </p:cNvSpPr>
            <p:nvPr/>
          </p:nvSpPr>
          <p:spPr bwMode="auto">
            <a:xfrm>
              <a:off x="4096" y="4919"/>
              <a:ext cx="238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8" name="Line 56"/>
            <p:cNvSpPr>
              <a:spLocks noChangeAspect="1" noChangeShapeType="1"/>
            </p:cNvSpPr>
            <p:nvPr/>
          </p:nvSpPr>
          <p:spPr bwMode="auto">
            <a:xfrm>
              <a:off x="3105" y="2467"/>
              <a:ext cx="0" cy="50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ashDot"/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9" name="Line 57"/>
            <p:cNvSpPr>
              <a:spLocks noChangeAspect="1" noChangeShapeType="1"/>
            </p:cNvSpPr>
            <p:nvPr/>
          </p:nvSpPr>
          <p:spPr bwMode="auto">
            <a:xfrm>
              <a:off x="2023" y="3066"/>
              <a:ext cx="3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0" name="Line 58"/>
            <p:cNvSpPr>
              <a:spLocks noChangeAspect="1" noChangeShapeType="1"/>
            </p:cNvSpPr>
            <p:nvPr/>
          </p:nvSpPr>
          <p:spPr bwMode="auto">
            <a:xfrm>
              <a:off x="2415" y="3066"/>
              <a:ext cx="284" cy="2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1" name="Line 59"/>
            <p:cNvSpPr>
              <a:spLocks noChangeAspect="1" noChangeShapeType="1"/>
            </p:cNvSpPr>
            <p:nvPr/>
          </p:nvSpPr>
          <p:spPr bwMode="auto">
            <a:xfrm flipV="1">
              <a:off x="3183" y="3215"/>
              <a:ext cx="404" cy="29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3" name="Line 61"/>
            <p:cNvSpPr>
              <a:spLocks noChangeAspect="1" noChangeShapeType="1"/>
            </p:cNvSpPr>
            <p:nvPr/>
          </p:nvSpPr>
          <p:spPr bwMode="auto">
            <a:xfrm>
              <a:off x="4598" y="4453"/>
              <a:ext cx="145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4" name="Line 62"/>
            <p:cNvSpPr>
              <a:spLocks noChangeAspect="1" noChangeShapeType="1"/>
            </p:cNvSpPr>
            <p:nvPr/>
          </p:nvSpPr>
          <p:spPr bwMode="auto">
            <a:xfrm>
              <a:off x="4618" y="4461"/>
              <a:ext cx="185" cy="4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5" name="Line 63"/>
            <p:cNvSpPr>
              <a:spLocks noChangeAspect="1" noChangeShapeType="1"/>
            </p:cNvSpPr>
            <p:nvPr/>
          </p:nvSpPr>
          <p:spPr bwMode="auto">
            <a:xfrm>
              <a:off x="7121" y="4458"/>
              <a:ext cx="3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6" name="Line 64"/>
            <p:cNvSpPr>
              <a:spLocks noChangeAspect="1" noChangeShapeType="1"/>
            </p:cNvSpPr>
            <p:nvPr/>
          </p:nvSpPr>
          <p:spPr bwMode="auto">
            <a:xfrm>
              <a:off x="7493" y="4462"/>
              <a:ext cx="172" cy="29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7" name="Line 65"/>
            <p:cNvSpPr>
              <a:spLocks noChangeAspect="1" noChangeShapeType="1"/>
            </p:cNvSpPr>
            <p:nvPr/>
          </p:nvSpPr>
          <p:spPr bwMode="auto">
            <a:xfrm>
              <a:off x="2089" y="5885"/>
              <a:ext cx="2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8" name="Line 66"/>
            <p:cNvSpPr>
              <a:spLocks noChangeAspect="1" noChangeShapeType="1"/>
            </p:cNvSpPr>
            <p:nvPr/>
          </p:nvSpPr>
          <p:spPr bwMode="auto">
            <a:xfrm>
              <a:off x="3210" y="5880"/>
              <a:ext cx="29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9" name="Line 67"/>
            <p:cNvSpPr>
              <a:spLocks noChangeAspect="1" noChangeShapeType="1"/>
            </p:cNvSpPr>
            <p:nvPr/>
          </p:nvSpPr>
          <p:spPr bwMode="auto">
            <a:xfrm>
              <a:off x="4626" y="5867"/>
              <a:ext cx="2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0" name="Line 68"/>
            <p:cNvSpPr>
              <a:spLocks noChangeAspect="1" noChangeShapeType="1"/>
            </p:cNvSpPr>
            <p:nvPr/>
          </p:nvSpPr>
          <p:spPr bwMode="auto">
            <a:xfrm>
              <a:off x="8368" y="5867"/>
              <a:ext cx="2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1" name="Line 69"/>
            <p:cNvSpPr>
              <a:spLocks noChangeAspect="1" noChangeShapeType="1"/>
            </p:cNvSpPr>
            <p:nvPr/>
          </p:nvSpPr>
          <p:spPr bwMode="auto">
            <a:xfrm flipH="1">
              <a:off x="2385" y="4924"/>
              <a:ext cx="704" cy="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2" name="Line 70"/>
            <p:cNvSpPr>
              <a:spLocks noChangeAspect="1" noChangeShapeType="1"/>
            </p:cNvSpPr>
            <p:nvPr/>
          </p:nvSpPr>
          <p:spPr bwMode="auto">
            <a:xfrm flipH="1">
              <a:off x="3506" y="5301"/>
              <a:ext cx="203" cy="5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3" name="Line 71"/>
            <p:cNvSpPr>
              <a:spLocks noChangeAspect="1" noChangeShapeType="1"/>
            </p:cNvSpPr>
            <p:nvPr/>
          </p:nvSpPr>
          <p:spPr bwMode="auto">
            <a:xfrm>
              <a:off x="4314" y="5139"/>
              <a:ext cx="310" cy="7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4" name="Line 72"/>
            <p:cNvSpPr>
              <a:spLocks noChangeAspect="1" noChangeShapeType="1"/>
            </p:cNvSpPr>
            <p:nvPr/>
          </p:nvSpPr>
          <p:spPr bwMode="auto">
            <a:xfrm>
              <a:off x="8044" y="5314"/>
              <a:ext cx="324" cy="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8151" y="4719"/>
              <a:ext cx="185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6" name="Line 74"/>
            <p:cNvSpPr>
              <a:spLocks noChangeAspect="1" noChangeShapeType="1"/>
            </p:cNvSpPr>
            <p:nvPr/>
          </p:nvSpPr>
          <p:spPr bwMode="auto">
            <a:xfrm>
              <a:off x="6559" y="4910"/>
              <a:ext cx="290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8148" y="6736"/>
              <a:ext cx="1855" cy="1787"/>
              <a:chOff x="8148" y="6736"/>
              <a:chExt cx="1855" cy="1787"/>
            </a:xfrm>
          </p:grpSpPr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8151" y="6736"/>
                <a:ext cx="1852" cy="17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9" name="Freeform 77"/>
              <p:cNvSpPr>
                <a:spLocks/>
              </p:cNvSpPr>
              <p:nvPr/>
            </p:nvSpPr>
            <p:spPr bwMode="auto">
              <a:xfrm>
                <a:off x="8148" y="7185"/>
                <a:ext cx="1320" cy="1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9" y="21"/>
                  </a:cxn>
                  <a:cxn ang="0">
                    <a:pos x="441" y="75"/>
                  </a:cxn>
                  <a:cxn ang="0">
                    <a:pos x="609" y="147"/>
                  </a:cxn>
                  <a:cxn ang="0">
                    <a:pos x="696" y="198"/>
                  </a:cxn>
                  <a:cxn ang="0">
                    <a:pos x="843" y="303"/>
                  </a:cxn>
                  <a:cxn ang="0">
                    <a:pos x="954" y="405"/>
                  </a:cxn>
                  <a:cxn ang="0">
                    <a:pos x="1083" y="567"/>
                  </a:cxn>
                  <a:cxn ang="0">
                    <a:pos x="1179" y="732"/>
                  </a:cxn>
                  <a:cxn ang="0">
                    <a:pos x="1242" y="882"/>
                  </a:cxn>
                  <a:cxn ang="0">
                    <a:pos x="1293" y="1059"/>
                  </a:cxn>
                  <a:cxn ang="0">
                    <a:pos x="1314" y="1218"/>
                  </a:cxn>
                  <a:cxn ang="0">
                    <a:pos x="1320" y="1329"/>
                  </a:cxn>
                </a:cxnLst>
                <a:rect l="0" t="0" r="r" b="b"/>
                <a:pathLst>
                  <a:path w="1320" h="1329">
                    <a:moveTo>
                      <a:pt x="0" y="0"/>
                    </a:moveTo>
                    <a:cubicBezTo>
                      <a:pt x="88" y="4"/>
                      <a:pt x="176" y="9"/>
                      <a:pt x="249" y="21"/>
                    </a:cubicBezTo>
                    <a:cubicBezTo>
                      <a:pt x="322" y="33"/>
                      <a:pt x="381" y="54"/>
                      <a:pt x="441" y="75"/>
                    </a:cubicBezTo>
                    <a:cubicBezTo>
                      <a:pt x="501" y="96"/>
                      <a:pt x="567" y="127"/>
                      <a:pt x="609" y="147"/>
                    </a:cubicBezTo>
                    <a:cubicBezTo>
                      <a:pt x="651" y="167"/>
                      <a:pt x="657" y="172"/>
                      <a:pt x="696" y="198"/>
                    </a:cubicBezTo>
                    <a:cubicBezTo>
                      <a:pt x="735" y="224"/>
                      <a:pt x="800" y="269"/>
                      <a:pt x="843" y="303"/>
                    </a:cubicBezTo>
                    <a:cubicBezTo>
                      <a:pt x="886" y="337"/>
                      <a:pt x="914" y="361"/>
                      <a:pt x="954" y="405"/>
                    </a:cubicBezTo>
                    <a:cubicBezTo>
                      <a:pt x="994" y="449"/>
                      <a:pt x="1046" y="513"/>
                      <a:pt x="1083" y="567"/>
                    </a:cubicBezTo>
                    <a:cubicBezTo>
                      <a:pt x="1120" y="621"/>
                      <a:pt x="1153" y="680"/>
                      <a:pt x="1179" y="732"/>
                    </a:cubicBezTo>
                    <a:cubicBezTo>
                      <a:pt x="1205" y="784"/>
                      <a:pt x="1223" y="827"/>
                      <a:pt x="1242" y="882"/>
                    </a:cubicBezTo>
                    <a:cubicBezTo>
                      <a:pt x="1261" y="937"/>
                      <a:pt x="1281" y="1003"/>
                      <a:pt x="1293" y="1059"/>
                    </a:cubicBezTo>
                    <a:cubicBezTo>
                      <a:pt x="1305" y="1115"/>
                      <a:pt x="1310" y="1173"/>
                      <a:pt x="1314" y="1218"/>
                    </a:cubicBezTo>
                    <a:cubicBezTo>
                      <a:pt x="1318" y="1263"/>
                      <a:pt x="1319" y="1296"/>
                      <a:pt x="1320" y="132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150" name="Line 78"/>
            <p:cNvSpPr>
              <a:spLocks noChangeAspect="1" noChangeShapeType="1"/>
            </p:cNvSpPr>
            <p:nvPr/>
          </p:nvSpPr>
          <p:spPr bwMode="auto">
            <a:xfrm rot="16200000" flipV="1">
              <a:off x="9096" y="8435"/>
              <a:ext cx="1" cy="48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1" name="Line 79"/>
            <p:cNvSpPr>
              <a:spLocks noChangeAspect="1" noChangeShapeType="1"/>
            </p:cNvSpPr>
            <p:nvPr/>
          </p:nvSpPr>
          <p:spPr bwMode="auto">
            <a:xfrm rot="16200000" flipV="1">
              <a:off x="9869" y="8435"/>
              <a:ext cx="1" cy="48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2" name="Line 80"/>
            <p:cNvSpPr>
              <a:spLocks noChangeShapeType="1"/>
            </p:cNvSpPr>
            <p:nvPr/>
          </p:nvSpPr>
          <p:spPr bwMode="auto">
            <a:xfrm>
              <a:off x="9465" y="8520"/>
              <a:ext cx="0" cy="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153" name="Group 81"/>
            <p:cNvGrpSpPr>
              <a:grpSpLocks/>
            </p:cNvGrpSpPr>
            <p:nvPr/>
          </p:nvGrpSpPr>
          <p:grpSpPr bwMode="auto">
            <a:xfrm>
              <a:off x="9154" y="9140"/>
              <a:ext cx="620" cy="755"/>
              <a:chOff x="9064" y="9050"/>
              <a:chExt cx="845" cy="980"/>
            </a:xfrm>
          </p:grpSpPr>
          <p:sp>
            <p:nvSpPr>
              <p:cNvPr id="3154" name="Line 82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9201" y="8915"/>
                <a:ext cx="1" cy="2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5" name="Line 83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9441" y="9695"/>
                <a:ext cx="1" cy="3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6" name="Line 84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9095" y="9050"/>
                <a:ext cx="2" cy="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7" name="Line 85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9771" y="8915"/>
                <a:ext cx="1" cy="2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8" name="Line 86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9875" y="9050"/>
                <a:ext cx="2" cy="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9" name="Line 87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9477" y="9627"/>
                <a:ext cx="3" cy="7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>
                <a:off x="9180" y="9180"/>
                <a:ext cx="630" cy="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>
                <a:off x="9180" y="9315"/>
                <a:ext cx="630" cy="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2" name="Line 90"/>
              <p:cNvSpPr>
                <a:spLocks noChangeShapeType="1"/>
              </p:cNvSpPr>
              <p:nvPr/>
            </p:nvSpPr>
            <p:spPr bwMode="auto">
              <a:xfrm>
                <a:off x="9180" y="9435"/>
                <a:ext cx="630" cy="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3" name="Line 91"/>
              <p:cNvSpPr>
                <a:spLocks noChangeShapeType="1"/>
              </p:cNvSpPr>
              <p:nvPr/>
            </p:nvSpPr>
            <p:spPr bwMode="auto">
              <a:xfrm>
                <a:off x="9180" y="9570"/>
                <a:ext cx="630" cy="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4" name="Line 92"/>
              <p:cNvSpPr>
                <a:spLocks noChangeShapeType="1"/>
              </p:cNvSpPr>
              <p:nvPr/>
            </p:nvSpPr>
            <p:spPr bwMode="auto">
              <a:xfrm>
                <a:off x="9195" y="9705"/>
                <a:ext cx="630" cy="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 flipH="1">
              <a:off x="9435" y="978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166" name="Group 94"/>
            <p:cNvGrpSpPr>
              <a:grpSpLocks/>
            </p:cNvGrpSpPr>
            <p:nvPr/>
          </p:nvGrpSpPr>
          <p:grpSpPr bwMode="auto">
            <a:xfrm>
              <a:off x="8101" y="9196"/>
              <a:ext cx="1085" cy="511"/>
              <a:chOff x="7471" y="9256"/>
              <a:chExt cx="1085" cy="511"/>
            </a:xfrm>
          </p:grpSpPr>
          <p:sp>
            <p:nvSpPr>
              <p:cNvPr id="3167" name="Line 95"/>
              <p:cNvSpPr>
                <a:spLocks noChangeAspect="1" noChangeShapeType="1"/>
              </p:cNvSpPr>
              <p:nvPr/>
            </p:nvSpPr>
            <p:spPr bwMode="auto">
              <a:xfrm rot="-2481224" flipH="1" flipV="1">
                <a:off x="7596" y="9256"/>
                <a:ext cx="960" cy="4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8" name="Oval 96"/>
              <p:cNvSpPr>
                <a:spLocks noChangeAspect="1" noChangeArrowheads="1"/>
              </p:cNvSpPr>
              <p:nvPr/>
            </p:nvSpPr>
            <p:spPr bwMode="auto">
              <a:xfrm rot="-2481224">
                <a:off x="7491" y="9566"/>
                <a:ext cx="116" cy="116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9" name="Line 97"/>
              <p:cNvSpPr>
                <a:spLocks noChangeAspect="1" noChangeShapeType="1"/>
              </p:cNvSpPr>
              <p:nvPr/>
            </p:nvSpPr>
            <p:spPr bwMode="auto">
              <a:xfrm rot="19118776" flipH="1">
                <a:off x="7471" y="9536"/>
                <a:ext cx="154" cy="2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170" name="Text Box 98"/>
            <p:cNvSpPr txBox="1">
              <a:spLocks noChangeArrowheads="1"/>
            </p:cNvSpPr>
            <p:nvPr/>
          </p:nvSpPr>
          <p:spPr bwMode="auto">
            <a:xfrm>
              <a:off x="3471" y="3459"/>
              <a:ext cx="288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1" name="Text Box 99"/>
            <p:cNvSpPr txBox="1">
              <a:spLocks noChangeArrowheads="1"/>
            </p:cNvSpPr>
            <p:nvPr/>
          </p:nvSpPr>
          <p:spPr bwMode="auto">
            <a:xfrm>
              <a:off x="3456" y="6114"/>
              <a:ext cx="288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2" name="Text Box 100"/>
            <p:cNvSpPr txBox="1">
              <a:spLocks noChangeArrowheads="1"/>
            </p:cNvSpPr>
            <p:nvPr/>
          </p:nvSpPr>
          <p:spPr bwMode="auto">
            <a:xfrm>
              <a:off x="2037" y="2715"/>
              <a:ext cx="43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I(φ)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3" name="Text Box 101"/>
            <p:cNvSpPr txBox="1">
              <a:spLocks noChangeArrowheads="1"/>
            </p:cNvSpPr>
            <p:nvPr/>
          </p:nvSpPr>
          <p:spPr bwMode="auto">
            <a:xfrm>
              <a:off x="3650" y="2869"/>
              <a:ext cx="200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BEAM</a:t>
              </a:r>
            </a:p>
          </p:txBody>
        </p:sp>
        <p:sp>
          <p:nvSpPr>
            <p:cNvPr id="3174" name="Text Box 102"/>
            <p:cNvSpPr txBox="1">
              <a:spLocks noChangeArrowheads="1"/>
            </p:cNvSpPr>
            <p:nvPr/>
          </p:nvSpPr>
          <p:spPr bwMode="auto">
            <a:xfrm>
              <a:off x="1872" y="4050"/>
              <a:ext cx="6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U</a:t>
              </a:r>
              <a:r>
                <a:rPr kumimoji="1" lang="en-US" altLang="ja-JP" sz="1400" b="1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targ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5" name="Text Box 103"/>
            <p:cNvSpPr txBox="1">
              <a:spLocks noChangeArrowheads="1"/>
            </p:cNvSpPr>
            <p:nvPr/>
          </p:nvSpPr>
          <p:spPr bwMode="auto">
            <a:xfrm>
              <a:off x="2082" y="5475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1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6" name="Text Box 104"/>
            <p:cNvSpPr txBox="1">
              <a:spLocks noChangeArrowheads="1"/>
            </p:cNvSpPr>
            <p:nvPr/>
          </p:nvSpPr>
          <p:spPr bwMode="auto">
            <a:xfrm>
              <a:off x="4692" y="5445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3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7" name="Text Box 105"/>
            <p:cNvSpPr txBox="1">
              <a:spLocks noChangeArrowheads="1"/>
            </p:cNvSpPr>
            <p:nvPr/>
          </p:nvSpPr>
          <p:spPr bwMode="auto">
            <a:xfrm>
              <a:off x="3252" y="5445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2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8" name="Text Box 106"/>
            <p:cNvSpPr txBox="1">
              <a:spLocks noChangeArrowheads="1"/>
            </p:cNvSpPr>
            <p:nvPr/>
          </p:nvSpPr>
          <p:spPr bwMode="auto">
            <a:xfrm>
              <a:off x="8412" y="5445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b="1" dirty="0" smtClean="0"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5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79" name="Line 107"/>
            <p:cNvSpPr>
              <a:spLocks noChangeAspect="1" noChangeShapeType="1"/>
            </p:cNvSpPr>
            <p:nvPr/>
          </p:nvSpPr>
          <p:spPr bwMode="auto">
            <a:xfrm>
              <a:off x="9649" y="5104"/>
              <a:ext cx="453" cy="7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0" name="Line 108"/>
            <p:cNvSpPr>
              <a:spLocks noChangeShapeType="1"/>
            </p:cNvSpPr>
            <p:nvPr/>
          </p:nvSpPr>
          <p:spPr bwMode="auto">
            <a:xfrm rot="14296455">
              <a:off x="9526" y="5942"/>
              <a:ext cx="675" cy="9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1" name="Line 109"/>
            <p:cNvSpPr>
              <a:spLocks noChangeAspect="1" noChangeShapeType="1"/>
            </p:cNvSpPr>
            <p:nvPr/>
          </p:nvSpPr>
          <p:spPr bwMode="auto">
            <a:xfrm>
              <a:off x="10138" y="5882"/>
              <a:ext cx="2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2" name="Text Box 110"/>
            <p:cNvSpPr txBox="1">
              <a:spLocks noChangeArrowheads="1"/>
            </p:cNvSpPr>
            <p:nvPr/>
          </p:nvSpPr>
          <p:spPr bwMode="auto">
            <a:xfrm>
              <a:off x="10197" y="5520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6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83" name="Line 111"/>
            <p:cNvSpPr>
              <a:spLocks noChangeAspect="1" noChangeShapeType="1"/>
            </p:cNvSpPr>
            <p:nvPr/>
          </p:nvSpPr>
          <p:spPr bwMode="auto">
            <a:xfrm>
              <a:off x="9829" y="8719"/>
              <a:ext cx="324" cy="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4" name="Line 112"/>
            <p:cNvSpPr>
              <a:spLocks noChangeAspect="1" noChangeShapeType="1"/>
            </p:cNvSpPr>
            <p:nvPr/>
          </p:nvSpPr>
          <p:spPr bwMode="auto">
            <a:xfrm>
              <a:off x="10168" y="9272"/>
              <a:ext cx="2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5" name="Text Box 113"/>
            <p:cNvSpPr txBox="1">
              <a:spLocks noChangeArrowheads="1"/>
            </p:cNvSpPr>
            <p:nvPr/>
          </p:nvSpPr>
          <p:spPr bwMode="auto">
            <a:xfrm>
              <a:off x="10227" y="8880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7</a:t>
              </a:r>
            </a:p>
          </p:txBody>
        </p:sp>
        <p:sp>
          <p:nvSpPr>
            <p:cNvPr id="3186" name="Line 114"/>
            <p:cNvSpPr>
              <a:spLocks noChangeAspect="1" noChangeShapeType="1"/>
            </p:cNvSpPr>
            <p:nvPr/>
          </p:nvSpPr>
          <p:spPr bwMode="auto">
            <a:xfrm>
              <a:off x="9739" y="9664"/>
              <a:ext cx="324" cy="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7" name="Line 115"/>
            <p:cNvSpPr>
              <a:spLocks noChangeAspect="1" noChangeShapeType="1"/>
            </p:cNvSpPr>
            <p:nvPr/>
          </p:nvSpPr>
          <p:spPr bwMode="auto">
            <a:xfrm>
              <a:off x="10078" y="10217"/>
              <a:ext cx="2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8" name="Text Box 116"/>
            <p:cNvSpPr txBox="1">
              <a:spLocks noChangeArrowheads="1"/>
            </p:cNvSpPr>
            <p:nvPr/>
          </p:nvSpPr>
          <p:spPr bwMode="auto">
            <a:xfrm>
              <a:off x="10137" y="9825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b="1" dirty="0" smtClean="0"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8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89" name="Text Box 117"/>
            <p:cNvSpPr txBox="1">
              <a:spLocks noChangeArrowheads="1"/>
            </p:cNvSpPr>
            <p:nvPr/>
          </p:nvSpPr>
          <p:spPr bwMode="auto">
            <a:xfrm>
              <a:off x="8786" y="10241"/>
              <a:ext cx="100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Signal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90" name="Text Box 118"/>
            <p:cNvSpPr txBox="1">
              <a:spLocks noChangeArrowheads="1"/>
            </p:cNvSpPr>
            <p:nvPr/>
          </p:nvSpPr>
          <p:spPr bwMode="auto">
            <a:xfrm>
              <a:off x="7512" y="9098"/>
              <a:ext cx="78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U</a:t>
              </a:r>
              <a:r>
                <a:rPr kumimoji="1" lang="en-US" altLang="ja-JP" sz="1400" b="1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SEM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91" name="Text Box 119"/>
            <p:cNvSpPr txBox="1">
              <a:spLocks noChangeArrowheads="1"/>
            </p:cNvSpPr>
            <p:nvPr/>
          </p:nvSpPr>
          <p:spPr bwMode="auto">
            <a:xfrm>
              <a:off x="7122" y="4080"/>
              <a:ext cx="43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I(z)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92" name="Text Box 120"/>
            <p:cNvSpPr txBox="1">
              <a:spLocks noChangeArrowheads="1"/>
            </p:cNvSpPr>
            <p:nvPr/>
          </p:nvSpPr>
          <p:spPr bwMode="auto">
            <a:xfrm>
              <a:off x="5131" y="3874"/>
              <a:ext cx="174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b="1" dirty="0" smtClean="0">
                  <a:latin typeface="Century" pitchFamily="18" charset="0"/>
                  <a:ea typeface="ＭＳ Ｐゴシック" pitchFamily="50" charset="-128"/>
                  <a:cs typeface="ＭＳ Ｐゴシック" pitchFamily="50" charset="-128"/>
                </a:rPr>
                <a:t>Secondary electron</a:t>
              </a:r>
              <a:endPara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93" name="Line 121"/>
            <p:cNvSpPr>
              <a:spLocks noChangeAspect="1" noChangeShapeType="1"/>
            </p:cNvSpPr>
            <p:nvPr/>
          </p:nvSpPr>
          <p:spPr bwMode="auto">
            <a:xfrm>
              <a:off x="6178" y="5867"/>
              <a:ext cx="2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4" name="Line 122"/>
            <p:cNvSpPr>
              <a:spLocks noChangeAspect="1" noChangeShapeType="1"/>
            </p:cNvSpPr>
            <p:nvPr/>
          </p:nvSpPr>
          <p:spPr bwMode="auto">
            <a:xfrm>
              <a:off x="5914" y="5416"/>
              <a:ext cx="264" cy="45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non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5" name="Text Box 123"/>
            <p:cNvSpPr txBox="1">
              <a:spLocks noChangeArrowheads="1"/>
            </p:cNvSpPr>
            <p:nvPr/>
          </p:nvSpPr>
          <p:spPr bwMode="auto">
            <a:xfrm>
              <a:off x="6222" y="5445"/>
              <a:ext cx="22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400" b="1" dirty="0" smtClean="0"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4</a:t>
              </a:r>
            </a:p>
          </p:txBody>
        </p:sp>
        <p:sp>
          <p:nvSpPr>
            <p:cNvPr id="3196" name="Text Box 124"/>
            <p:cNvSpPr txBox="1">
              <a:spLocks noChangeArrowheads="1"/>
            </p:cNvSpPr>
            <p:nvPr/>
          </p:nvSpPr>
          <p:spPr bwMode="auto">
            <a:xfrm>
              <a:off x="5502" y="5079"/>
              <a:ext cx="913" cy="3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B(</a:t>
              </a:r>
              <a:r>
                <a:rPr kumimoji="1" lang="en-US" altLang="ja-JP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I</a:t>
              </a:r>
              <a:r>
                <a:rPr kumimoji="1" lang="en-US" altLang="ja-JP" sz="1400" b="1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steer</a:t>
              </a:r>
              <a:r>
                <a:rPr kumimoji="1" lang="en-US" altLang="ja-JP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)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197" name="Text Box 125"/>
            <p:cNvSpPr txBox="1">
              <a:spLocks noChangeArrowheads="1"/>
            </p:cNvSpPr>
            <p:nvPr/>
          </p:nvSpPr>
          <p:spPr bwMode="auto">
            <a:xfrm>
              <a:off x="8772" y="6888"/>
              <a:ext cx="1002" cy="2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B(</a:t>
              </a:r>
              <a:r>
                <a:rPr kumimoji="1" lang="en-US" altLang="ja-JP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I</a:t>
              </a:r>
              <a:r>
                <a:rPr kumimoji="1" lang="en-US" altLang="ja-JP" sz="1400" b="1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bend</a:t>
              </a:r>
              <a:r>
                <a:rPr kumimoji="1" lang="en-US" altLang="ja-JP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)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grpSp>
          <p:nvGrpSpPr>
            <p:cNvPr id="3198" name="Group 126"/>
            <p:cNvGrpSpPr>
              <a:grpSpLocks noChangeAspect="1"/>
            </p:cNvGrpSpPr>
            <p:nvPr/>
          </p:nvGrpSpPr>
          <p:grpSpPr bwMode="auto">
            <a:xfrm>
              <a:off x="8313" y="6865"/>
              <a:ext cx="240" cy="230"/>
              <a:chOff x="6240" y="6915"/>
              <a:chExt cx="360" cy="345"/>
            </a:xfrm>
          </p:grpSpPr>
          <p:sp>
            <p:nvSpPr>
              <p:cNvPr id="3199" name="Oval 127"/>
              <p:cNvSpPr>
                <a:spLocks noChangeAspect="1" noChangeArrowheads="1"/>
              </p:cNvSpPr>
              <p:nvPr/>
            </p:nvSpPr>
            <p:spPr bwMode="auto">
              <a:xfrm>
                <a:off x="6240" y="6915"/>
                <a:ext cx="360" cy="3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0" name="Line 128"/>
              <p:cNvSpPr>
                <a:spLocks noChangeAspect="1" noChangeShapeType="1"/>
              </p:cNvSpPr>
              <p:nvPr/>
            </p:nvSpPr>
            <p:spPr bwMode="auto">
              <a:xfrm rot="-5400000">
                <a:off x="6285" y="6975"/>
                <a:ext cx="25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1" name="Line 129"/>
              <p:cNvSpPr>
                <a:spLocks noChangeAspect="1" noChangeShapeType="1"/>
              </p:cNvSpPr>
              <p:nvPr/>
            </p:nvSpPr>
            <p:spPr bwMode="auto">
              <a:xfrm rot="-10800000">
                <a:off x="6285" y="6960"/>
                <a:ext cx="25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202" name="Group 130"/>
            <p:cNvGrpSpPr>
              <a:grpSpLocks noChangeAspect="1"/>
            </p:cNvGrpSpPr>
            <p:nvPr/>
          </p:nvGrpSpPr>
          <p:grpSpPr bwMode="auto">
            <a:xfrm>
              <a:off x="5193" y="5095"/>
              <a:ext cx="240" cy="230"/>
              <a:chOff x="6240" y="6915"/>
              <a:chExt cx="360" cy="345"/>
            </a:xfrm>
          </p:grpSpPr>
          <p:sp>
            <p:nvSpPr>
              <p:cNvPr id="3203" name="Oval 131"/>
              <p:cNvSpPr>
                <a:spLocks noChangeAspect="1" noChangeArrowheads="1"/>
              </p:cNvSpPr>
              <p:nvPr/>
            </p:nvSpPr>
            <p:spPr bwMode="auto">
              <a:xfrm>
                <a:off x="6240" y="6915"/>
                <a:ext cx="360" cy="34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4" name="Line 132"/>
              <p:cNvSpPr>
                <a:spLocks noChangeAspect="1" noChangeShapeType="1"/>
              </p:cNvSpPr>
              <p:nvPr/>
            </p:nvSpPr>
            <p:spPr bwMode="auto">
              <a:xfrm rot="-5400000">
                <a:off x="6285" y="6975"/>
                <a:ext cx="25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5" name="Line 133"/>
              <p:cNvSpPr>
                <a:spLocks noChangeAspect="1" noChangeShapeType="1"/>
              </p:cNvSpPr>
              <p:nvPr/>
            </p:nvSpPr>
            <p:spPr bwMode="auto">
              <a:xfrm rot="-10800000">
                <a:off x="6285" y="6960"/>
                <a:ext cx="255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206" name="Line 134"/>
            <p:cNvSpPr>
              <a:spLocks noChangeAspect="1" noChangeShapeType="1"/>
            </p:cNvSpPr>
            <p:nvPr/>
          </p:nvSpPr>
          <p:spPr bwMode="auto">
            <a:xfrm>
              <a:off x="4094" y="4913"/>
              <a:ext cx="3957" cy="3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lg"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207" name="Group 135"/>
            <p:cNvGrpSpPr>
              <a:grpSpLocks/>
            </p:cNvGrpSpPr>
            <p:nvPr/>
          </p:nvGrpSpPr>
          <p:grpSpPr bwMode="auto">
            <a:xfrm>
              <a:off x="2742" y="7590"/>
              <a:ext cx="1365" cy="720"/>
              <a:chOff x="2742" y="7590"/>
              <a:chExt cx="1365" cy="720"/>
            </a:xfrm>
          </p:grpSpPr>
          <p:sp>
            <p:nvSpPr>
              <p:cNvPr id="3208" name="Line 136"/>
              <p:cNvSpPr>
                <a:spLocks noChangeShapeType="1"/>
              </p:cNvSpPr>
              <p:nvPr/>
            </p:nvSpPr>
            <p:spPr bwMode="auto">
              <a:xfrm>
                <a:off x="3105" y="7680"/>
                <a:ext cx="0" cy="6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9" name="Line 137"/>
              <p:cNvSpPr>
                <a:spLocks noChangeShapeType="1"/>
              </p:cNvSpPr>
              <p:nvPr/>
            </p:nvSpPr>
            <p:spPr bwMode="auto">
              <a:xfrm>
                <a:off x="3105" y="7680"/>
                <a:ext cx="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0" name="Text Box 138"/>
              <p:cNvSpPr txBox="1">
                <a:spLocks noChangeArrowheads="1"/>
              </p:cNvSpPr>
              <p:nvPr/>
            </p:nvSpPr>
            <p:spPr bwMode="auto">
              <a:xfrm>
                <a:off x="2742" y="7800"/>
                <a:ext cx="22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" pitchFamily="18" charset="0"/>
                    <a:ea typeface="ＭＳ 明朝" pitchFamily="17" charset="-128"/>
                    <a:cs typeface="ＭＳ Ｐゴシック" pitchFamily="50" charset="-128"/>
                  </a:rPr>
                  <a:t>Z</a:t>
                </a:r>
                <a:endPara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211" name="Text Box 139"/>
              <p:cNvSpPr txBox="1">
                <a:spLocks noChangeArrowheads="1"/>
              </p:cNvSpPr>
              <p:nvPr/>
            </p:nvSpPr>
            <p:spPr bwMode="auto">
              <a:xfrm>
                <a:off x="3882" y="7590"/>
                <a:ext cx="22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" pitchFamily="18" charset="0"/>
                    <a:ea typeface="ＭＳ 明朝" pitchFamily="17" charset="-128"/>
                    <a:cs typeface="ＭＳ Ｐゴシック" pitchFamily="50" charset="-128"/>
                  </a:rPr>
                  <a:t>X</a:t>
                </a:r>
                <a:endPara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  <p:grpSp>
          <p:nvGrpSpPr>
            <p:cNvPr id="3212" name="Group 140"/>
            <p:cNvGrpSpPr>
              <a:grpSpLocks/>
            </p:cNvGrpSpPr>
            <p:nvPr/>
          </p:nvGrpSpPr>
          <p:grpSpPr bwMode="auto">
            <a:xfrm>
              <a:off x="7155" y="7560"/>
              <a:ext cx="1002" cy="960"/>
              <a:chOff x="7065" y="7020"/>
              <a:chExt cx="1002" cy="960"/>
            </a:xfrm>
          </p:grpSpPr>
          <p:sp>
            <p:nvSpPr>
              <p:cNvPr id="3213" name="Line 141"/>
              <p:cNvSpPr>
                <a:spLocks noChangeShapeType="1"/>
              </p:cNvSpPr>
              <p:nvPr/>
            </p:nvSpPr>
            <p:spPr bwMode="auto">
              <a:xfrm flipV="1">
                <a:off x="7065" y="7080"/>
                <a:ext cx="0" cy="6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4" name="Line 142"/>
              <p:cNvSpPr>
                <a:spLocks noChangeShapeType="1"/>
              </p:cNvSpPr>
              <p:nvPr/>
            </p:nvSpPr>
            <p:spPr bwMode="auto">
              <a:xfrm>
                <a:off x="7065" y="7710"/>
                <a:ext cx="6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5" name="Text Box 143"/>
              <p:cNvSpPr txBox="1">
                <a:spLocks noChangeArrowheads="1"/>
              </p:cNvSpPr>
              <p:nvPr/>
            </p:nvSpPr>
            <p:spPr bwMode="auto">
              <a:xfrm>
                <a:off x="7272" y="7020"/>
                <a:ext cx="22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" pitchFamily="18" charset="0"/>
                    <a:ea typeface="ＭＳ 明朝" pitchFamily="17" charset="-128"/>
                    <a:cs typeface="ＭＳ Ｐゴシック" pitchFamily="50" charset="-128"/>
                  </a:rPr>
                  <a:t>Y</a:t>
                </a:r>
                <a:endPara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216" name="Text Box 144"/>
              <p:cNvSpPr txBox="1">
                <a:spLocks noChangeArrowheads="1"/>
              </p:cNvSpPr>
              <p:nvPr/>
            </p:nvSpPr>
            <p:spPr bwMode="auto">
              <a:xfrm>
                <a:off x="7842" y="7620"/>
                <a:ext cx="225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" pitchFamily="18" charset="0"/>
                    <a:ea typeface="ＭＳ 明朝" pitchFamily="17" charset="-128"/>
                    <a:cs typeface="ＭＳ Ｐゴシック" pitchFamily="50" charset="-128"/>
                  </a:rPr>
                  <a:t>X</a:t>
                </a:r>
                <a:endParaRPr kumimoji="1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</p:grpSp>
      <p:sp>
        <p:nvSpPr>
          <p:cNvPr id="148" name="テキスト ボックス 147"/>
          <p:cNvSpPr txBox="1"/>
          <p:nvPr/>
        </p:nvSpPr>
        <p:spPr>
          <a:xfrm>
            <a:off x="6669378" y="1880556"/>
            <a:ext cx="26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ターゲットワイヤー</a:t>
            </a:r>
            <a:endParaRPr kumimoji="1" lang="en-US" altLang="ja-JP" dirty="0" smtClean="0"/>
          </a:p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コリメータ</a:t>
            </a:r>
            <a:r>
              <a:rPr kumimoji="1" lang="en-US" altLang="ja-JP" dirty="0" smtClean="0"/>
              <a:t>-1</a:t>
            </a:r>
          </a:p>
          <a:p>
            <a:r>
              <a:rPr lang="en-US" altLang="ja-JP" dirty="0" smtClean="0"/>
              <a:t>3.RF</a:t>
            </a:r>
            <a:r>
              <a:rPr lang="ja-JP" altLang="en-US" dirty="0" smtClean="0"/>
              <a:t>偏向板</a:t>
            </a:r>
            <a:r>
              <a:rPr lang="en-US" altLang="ja-JP" dirty="0" smtClean="0"/>
              <a:t>+</a:t>
            </a:r>
            <a:r>
              <a:rPr lang="ja-JP" altLang="en-US" dirty="0" smtClean="0"/>
              <a:t>静電レンズ</a:t>
            </a:r>
            <a:endParaRPr lang="en-US" altLang="ja-JP" dirty="0" smtClean="0"/>
          </a:p>
          <a:p>
            <a:r>
              <a:rPr kumimoji="1" lang="en-US" altLang="ja-JP" dirty="0" smtClean="0"/>
              <a:t>4</a:t>
            </a:r>
            <a:r>
              <a:rPr lang="en-US" altLang="ja-JP" dirty="0" smtClean="0"/>
              <a:t>.</a:t>
            </a:r>
            <a:r>
              <a:rPr lang="ja-JP" altLang="en-US" dirty="0" smtClean="0"/>
              <a:t>ステアリング</a:t>
            </a:r>
            <a:endParaRPr lang="en-US" altLang="ja-JP" dirty="0" smtClean="0"/>
          </a:p>
          <a:p>
            <a:r>
              <a:rPr kumimoji="1" lang="en-US" altLang="ja-JP" dirty="0" smtClean="0"/>
              <a:t>5.</a:t>
            </a:r>
            <a:r>
              <a:rPr lang="ja-JP" altLang="en-US" dirty="0" smtClean="0"/>
              <a:t>コリメータ</a:t>
            </a:r>
            <a:r>
              <a:rPr lang="en-US" altLang="ja-JP" dirty="0" smtClean="0"/>
              <a:t>-2</a:t>
            </a:r>
            <a:endParaRPr kumimoji="1" lang="en-US" altLang="ja-JP" dirty="0" smtClean="0"/>
          </a:p>
          <a:p>
            <a:r>
              <a:rPr lang="en-US" altLang="ja-JP" dirty="0" smtClean="0"/>
              <a:t>6. Bend Magnet</a:t>
            </a:r>
          </a:p>
          <a:p>
            <a:r>
              <a:rPr kumimoji="1" lang="en-US" altLang="ja-JP" dirty="0" smtClean="0"/>
              <a:t>7.</a:t>
            </a:r>
            <a:r>
              <a:rPr lang="ja-JP" altLang="en-US" dirty="0" smtClean="0"/>
              <a:t>コリメータ</a:t>
            </a:r>
            <a:r>
              <a:rPr lang="en-US" altLang="ja-JP" dirty="0" smtClean="0"/>
              <a:t>-3</a:t>
            </a:r>
            <a:endParaRPr kumimoji="1" lang="en-US" altLang="ja-JP" dirty="0" smtClean="0"/>
          </a:p>
          <a:p>
            <a:r>
              <a:rPr lang="en-US" altLang="ja-JP" dirty="0" smtClean="0"/>
              <a:t>8. </a:t>
            </a:r>
            <a:r>
              <a:rPr lang="ja-JP" altLang="en-US" dirty="0" smtClean="0"/>
              <a:t>光電子増倍管</a:t>
            </a:r>
            <a:endParaRPr kumimoji="1" lang="en-US" altLang="ja-JP" dirty="0" smtClean="0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217" name="Object 145"/>
          <p:cNvGraphicFramePr>
            <a:graphicFrameLocks noChangeAspect="1"/>
          </p:cNvGraphicFramePr>
          <p:nvPr/>
        </p:nvGraphicFramePr>
        <p:xfrm>
          <a:off x="1427163" y="3455988"/>
          <a:ext cx="2501900" cy="385762"/>
        </p:xfrm>
        <a:graphic>
          <a:graphicData uri="http://schemas.openxmlformats.org/presentationml/2006/ole">
            <p:oleObj spid="_x0000_s3217" name="数式" r:id="rId3" imgW="2501640" imgH="380880" progId="Equation.3">
              <p:embed/>
            </p:oleObj>
          </a:graphicData>
        </a:graphic>
      </p:graphicFrame>
      <p:graphicFrame>
        <p:nvGraphicFramePr>
          <p:cNvPr id="151" name="Object 145"/>
          <p:cNvGraphicFramePr>
            <a:graphicFrameLocks noChangeAspect="1"/>
          </p:cNvGraphicFramePr>
          <p:nvPr/>
        </p:nvGraphicFramePr>
        <p:xfrm>
          <a:off x="1691680" y="1700808"/>
          <a:ext cx="2501900" cy="385762"/>
        </p:xfrm>
        <a:graphic>
          <a:graphicData uri="http://schemas.openxmlformats.org/presentationml/2006/ole">
            <p:oleObj spid="_x0000_s3219" name="数式" r:id="rId4" imgW="2501640" imgH="380880" progId="Equation.3">
              <p:embed/>
            </p:oleObj>
          </a:graphicData>
        </a:graphic>
      </p:graphicFrame>
      <p:pic>
        <p:nvPicPr>
          <p:cNvPr id="149" name="Picture 3" descr="http://j-parc.jp/topim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 smtClean="0">
                <a:latin typeface="+mj-lt"/>
                <a:ea typeface="+mj-ea"/>
                <a:cs typeface="+mj-cs"/>
              </a:rPr>
              <a:t>BSM</a:t>
            </a:r>
            <a:r>
              <a:rPr lang="ja-JP" altLang="en-US" sz="3600" dirty="0" smtClean="0">
                <a:latin typeface="+mj-lt"/>
                <a:ea typeface="+mj-ea"/>
                <a:cs typeface="+mj-cs"/>
              </a:rPr>
              <a:t>全体図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7982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36"/>
          <p:cNvSpPr>
            <a:spLocks noChangeShapeType="1"/>
          </p:cNvSpPr>
          <p:nvPr/>
        </p:nvSpPr>
        <p:spPr bwMode="auto">
          <a:xfrm>
            <a:off x="827584" y="3384884"/>
            <a:ext cx="0" cy="4515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Line 137"/>
          <p:cNvSpPr>
            <a:spLocks noChangeShapeType="1"/>
          </p:cNvSpPr>
          <p:nvPr/>
        </p:nvSpPr>
        <p:spPr bwMode="auto">
          <a:xfrm>
            <a:off x="827584" y="3861048"/>
            <a:ext cx="49210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Text Box 138"/>
          <p:cNvSpPr txBox="1">
            <a:spLocks noChangeArrowheads="1"/>
          </p:cNvSpPr>
          <p:nvPr/>
        </p:nvSpPr>
        <p:spPr bwMode="auto">
          <a:xfrm>
            <a:off x="576742" y="3077127"/>
            <a:ext cx="164035" cy="2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Ｐゴシック" pitchFamily="50" charset="-128"/>
                <a:cs typeface="ＭＳ Ｐゴシック" pitchFamily="50" charset="-128"/>
              </a:rPr>
              <a:t>Y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1394053" y="3796543"/>
            <a:ext cx="164035" cy="2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X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9" name="Picture 3" descr="http://j-parc.jp/top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iyao\2012photo\100RICOH\R0014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8224"/>
            <a:ext cx="3707476" cy="2779776"/>
          </a:xfrm>
          <a:prstGeom prst="rect">
            <a:avLst/>
          </a:prstGeom>
          <a:noFill/>
        </p:spPr>
      </p:pic>
      <p:pic>
        <p:nvPicPr>
          <p:cNvPr id="4098" name="Picture 2" descr="C:\Users\Miyao\2012photo\100RICOH\R0014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8224"/>
            <a:ext cx="3707476" cy="2779776"/>
          </a:xfrm>
          <a:prstGeom prst="rect">
            <a:avLst/>
          </a:prstGeom>
          <a:noFill/>
        </p:spPr>
      </p:pic>
      <p:pic>
        <p:nvPicPr>
          <p:cNvPr id="8" name="Picture 1" descr="C:\Users\Miyao\2012photo\R0013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3553576" cy="2664296"/>
          </a:xfrm>
          <a:prstGeom prst="rect">
            <a:avLst/>
          </a:prstGeom>
          <a:noFill/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latin typeface="+mj-lt"/>
                <a:ea typeface="+mj-ea"/>
                <a:cs typeface="+mj-cs"/>
              </a:rPr>
              <a:t>オフラインでのテスト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5976" y="1484784"/>
            <a:ext cx="4788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・左：ネットワークアナライザを用いた</a:t>
            </a:r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テスト</a:t>
            </a:r>
            <a:endParaRPr kumimoji="1" lang="en-US" altLang="ja-JP" dirty="0" smtClean="0"/>
          </a:p>
          <a:p>
            <a:r>
              <a:rPr lang="en-US" altLang="ja-JP" dirty="0" smtClean="0"/>
              <a:t>         </a:t>
            </a:r>
            <a:r>
              <a:rPr lang="ja-JP" altLang="en-US" dirty="0" smtClean="0"/>
              <a:t>加速周波数に調整するよう上蓋を開けて</a:t>
            </a:r>
            <a:endParaRPr lang="en-US" altLang="ja-JP" dirty="0" smtClean="0"/>
          </a:p>
          <a:p>
            <a:r>
              <a:rPr lang="ja-JP" altLang="en-US" dirty="0" smtClean="0"/>
              <a:t>　　　 ねじを回す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・左下：動作試験で配線された</a:t>
            </a:r>
            <a:r>
              <a:rPr lang="en-US" altLang="ja-JP" dirty="0" smtClean="0"/>
              <a:t>BSM</a:t>
            </a:r>
          </a:p>
          <a:p>
            <a:endParaRPr lang="en-US" altLang="ja-JP" dirty="0" smtClean="0"/>
          </a:p>
          <a:p>
            <a:r>
              <a:rPr kumimoji="1" lang="ja-JP" altLang="en-US" dirty="0" smtClean="0"/>
              <a:t>・右下：制御プログラムの動作試験</a:t>
            </a:r>
            <a:endParaRPr kumimoji="1" lang="ja-JP" altLang="en-US" dirty="0"/>
          </a:p>
        </p:txBody>
      </p:sp>
      <p:pic>
        <p:nvPicPr>
          <p:cNvPr id="7" name="Picture 3" descr="http://j-parc.jp/topim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noProof="0" dirty="0" smtClean="0">
                <a:latin typeface="+mj-lt"/>
                <a:ea typeface="+mj-ea"/>
                <a:cs typeface="+mj-cs"/>
              </a:rPr>
              <a:t>インストールの様子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C:\Users\Miyao\2012photo\100RICOH\R001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07476" cy="2779776"/>
          </a:xfrm>
          <a:prstGeom prst="rect">
            <a:avLst/>
          </a:prstGeom>
          <a:noFill/>
        </p:spPr>
      </p:pic>
      <p:pic>
        <p:nvPicPr>
          <p:cNvPr id="34819" name="Picture 3" descr="C:\Users\Miyao\2012photo\100RICOH\R0014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8224"/>
            <a:ext cx="3601074" cy="277977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283968" y="1700808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・左：ダブレット間はクレーンで持ち上げる。</a:t>
            </a:r>
            <a:endParaRPr lang="en-US" altLang="ja-JP" dirty="0" smtClean="0"/>
          </a:p>
          <a:p>
            <a:r>
              <a:rPr lang="en-US" altLang="ja-JP" dirty="0" smtClean="0"/>
              <a:t>  </a:t>
            </a:r>
            <a:r>
              <a:rPr lang="ja-JP" altLang="en-US" dirty="0" smtClean="0"/>
              <a:t>　　 その後手作業で調節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・左下：モニタとベローズの取り付け</a:t>
            </a:r>
            <a:endParaRPr kumimoji="1" lang="en-US" altLang="ja-JP" dirty="0" smtClean="0"/>
          </a:p>
          <a:p>
            <a:r>
              <a:rPr lang="ja-JP" altLang="en-US" dirty="0" smtClean="0"/>
              <a:t>　　　    クランプが狭くて手が入りずらい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・右下：０．１</a:t>
            </a:r>
            <a:r>
              <a:rPr kumimoji="1" lang="en-US" altLang="ja-JP" dirty="0" smtClean="0"/>
              <a:t>mm</a:t>
            </a:r>
            <a:r>
              <a:rPr kumimoji="1" lang="ja-JP" altLang="en-US" dirty="0" smtClean="0"/>
              <a:t>のタングステンワイヤー</a:t>
            </a:r>
            <a:endParaRPr kumimoji="1" lang="ja-JP" altLang="en-US" dirty="0"/>
          </a:p>
        </p:txBody>
      </p:sp>
      <p:pic>
        <p:nvPicPr>
          <p:cNvPr id="7" name="Picture 2" descr="C:\Users\Miyao\2012photo\100RICOH\R0014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8224"/>
            <a:ext cx="3707476" cy="2779776"/>
          </a:xfrm>
          <a:prstGeom prst="rect">
            <a:avLst/>
          </a:prstGeom>
          <a:noFill/>
        </p:spPr>
      </p:pic>
      <p:pic>
        <p:nvPicPr>
          <p:cNvPr id="8" name="Picture 3" descr="http://j-parc.jp/topim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latin typeface="+mj-lt"/>
                <a:ea typeface="+mj-ea"/>
                <a:cs typeface="+mj-cs"/>
              </a:rPr>
              <a:t>インストール後のテスト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15567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RF</a:t>
            </a:r>
            <a:r>
              <a:rPr lang="ja-JP" altLang="en-US" sz="2400" dirty="0" smtClean="0"/>
              <a:t>テストの再現性確認・・・問題なし</a:t>
            </a:r>
            <a:endParaRPr lang="en-US" altLang="ja-JP" sz="2400" dirty="0" smtClean="0"/>
          </a:p>
          <a:p>
            <a:r>
              <a:rPr lang="ja-JP" altLang="en-US" sz="2400" dirty="0" smtClean="0"/>
              <a:t>・磁場なしでの</a:t>
            </a:r>
            <a:r>
              <a:rPr lang="en-US" altLang="ja-JP" sz="2400" dirty="0" smtClean="0"/>
              <a:t>BSM</a:t>
            </a:r>
            <a:r>
              <a:rPr lang="ja-JP" altLang="en-US" sz="2400" dirty="0" smtClean="0"/>
              <a:t>チューニング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・・・問題なし　　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・ダブレット通電による磁場の影響確認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⇒磁場ありでの</a:t>
            </a:r>
            <a:r>
              <a:rPr lang="en-US" altLang="ja-JP" sz="2400" dirty="0" smtClean="0"/>
              <a:t>BSM</a:t>
            </a:r>
            <a:r>
              <a:rPr lang="ja-JP" altLang="en-US" sz="2400" dirty="0" smtClean="0"/>
              <a:t>チューニング・・・収束点見えず</a:t>
            </a:r>
            <a:endParaRPr kumimoji="1" lang="ja-JP" altLang="en-US" sz="2400" dirty="0"/>
          </a:p>
        </p:txBody>
      </p:sp>
      <p:pic>
        <p:nvPicPr>
          <p:cNvPr id="6" name="図 5"/>
          <p:cNvPicPr/>
          <p:nvPr/>
        </p:nvPicPr>
        <p:blipFill rotWithShape="1">
          <a:blip r:embed="rId2" cstate="print"/>
          <a:srcRect l="39753" t="35029" r="37102" b="32921"/>
          <a:stretch/>
        </p:blipFill>
        <p:spPr bwMode="auto">
          <a:xfrm>
            <a:off x="539552" y="3789040"/>
            <a:ext cx="1728192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図 6"/>
          <p:cNvPicPr/>
          <p:nvPr/>
        </p:nvPicPr>
        <p:blipFill rotWithShape="1">
          <a:blip r:embed="rId3" cstate="print"/>
          <a:srcRect l="36572" t="28530" r="34629" b="29943"/>
          <a:stretch/>
        </p:blipFill>
        <p:spPr bwMode="auto">
          <a:xfrm>
            <a:off x="2339752" y="3789040"/>
            <a:ext cx="1728192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11560" y="551723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熱</a:t>
            </a:r>
            <a:r>
              <a:rPr kumimoji="1" lang="ja-JP" altLang="en-US" dirty="0" smtClean="0"/>
              <a:t>電子によるチューニングの様子</a:t>
            </a:r>
            <a:endParaRPr kumimoji="1" lang="en-US" altLang="ja-JP" dirty="0" smtClean="0"/>
          </a:p>
          <a:p>
            <a:r>
              <a:rPr lang="ja-JP" altLang="en-US" dirty="0" smtClean="0"/>
              <a:t>中に蛍光塗料が塗られていて電子の軌道が見える。　</a:t>
            </a:r>
            <a:endParaRPr lang="en-US" altLang="ja-JP" dirty="0" smtClean="0"/>
          </a:p>
          <a:p>
            <a:r>
              <a:rPr lang="ja-JP" altLang="en-US" dirty="0" smtClean="0"/>
              <a:t>　　　　　　⇒収束点がわかる。</a:t>
            </a:r>
            <a:endParaRPr kumimoji="1" lang="ja-JP" altLang="en-US" dirty="0"/>
          </a:p>
        </p:txBody>
      </p:sp>
      <p:pic>
        <p:nvPicPr>
          <p:cNvPr id="32770" name="Picture 2" descr="C:\Users\Miyao\2012photo\100RICOH\R0014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84984"/>
            <a:ext cx="4632960" cy="3474720"/>
          </a:xfrm>
          <a:prstGeom prst="rect">
            <a:avLst/>
          </a:prstGeom>
          <a:noFill/>
        </p:spPr>
      </p:pic>
      <p:pic>
        <p:nvPicPr>
          <p:cNvPr id="9" name="Picture 3" descr="http://j-parc.jp/topim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BSM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の漏れ磁場対策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5" descr="Япония2012 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228184" cy="46711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87624" y="9807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ビームラインにシールドを施す。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・ビームラインに</a:t>
            </a:r>
            <a:r>
              <a:rPr lang="en-US" altLang="ja-JP" dirty="0" smtClean="0"/>
              <a:t>1.0mm</a:t>
            </a:r>
            <a:r>
              <a:rPr lang="ja-JP" altLang="en-US" dirty="0" smtClean="0"/>
              <a:t>厚鉄板４枚</a:t>
            </a:r>
            <a:endParaRPr lang="en-US" altLang="ja-JP" dirty="0" smtClean="0"/>
          </a:p>
          <a:p>
            <a:r>
              <a:rPr lang="ja-JP" altLang="en-US" dirty="0" smtClean="0"/>
              <a:t>　　　　　　　　　　　　＋モニタ筐体回りに</a:t>
            </a:r>
            <a:r>
              <a:rPr lang="en-US" altLang="ja-JP" dirty="0" smtClean="0"/>
              <a:t>0.4mm</a:t>
            </a:r>
            <a:r>
              <a:rPr lang="ja-JP" altLang="en-US" dirty="0" smtClean="0"/>
              <a:t>ケイ素鋼板をはめ込む</a:t>
            </a:r>
            <a:endParaRPr kumimoji="1" lang="ja-JP" altLang="en-US" dirty="0"/>
          </a:p>
        </p:txBody>
      </p:sp>
      <p:pic>
        <p:nvPicPr>
          <p:cNvPr id="7" name="Picture 3" descr="http://j-parc.jp/top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J-PARC </a:t>
            </a:r>
            <a:r>
              <a:rPr kumimoji="1" lang="en-US" altLang="ja-JP" b="1" dirty="0" err="1" smtClean="0"/>
              <a:t>Linac</a:t>
            </a:r>
            <a:r>
              <a:rPr kumimoji="1" lang="ja-JP" altLang="en-US" b="1" dirty="0" smtClean="0"/>
              <a:t>の構成</a:t>
            </a:r>
            <a:endParaRPr kumimoji="1" lang="ja-JP" altLang="en-US" b="1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179512" y="1700808"/>
            <a:ext cx="8640960" cy="4966811"/>
            <a:chOff x="179512" y="1700808"/>
            <a:chExt cx="8640960" cy="4966811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547664" y="429309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3MeV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03848" y="429309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</a:t>
              </a:r>
              <a:r>
                <a:rPr kumimoji="1" lang="en-US" altLang="ja-JP" dirty="0" smtClean="0"/>
                <a:t>MeV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644008" y="429309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191</a:t>
              </a:r>
              <a:r>
                <a:rPr kumimoji="1" lang="en-US" altLang="ja-JP" dirty="0" smtClean="0"/>
                <a:t>MeV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796136" y="42930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400</a:t>
              </a:r>
              <a:r>
                <a:rPr kumimoji="1" lang="en-US" altLang="ja-JP" dirty="0" smtClean="0"/>
                <a:t>MeV</a:t>
              </a:r>
              <a:endParaRPr kumimoji="1" lang="ja-JP" altLang="en-US" dirty="0"/>
            </a:p>
          </p:txBody>
        </p:sp>
        <p:grpSp>
          <p:nvGrpSpPr>
            <p:cNvPr id="4" name="グループ化 18"/>
            <p:cNvGrpSpPr/>
            <p:nvPr/>
          </p:nvGrpSpPr>
          <p:grpSpPr>
            <a:xfrm>
              <a:off x="179512" y="4771509"/>
              <a:ext cx="8496944" cy="1896110"/>
              <a:chOff x="179512" y="3861048"/>
              <a:chExt cx="8496944" cy="1896110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179512" y="3861048"/>
                <a:ext cx="576064" cy="12241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endParaRPr kumimoji="1"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11560" y="530120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LEBT</a:t>
                </a:r>
                <a:endParaRPr kumimoji="1" lang="ja-JP" altLang="en-US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1763688" y="5110827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M</a:t>
                </a:r>
                <a:r>
                  <a:rPr kumimoji="1" lang="en-US" altLang="ja-JP" dirty="0" smtClean="0"/>
                  <a:t>EBT-1</a:t>
                </a:r>
              </a:p>
              <a:p>
                <a:r>
                  <a:rPr lang="ja-JP" altLang="en-US" dirty="0" smtClean="0"/>
                  <a:t>⇒今年度改造</a:t>
                </a:r>
                <a:endParaRPr kumimoji="1" lang="ja-JP" altLang="en-US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44008" y="5110827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MEBT-2</a:t>
                </a:r>
              </a:p>
              <a:p>
                <a:r>
                  <a:rPr kumimoji="1" lang="ja-JP" altLang="en-US" dirty="0" smtClean="0"/>
                  <a:t>⇒来年度改造予定</a:t>
                </a:r>
                <a:endParaRPr kumimoji="1"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755576" y="4390746"/>
                <a:ext cx="4536504" cy="1903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1043608" y="3861048"/>
                <a:ext cx="792088" cy="12241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RFQ</a:t>
                </a:r>
                <a:endParaRPr kumimoji="1"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2411760" y="3861048"/>
                <a:ext cx="1224136" cy="122413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DTL</a:t>
                </a:r>
              </a:p>
              <a:p>
                <a:pPr algn="ctr"/>
                <a:r>
                  <a:rPr lang="en-US" altLang="ja-JP" dirty="0" smtClean="0"/>
                  <a:t>3</a:t>
                </a:r>
                <a:r>
                  <a:rPr lang="ja-JP" altLang="en-US" dirty="0" smtClean="0"/>
                  <a:t>台</a:t>
                </a:r>
                <a:endParaRPr lang="en-US" altLang="ja-JP" dirty="0" smtClean="0"/>
              </a:p>
              <a:p>
                <a:pPr algn="ctr"/>
                <a:r>
                  <a:rPr kumimoji="1" lang="en-US" altLang="ja-JP" dirty="0" smtClean="0"/>
                  <a:t>f=324MHz</a:t>
                </a:r>
                <a:endParaRPr kumimoji="1" lang="ja-JP" altLang="en-US" dirty="0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3779912" y="3861048"/>
                <a:ext cx="1224136" cy="122413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SDTL</a:t>
                </a:r>
              </a:p>
              <a:p>
                <a:pPr algn="ctr"/>
                <a:r>
                  <a:rPr kumimoji="1" lang="en-US" altLang="ja-JP" dirty="0" smtClean="0"/>
                  <a:t>16x2=32</a:t>
                </a:r>
                <a:r>
                  <a:rPr kumimoji="1" lang="ja-JP" altLang="en-US" dirty="0" smtClean="0"/>
                  <a:t>台</a:t>
                </a:r>
                <a:endParaRPr kumimoji="1" lang="en-US" altLang="ja-JP" dirty="0" smtClean="0"/>
              </a:p>
              <a:p>
                <a:pPr algn="ctr"/>
                <a:r>
                  <a:rPr lang="ja-JP" altLang="en-US" dirty="0" err="1" smtClean="0"/>
                  <a:t>ｆ</a:t>
                </a:r>
                <a:r>
                  <a:rPr lang="en-US" altLang="ja-JP" dirty="0" smtClean="0"/>
                  <a:t>=324MHz</a:t>
                </a:r>
                <a:endParaRPr kumimoji="1" lang="en-US" altLang="ja-JP" dirty="0" smtClean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372200" y="4365104"/>
                <a:ext cx="1080120" cy="21602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452320" y="3861048"/>
                <a:ext cx="1224136" cy="122413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BEAM</a:t>
                </a:r>
              </a:p>
              <a:p>
                <a:pPr algn="ctr"/>
                <a:r>
                  <a:rPr kumimoji="1" lang="en-US" altLang="ja-JP" dirty="0" smtClean="0"/>
                  <a:t>DUMP</a:t>
                </a:r>
                <a:endParaRPr kumimoji="1" lang="ja-JP" altLang="en-US" dirty="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5292080" y="3865820"/>
                <a:ext cx="1224136" cy="122413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/>
                  <a:t>ACS</a:t>
                </a:r>
                <a:endParaRPr kumimoji="1" lang="en-US" altLang="ja-JP" dirty="0" smtClean="0"/>
              </a:p>
              <a:p>
                <a:pPr algn="ctr"/>
                <a:r>
                  <a:rPr kumimoji="1" lang="en-US" altLang="ja-JP" dirty="0" smtClean="0"/>
                  <a:t>21</a:t>
                </a:r>
                <a:r>
                  <a:rPr kumimoji="1" lang="ja-JP" altLang="en-US" dirty="0" smtClean="0"/>
                  <a:t>台</a:t>
                </a:r>
                <a:endParaRPr kumimoji="1" lang="en-US" altLang="ja-JP" dirty="0" smtClean="0"/>
              </a:p>
              <a:p>
                <a:pPr algn="ctr"/>
                <a:r>
                  <a:rPr lang="en-US" altLang="ja-JP" dirty="0" smtClean="0"/>
                  <a:t>f=972MHz</a:t>
                </a:r>
                <a:endParaRPr kumimoji="1" lang="en-US" altLang="ja-JP" dirty="0" smtClean="0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 rot="5947243">
              <a:off x="5837926" y="3522022"/>
              <a:ext cx="2873680" cy="2087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アーチ 23"/>
            <p:cNvSpPr/>
            <p:nvPr/>
          </p:nvSpPr>
          <p:spPr>
            <a:xfrm rot="5400000">
              <a:off x="6139944" y="4474240"/>
              <a:ext cx="1080121" cy="936104"/>
            </a:xfrm>
            <a:prstGeom prst="blockArc">
              <a:avLst>
                <a:gd name="adj1" fmla="val 16616182"/>
                <a:gd name="adj2" fmla="val 21599981"/>
                <a:gd name="adj3" fmla="val 2199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524328" y="314096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L3BT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308304" y="170080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RCS</a:t>
              </a:r>
              <a:r>
                <a:rPr lang="ja-JP" altLang="en-US" dirty="0" smtClean="0"/>
                <a:t>へ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660232" y="551723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L3BT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67544" y="42930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50k</a:t>
              </a:r>
              <a:r>
                <a:rPr kumimoji="1" lang="en-US" altLang="ja-JP" dirty="0" smtClean="0"/>
                <a:t>eV</a:t>
              </a:r>
              <a:endParaRPr kumimoji="1" lang="ja-JP" altLang="en-US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611560" y="162880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2013</a:t>
            </a:r>
            <a:r>
              <a:rPr lang="ja-JP" altLang="en-US" sz="2400" b="1" dirty="0" smtClean="0"/>
              <a:t>年に</a:t>
            </a:r>
            <a:r>
              <a:rPr lang="en-US" altLang="ja-JP" sz="2400" b="1" dirty="0" smtClean="0"/>
              <a:t>ACS</a:t>
            </a:r>
            <a:r>
              <a:rPr lang="ja-JP" altLang="en-US" sz="2400" b="1" dirty="0" smtClean="0"/>
              <a:t>空洞搬入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⇒今年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月ビームエネルギー</a:t>
            </a:r>
            <a:r>
              <a:rPr lang="en-US" altLang="ja-JP" sz="2400" b="1" dirty="0" smtClean="0"/>
              <a:t>400MeV</a:t>
            </a:r>
            <a:r>
              <a:rPr lang="ja-JP" altLang="en-US" sz="2400" b="1" dirty="0" smtClean="0"/>
              <a:t>達成</a:t>
            </a:r>
            <a:r>
              <a:rPr lang="en-US" altLang="ja-JP" sz="2400" b="1" dirty="0" smtClean="0"/>
              <a:t>!!</a:t>
            </a:r>
          </a:p>
          <a:p>
            <a:endParaRPr lang="en-US" altLang="ja-JP" sz="2400" b="1" dirty="0" smtClean="0"/>
          </a:p>
          <a:p>
            <a:r>
              <a:rPr lang="ja-JP" altLang="en-US" sz="2400" b="1" dirty="0" smtClean="0"/>
              <a:t>今年度はビーム電流</a:t>
            </a:r>
            <a:r>
              <a:rPr lang="en-US" altLang="ja-JP" sz="2400" b="1" dirty="0" smtClean="0"/>
              <a:t>50mA</a:t>
            </a:r>
            <a:r>
              <a:rPr lang="ja-JP" altLang="en-US" sz="2400" b="1" dirty="0" err="1" smtClean="0"/>
              <a:t>での</a:t>
            </a:r>
            <a:r>
              <a:rPr lang="ja-JP" altLang="en-US" sz="2400" b="1" dirty="0" smtClean="0"/>
              <a:t>試験も実施。</a:t>
            </a:r>
            <a:endParaRPr lang="en-US" altLang="ja-JP" sz="2400" b="1" dirty="0" smtClean="0"/>
          </a:p>
        </p:txBody>
      </p:sp>
      <p:pic>
        <p:nvPicPr>
          <p:cNvPr id="32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noProof="0" dirty="0" smtClean="0">
                <a:latin typeface="+mj-lt"/>
                <a:ea typeface="+mj-ea"/>
                <a:cs typeface="+mj-cs"/>
              </a:rPr>
              <a:t>BSM</a:t>
            </a:r>
            <a:r>
              <a:rPr lang="ja-JP" altLang="en-US" sz="3600" noProof="0" dirty="0" smtClean="0">
                <a:latin typeface="+mj-lt"/>
                <a:ea typeface="+mj-ea"/>
                <a:cs typeface="+mj-cs"/>
              </a:rPr>
              <a:t>チューニング結果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79512" y="1268760"/>
            <a:ext cx="8566151" cy="5267326"/>
            <a:chOff x="407" y="782"/>
            <a:chExt cx="5396" cy="331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24" y="1044"/>
              <a:ext cx="3494" cy="27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722" y="1039"/>
              <a:ext cx="3494" cy="2424"/>
            </a:xfrm>
            <a:custGeom>
              <a:avLst/>
              <a:gdLst/>
              <a:ahLst/>
              <a:cxnLst>
                <a:cxn ang="0">
                  <a:pos x="0" y="2418"/>
                </a:cxn>
                <a:cxn ang="0">
                  <a:pos x="3494" y="2418"/>
                </a:cxn>
                <a:cxn ang="0">
                  <a:pos x="3494" y="2424"/>
                </a:cxn>
                <a:cxn ang="0">
                  <a:pos x="0" y="2424"/>
                </a:cxn>
                <a:cxn ang="0">
                  <a:pos x="0" y="2418"/>
                </a:cxn>
                <a:cxn ang="0">
                  <a:pos x="0" y="2113"/>
                </a:cxn>
                <a:cxn ang="0">
                  <a:pos x="3494" y="2113"/>
                </a:cxn>
                <a:cxn ang="0">
                  <a:pos x="3494" y="2119"/>
                </a:cxn>
                <a:cxn ang="0">
                  <a:pos x="0" y="2119"/>
                </a:cxn>
                <a:cxn ang="0">
                  <a:pos x="0" y="2113"/>
                </a:cxn>
                <a:cxn ang="0">
                  <a:pos x="0" y="1814"/>
                </a:cxn>
                <a:cxn ang="0">
                  <a:pos x="3494" y="1814"/>
                </a:cxn>
                <a:cxn ang="0">
                  <a:pos x="3494" y="1819"/>
                </a:cxn>
                <a:cxn ang="0">
                  <a:pos x="0" y="1819"/>
                </a:cxn>
                <a:cxn ang="0">
                  <a:pos x="0" y="1814"/>
                </a:cxn>
                <a:cxn ang="0">
                  <a:pos x="0" y="1514"/>
                </a:cxn>
                <a:cxn ang="0">
                  <a:pos x="3494" y="1514"/>
                </a:cxn>
                <a:cxn ang="0">
                  <a:pos x="3494" y="1519"/>
                </a:cxn>
                <a:cxn ang="0">
                  <a:pos x="0" y="1519"/>
                </a:cxn>
                <a:cxn ang="0">
                  <a:pos x="0" y="1514"/>
                </a:cxn>
                <a:cxn ang="0">
                  <a:pos x="0" y="1209"/>
                </a:cxn>
                <a:cxn ang="0">
                  <a:pos x="3494" y="1209"/>
                </a:cxn>
                <a:cxn ang="0">
                  <a:pos x="3494" y="1214"/>
                </a:cxn>
                <a:cxn ang="0">
                  <a:pos x="0" y="1214"/>
                </a:cxn>
                <a:cxn ang="0">
                  <a:pos x="0" y="1209"/>
                </a:cxn>
                <a:cxn ang="0">
                  <a:pos x="0" y="909"/>
                </a:cxn>
                <a:cxn ang="0">
                  <a:pos x="3494" y="909"/>
                </a:cxn>
                <a:cxn ang="0">
                  <a:pos x="3494" y="915"/>
                </a:cxn>
                <a:cxn ang="0">
                  <a:pos x="0" y="915"/>
                </a:cxn>
                <a:cxn ang="0">
                  <a:pos x="0" y="909"/>
                </a:cxn>
                <a:cxn ang="0">
                  <a:pos x="0" y="604"/>
                </a:cxn>
                <a:cxn ang="0">
                  <a:pos x="3494" y="604"/>
                </a:cxn>
                <a:cxn ang="0">
                  <a:pos x="3494" y="610"/>
                </a:cxn>
                <a:cxn ang="0">
                  <a:pos x="0" y="610"/>
                </a:cxn>
                <a:cxn ang="0">
                  <a:pos x="0" y="604"/>
                </a:cxn>
                <a:cxn ang="0">
                  <a:pos x="0" y="305"/>
                </a:cxn>
                <a:cxn ang="0">
                  <a:pos x="3494" y="305"/>
                </a:cxn>
                <a:cxn ang="0">
                  <a:pos x="3494" y="310"/>
                </a:cxn>
                <a:cxn ang="0">
                  <a:pos x="0" y="310"/>
                </a:cxn>
                <a:cxn ang="0">
                  <a:pos x="0" y="305"/>
                </a:cxn>
                <a:cxn ang="0">
                  <a:pos x="0" y="0"/>
                </a:cxn>
                <a:cxn ang="0">
                  <a:pos x="3494" y="0"/>
                </a:cxn>
                <a:cxn ang="0">
                  <a:pos x="3494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494" h="2424">
                  <a:moveTo>
                    <a:pt x="0" y="2418"/>
                  </a:moveTo>
                  <a:lnTo>
                    <a:pt x="3494" y="2418"/>
                  </a:lnTo>
                  <a:lnTo>
                    <a:pt x="3494" y="2424"/>
                  </a:lnTo>
                  <a:lnTo>
                    <a:pt x="0" y="2424"/>
                  </a:lnTo>
                  <a:lnTo>
                    <a:pt x="0" y="2418"/>
                  </a:lnTo>
                  <a:close/>
                  <a:moveTo>
                    <a:pt x="0" y="2113"/>
                  </a:moveTo>
                  <a:lnTo>
                    <a:pt x="3494" y="2113"/>
                  </a:lnTo>
                  <a:lnTo>
                    <a:pt x="3494" y="2119"/>
                  </a:lnTo>
                  <a:lnTo>
                    <a:pt x="0" y="2119"/>
                  </a:lnTo>
                  <a:lnTo>
                    <a:pt x="0" y="2113"/>
                  </a:lnTo>
                  <a:close/>
                  <a:moveTo>
                    <a:pt x="0" y="1814"/>
                  </a:moveTo>
                  <a:lnTo>
                    <a:pt x="3494" y="1814"/>
                  </a:lnTo>
                  <a:lnTo>
                    <a:pt x="3494" y="1819"/>
                  </a:lnTo>
                  <a:lnTo>
                    <a:pt x="0" y="1819"/>
                  </a:lnTo>
                  <a:lnTo>
                    <a:pt x="0" y="1814"/>
                  </a:lnTo>
                  <a:close/>
                  <a:moveTo>
                    <a:pt x="0" y="1514"/>
                  </a:moveTo>
                  <a:lnTo>
                    <a:pt x="3494" y="1514"/>
                  </a:lnTo>
                  <a:lnTo>
                    <a:pt x="3494" y="1519"/>
                  </a:lnTo>
                  <a:lnTo>
                    <a:pt x="0" y="1519"/>
                  </a:lnTo>
                  <a:lnTo>
                    <a:pt x="0" y="1514"/>
                  </a:lnTo>
                  <a:close/>
                  <a:moveTo>
                    <a:pt x="0" y="1209"/>
                  </a:moveTo>
                  <a:lnTo>
                    <a:pt x="3494" y="1209"/>
                  </a:lnTo>
                  <a:lnTo>
                    <a:pt x="3494" y="1214"/>
                  </a:lnTo>
                  <a:lnTo>
                    <a:pt x="0" y="1214"/>
                  </a:lnTo>
                  <a:lnTo>
                    <a:pt x="0" y="1209"/>
                  </a:lnTo>
                  <a:close/>
                  <a:moveTo>
                    <a:pt x="0" y="909"/>
                  </a:moveTo>
                  <a:lnTo>
                    <a:pt x="3494" y="909"/>
                  </a:lnTo>
                  <a:lnTo>
                    <a:pt x="3494" y="915"/>
                  </a:lnTo>
                  <a:lnTo>
                    <a:pt x="0" y="915"/>
                  </a:lnTo>
                  <a:lnTo>
                    <a:pt x="0" y="909"/>
                  </a:lnTo>
                  <a:close/>
                  <a:moveTo>
                    <a:pt x="0" y="604"/>
                  </a:moveTo>
                  <a:lnTo>
                    <a:pt x="3494" y="604"/>
                  </a:lnTo>
                  <a:lnTo>
                    <a:pt x="3494" y="610"/>
                  </a:lnTo>
                  <a:lnTo>
                    <a:pt x="0" y="610"/>
                  </a:lnTo>
                  <a:lnTo>
                    <a:pt x="0" y="604"/>
                  </a:lnTo>
                  <a:close/>
                  <a:moveTo>
                    <a:pt x="0" y="305"/>
                  </a:moveTo>
                  <a:lnTo>
                    <a:pt x="3494" y="305"/>
                  </a:lnTo>
                  <a:lnTo>
                    <a:pt x="3494" y="310"/>
                  </a:lnTo>
                  <a:lnTo>
                    <a:pt x="0" y="310"/>
                  </a:lnTo>
                  <a:lnTo>
                    <a:pt x="0" y="305"/>
                  </a:lnTo>
                  <a:close/>
                  <a:moveTo>
                    <a:pt x="0" y="0"/>
                  </a:moveTo>
                  <a:lnTo>
                    <a:pt x="3494" y="0"/>
                  </a:lnTo>
                  <a:lnTo>
                    <a:pt x="349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93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035" y="1041"/>
              <a:ext cx="3183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719"/>
                </a:cxn>
                <a:cxn ang="0">
                  <a:pos x="0" y="2719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26" y="0"/>
                </a:cxn>
                <a:cxn ang="0">
                  <a:pos x="326" y="2719"/>
                </a:cxn>
                <a:cxn ang="0">
                  <a:pos x="321" y="2719"/>
                </a:cxn>
                <a:cxn ang="0">
                  <a:pos x="321" y="0"/>
                </a:cxn>
                <a:cxn ang="0">
                  <a:pos x="326" y="0"/>
                </a:cxn>
                <a:cxn ang="0">
                  <a:pos x="642" y="0"/>
                </a:cxn>
                <a:cxn ang="0">
                  <a:pos x="642" y="2719"/>
                </a:cxn>
                <a:cxn ang="0">
                  <a:pos x="636" y="2719"/>
                </a:cxn>
                <a:cxn ang="0">
                  <a:pos x="636" y="0"/>
                </a:cxn>
                <a:cxn ang="0">
                  <a:pos x="642" y="0"/>
                </a:cxn>
                <a:cxn ang="0">
                  <a:pos x="957" y="0"/>
                </a:cxn>
                <a:cxn ang="0">
                  <a:pos x="957" y="2719"/>
                </a:cxn>
                <a:cxn ang="0">
                  <a:pos x="952" y="2719"/>
                </a:cxn>
                <a:cxn ang="0">
                  <a:pos x="952" y="0"/>
                </a:cxn>
                <a:cxn ang="0">
                  <a:pos x="957" y="0"/>
                </a:cxn>
                <a:cxn ang="0">
                  <a:pos x="1278" y="0"/>
                </a:cxn>
                <a:cxn ang="0">
                  <a:pos x="1278" y="2719"/>
                </a:cxn>
                <a:cxn ang="0">
                  <a:pos x="1273" y="2719"/>
                </a:cxn>
                <a:cxn ang="0">
                  <a:pos x="1273" y="0"/>
                </a:cxn>
                <a:cxn ang="0">
                  <a:pos x="1278" y="0"/>
                </a:cxn>
                <a:cxn ang="0">
                  <a:pos x="1594" y="0"/>
                </a:cxn>
                <a:cxn ang="0">
                  <a:pos x="1594" y="2719"/>
                </a:cxn>
                <a:cxn ang="0">
                  <a:pos x="1589" y="2719"/>
                </a:cxn>
                <a:cxn ang="0">
                  <a:pos x="1589" y="0"/>
                </a:cxn>
                <a:cxn ang="0">
                  <a:pos x="1594" y="0"/>
                </a:cxn>
                <a:cxn ang="0">
                  <a:pos x="1910" y="0"/>
                </a:cxn>
                <a:cxn ang="0">
                  <a:pos x="1910" y="2719"/>
                </a:cxn>
                <a:cxn ang="0">
                  <a:pos x="1905" y="2719"/>
                </a:cxn>
                <a:cxn ang="0">
                  <a:pos x="1905" y="0"/>
                </a:cxn>
                <a:cxn ang="0">
                  <a:pos x="1910" y="0"/>
                </a:cxn>
                <a:cxn ang="0">
                  <a:pos x="2231" y="0"/>
                </a:cxn>
                <a:cxn ang="0">
                  <a:pos x="2231" y="2719"/>
                </a:cxn>
                <a:cxn ang="0">
                  <a:pos x="2226" y="2719"/>
                </a:cxn>
                <a:cxn ang="0">
                  <a:pos x="2226" y="0"/>
                </a:cxn>
                <a:cxn ang="0">
                  <a:pos x="2231" y="0"/>
                </a:cxn>
                <a:cxn ang="0">
                  <a:pos x="2547" y="0"/>
                </a:cxn>
                <a:cxn ang="0">
                  <a:pos x="2547" y="2719"/>
                </a:cxn>
                <a:cxn ang="0">
                  <a:pos x="2541" y="2719"/>
                </a:cxn>
                <a:cxn ang="0">
                  <a:pos x="2541" y="0"/>
                </a:cxn>
                <a:cxn ang="0">
                  <a:pos x="2547" y="0"/>
                </a:cxn>
                <a:cxn ang="0">
                  <a:pos x="2862" y="0"/>
                </a:cxn>
                <a:cxn ang="0">
                  <a:pos x="2862" y="2719"/>
                </a:cxn>
                <a:cxn ang="0">
                  <a:pos x="2857" y="2719"/>
                </a:cxn>
                <a:cxn ang="0">
                  <a:pos x="2857" y="0"/>
                </a:cxn>
                <a:cxn ang="0">
                  <a:pos x="2862" y="0"/>
                </a:cxn>
                <a:cxn ang="0">
                  <a:pos x="3183" y="0"/>
                </a:cxn>
                <a:cxn ang="0">
                  <a:pos x="3183" y="2719"/>
                </a:cxn>
                <a:cxn ang="0">
                  <a:pos x="3178" y="2719"/>
                </a:cxn>
                <a:cxn ang="0">
                  <a:pos x="3178" y="0"/>
                </a:cxn>
                <a:cxn ang="0">
                  <a:pos x="3183" y="0"/>
                </a:cxn>
              </a:cxnLst>
              <a:rect l="0" t="0" r="r" b="b"/>
              <a:pathLst>
                <a:path w="3183" h="2719">
                  <a:moveTo>
                    <a:pt x="5" y="0"/>
                  </a:moveTo>
                  <a:lnTo>
                    <a:pt x="5" y="2719"/>
                  </a:lnTo>
                  <a:lnTo>
                    <a:pt x="0" y="2719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326" y="0"/>
                  </a:moveTo>
                  <a:lnTo>
                    <a:pt x="326" y="2719"/>
                  </a:lnTo>
                  <a:lnTo>
                    <a:pt x="321" y="2719"/>
                  </a:lnTo>
                  <a:lnTo>
                    <a:pt x="321" y="0"/>
                  </a:lnTo>
                  <a:lnTo>
                    <a:pt x="326" y="0"/>
                  </a:lnTo>
                  <a:close/>
                  <a:moveTo>
                    <a:pt x="642" y="0"/>
                  </a:moveTo>
                  <a:lnTo>
                    <a:pt x="642" y="2719"/>
                  </a:lnTo>
                  <a:lnTo>
                    <a:pt x="636" y="2719"/>
                  </a:lnTo>
                  <a:lnTo>
                    <a:pt x="636" y="0"/>
                  </a:lnTo>
                  <a:lnTo>
                    <a:pt x="642" y="0"/>
                  </a:lnTo>
                  <a:close/>
                  <a:moveTo>
                    <a:pt x="957" y="0"/>
                  </a:moveTo>
                  <a:lnTo>
                    <a:pt x="957" y="2719"/>
                  </a:lnTo>
                  <a:lnTo>
                    <a:pt x="952" y="2719"/>
                  </a:lnTo>
                  <a:lnTo>
                    <a:pt x="952" y="0"/>
                  </a:lnTo>
                  <a:lnTo>
                    <a:pt x="957" y="0"/>
                  </a:lnTo>
                  <a:close/>
                  <a:moveTo>
                    <a:pt x="1278" y="0"/>
                  </a:moveTo>
                  <a:lnTo>
                    <a:pt x="1278" y="2719"/>
                  </a:lnTo>
                  <a:lnTo>
                    <a:pt x="1273" y="2719"/>
                  </a:lnTo>
                  <a:lnTo>
                    <a:pt x="1273" y="0"/>
                  </a:lnTo>
                  <a:lnTo>
                    <a:pt x="1278" y="0"/>
                  </a:lnTo>
                  <a:close/>
                  <a:moveTo>
                    <a:pt x="1594" y="0"/>
                  </a:moveTo>
                  <a:lnTo>
                    <a:pt x="1594" y="2719"/>
                  </a:lnTo>
                  <a:lnTo>
                    <a:pt x="1589" y="2719"/>
                  </a:lnTo>
                  <a:lnTo>
                    <a:pt x="1589" y="0"/>
                  </a:lnTo>
                  <a:lnTo>
                    <a:pt x="1594" y="0"/>
                  </a:lnTo>
                  <a:close/>
                  <a:moveTo>
                    <a:pt x="1910" y="0"/>
                  </a:moveTo>
                  <a:lnTo>
                    <a:pt x="1910" y="2719"/>
                  </a:lnTo>
                  <a:lnTo>
                    <a:pt x="1905" y="2719"/>
                  </a:lnTo>
                  <a:lnTo>
                    <a:pt x="1905" y="0"/>
                  </a:lnTo>
                  <a:lnTo>
                    <a:pt x="1910" y="0"/>
                  </a:lnTo>
                  <a:close/>
                  <a:moveTo>
                    <a:pt x="2231" y="0"/>
                  </a:moveTo>
                  <a:lnTo>
                    <a:pt x="2231" y="2719"/>
                  </a:lnTo>
                  <a:lnTo>
                    <a:pt x="2226" y="2719"/>
                  </a:lnTo>
                  <a:lnTo>
                    <a:pt x="2226" y="0"/>
                  </a:lnTo>
                  <a:lnTo>
                    <a:pt x="2231" y="0"/>
                  </a:lnTo>
                  <a:close/>
                  <a:moveTo>
                    <a:pt x="2547" y="0"/>
                  </a:moveTo>
                  <a:lnTo>
                    <a:pt x="2547" y="2719"/>
                  </a:lnTo>
                  <a:lnTo>
                    <a:pt x="2541" y="2719"/>
                  </a:lnTo>
                  <a:lnTo>
                    <a:pt x="2541" y="0"/>
                  </a:lnTo>
                  <a:lnTo>
                    <a:pt x="2547" y="0"/>
                  </a:lnTo>
                  <a:close/>
                  <a:moveTo>
                    <a:pt x="2862" y="0"/>
                  </a:moveTo>
                  <a:lnTo>
                    <a:pt x="2862" y="2719"/>
                  </a:lnTo>
                  <a:lnTo>
                    <a:pt x="2857" y="2719"/>
                  </a:lnTo>
                  <a:lnTo>
                    <a:pt x="2857" y="0"/>
                  </a:lnTo>
                  <a:lnTo>
                    <a:pt x="2862" y="0"/>
                  </a:lnTo>
                  <a:close/>
                  <a:moveTo>
                    <a:pt x="3183" y="0"/>
                  </a:moveTo>
                  <a:lnTo>
                    <a:pt x="3183" y="2719"/>
                  </a:lnTo>
                  <a:lnTo>
                    <a:pt x="3178" y="2719"/>
                  </a:lnTo>
                  <a:lnTo>
                    <a:pt x="3178" y="0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868686"/>
            </a:solidFill>
            <a:ln w="793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19" y="1044"/>
              <a:ext cx="11" cy="2718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697" y="1039"/>
              <a:ext cx="27" cy="2729"/>
            </a:xfrm>
            <a:custGeom>
              <a:avLst/>
              <a:gdLst/>
              <a:ahLst/>
              <a:cxnLst>
                <a:cxn ang="0">
                  <a:pos x="0" y="2718"/>
                </a:cxn>
                <a:cxn ang="0">
                  <a:pos x="27" y="2718"/>
                </a:cxn>
                <a:cxn ang="0">
                  <a:pos x="27" y="2729"/>
                </a:cxn>
                <a:cxn ang="0">
                  <a:pos x="0" y="2729"/>
                </a:cxn>
                <a:cxn ang="0">
                  <a:pos x="0" y="2718"/>
                </a:cxn>
                <a:cxn ang="0">
                  <a:pos x="0" y="2413"/>
                </a:cxn>
                <a:cxn ang="0">
                  <a:pos x="27" y="2413"/>
                </a:cxn>
                <a:cxn ang="0">
                  <a:pos x="27" y="2424"/>
                </a:cxn>
                <a:cxn ang="0">
                  <a:pos x="0" y="2424"/>
                </a:cxn>
                <a:cxn ang="0">
                  <a:pos x="0" y="2413"/>
                </a:cxn>
                <a:cxn ang="0">
                  <a:pos x="0" y="2113"/>
                </a:cxn>
                <a:cxn ang="0">
                  <a:pos x="27" y="2113"/>
                </a:cxn>
                <a:cxn ang="0">
                  <a:pos x="27" y="2124"/>
                </a:cxn>
                <a:cxn ang="0">
                  <a:pos x="0" y="2124"/>
                </a:cxn>
                <a:cxn ang="0">
                  <a:pos x="0" y="2113"/>
                </a:cxn>
                <a:cxn ang="0">
                  <a:pos x="0" y="1814"/>
                </a:cxn>
                <a:cxn ang="0">
                  <a:pos x="27" y="1814"/>
                </a:cxn>
                <a:cxn ang="0">
                  <a:pos x="27" y="1824"/>
                </a:cxn>
                <a:cxn ang="0">
                  <a:pos x="0" y="1824"/>
                </a:cxn>
                <a:cxn ang="0">
                  <a:pos x="0" y="1814"/>
                </a:cxn>
                <a:cxn ang="0">
                  <a:pos x="0" y="1509"/>
                </a:cxn>
                <a:cxn ang="0">
                  <a:pos x="27" y="1509"/>
                </a:cxn>
                <a:cxn ang="0">
                  <a:pos x="27" y="1519"/>
                </a:cxn>
                <a:cxn ang="0">
                  <a:pos x="0" y="1519"/>
                </a:cxn>
                <a:cxn ang="0">
                  <a:pos x="0" y="1509"/>
                </a:cxn>
                <a:cxn ang="0">
                  <a:pos x="0" y="1209"/>
                </a:cxn>
                <a:cxn ang="0">
                  <a:pos x="27" y="1209"/>
                </a:cxn>
                <a:cxn ang="0">
                  <a:pos x="27" y="1220"/>
                </a:cxn>
                <a:cxn ang="0">
                  <a:pos x="0" y="1220"/>
                </a:cxn>
                <a:cxn ang="0">
                  <a:pos x="0" y="1209"/>
                </a:cxn>
                <a:cxn ang="0">
                  <a:pos x="0" y="904"/>
                </a:cxn>
                <a:cxn ang="0">
                  <a:pos x="27" y="904"/>
                </a:cxn>
                <a:cxn ang="0">
                  <a:pos x="27" y="915"/>
                </a:cxn>
                <a:cxn ang="0">
                  <a:pos x="0" y="915"/>
                </a:cxn>
                <a:cxn ang="0">
                  <a:pos x="0" y="904"/>
                </a:cxn>
                <a:cxn ang="0">
                  <a:pos x="0" y="604"/>
                </a:cxn>
                <a:cxn ang="0">
                  <a:pos x="27" y="604"/>
                </a:cxn>
                <a:cxn ang="0">
                  <a:pos x="27" y="615"/>
                </a:cxn>
                <a:cxn ang="0">
                  <a:pos x="0" y="615"/>
                </a:cxn>
                <a:cxn ang="0">
                  <a:pos x="0" y="604"/>
                </a:cxn>
                <a:cxn ang="0">
                  <a:pos x="0" y="299"/>
                </a:cxn>
                <a:cxn ang="0">
                  <a:pos x="27" y="299"/>
                </a:cxn>
                <a:cxn ang="0">
                  <a:pos x="27" y="310"/>
                </a:cxn>
                <a:cxn ang="0">
                  <a:pos x="0" y="310"/>
                </a:cxn>
                <a:cxn ang="0">
                  <a:pos x="0" y="299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1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27" h="2729">
                  <a:moveTo>
                    <a:pt x="0" y="2718"/>
                  </a:moveTo>
                  <a:lnTo>
                    <a:pt x="27" y="2718"/>
                  </a:lnTo>
                  <a:lnTo>
                    <a:pt x="27" y="2729"/>
                  </a:lnTo>
                  <a:lnTo>
                    <a:pt x="0" y="2729"/>
                  </a:lnTo>
                  <a:lnTo>
                    <a:pt x="0" y="2718"/>
                  </a:lnTo>
                  <a:close/>
                  <a:moveTo>
                    <a:pt x="0" y="2413"/>
                  </a:moveTo>
                  <a:lnTo>
                    <a:pt x="27" y="2413"/>
                  </a:lnTo>
                  <a:lnTo>
                    <a:pt x="27" y="2424"/>
                  </a:lnTo>
                  <a:lnTo>
                    <a:pt x="0" y="2424"/>
                  </a:lnTo>
                  <a:lnTo>
                    <a:pt x="0" y="2413"/>
                  </a:lnTo>
                  <a:close/>
                  <a:moveTo>
                    <a:pt x="0" y="2113"/>
                  </a:moveTo>
                  <a:lnTo>
                    <a:pt x="27" y="2113"/>
                  </a:lnTo>
                  <a:lnTo>
                    <a:pt x="27" y="2124"/>
                  </a:lnTo>
                  <a:lnTo>
                    <a:pt x="0" y="2124"/>
                  </a:lnTo>
                  <a:lnTo>
                    <a:pt x="0" y="2113"/>
                  </a:lnTo>
                  <a:close/>
                  <a:moveTo>
                    <a:pt x="0" y="1814"/>
                  </a:moveTo>
                  <a:lnTo>
                    <a:pt x="27" y="1814"/>
                  </a:lnTo>
                  <a:lnTo>
                    <a:pt x="27" y="1824"/>
                  </a:lnTo>
                  <a:lnTo>
                    <a:pt x="0" y="1824"/>
                  </a:lnTo>
                  <a:lnTo>
                    <a:pt x="0" y="1814"/>
                  </a:lnTo>
                  <a:close/>
                  <a:moveTo>
                    <a:pt x="0" y="1509"/>
                  </a:moveTo>
                  <a:lnTo>
                    <a:pt x="27" y="1509"/>
                  </a:lnTo>
                  <a:lnTo>
                    <a:pt x="27" y="1519"/>
                  </a:lnTo>
                  <a:lnTo>
                    <a:pt x="0" y="1519"/>
                  </a:lnTo>
                  <a:lnTo>
                    <a:pt x="0" y="1509"/>
                  </a:lnTo>
                  <a:close/>
                  <a:moveTo>
                    <a:pt x="0" y="1209"/>
                  </a:moveTo>
                  <a:lnTo>
                    <a:pt x="27" y="1209"/>
                  </a:lnTo>
                  <a:lnTo>
                    <a:pt x="27" y="1220"/>
                  </a:lnTo>
                  <a:lnTo>
                    <a:pt x="0" y="1220"/>
                  </a:lnTo>
                  <a:lnTo>
                    <a:pt x="0" y="1209"/>
                  </a:lnTo>
                  <a:close/>
                  <a:moveTo>
                    <a:pt x="0" y="904"/>
                  </a:moveTo>
                  <a:lnTo>
                    <a:pt x="27" y="904"/>
                  </a:lnTo>
                  <a:lnTo>
                    <a:pt x="27" y="915"/>
                  </a:lnTo>
                  <a:lnTo>
                    <a:pt x="0" y="915"/>
                  </a:lnTo>
                  <a:lnTo>
                    <a:pt x="0" y="904"/>
                  </a:lnTo>
                  <a:close/>
                  <a:moveTo>
                    <a:pt x="0" y="604"/>
                  </a:moveTo>
                  <a:lnTo>
                    <a:pt x="27" y="604"/>
                  </a:lnTo>
                  <a:lnTo>
                    <a:pt x="27" y="615"/>
                  </a:lnTo>
                  <a:lnTo>
                    <a:pt x="0" y="615"/>
                  </a:lnTo>
                  <a:lnTo>
                    <a:pt x="0" y="604"/>
                  </a:lnTo>
                  <a:close/>
                  <a:moveTo>
                    <a:pt x="0" y="299"/>
                  </a:moveTo>
                  <a:lnTo>
                    <a:pt x="27" y="299"/>
                  </a:lnTo>
                  <a:lnTo>
                    <a:pt x="27" y="310"/>
                  </a:lnTo>
                  <a:lnTo>
                    <a:pt x="0" y="310"/>
                  </a:lnTo>
                  <a:lnTo>
                    <a:pt x="0" y="299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24" y="3757"/>
              <a:ext cx="3489" cy="11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19" y="3762"/>
              <a:ext cx="3499" cy="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326" y="0"/>
                </a:cxn>
                <a:cxn ang="0">
                  <a:pos x="326" y="27"/>
                </a:cxn>
                <a:cxn ang="0">
                  <a:pos x="316" y="27"/>
                </a:cxn>
                <a:cxn ang="0">
                  <a:pos x="316" y="0"/>
                </a:cxn>
                <a:cxn ang="0">
                  <a:pos x="326" y="0"/>
                </a:cxn>
                <a:cxn ang="0">
                  <a:pos x="642" y="0"/>
                </a:cxn>
                <a:cxn ang="0">
                  <a:pos x="642" y="27"/>
                </a:cxn>
                <a:cxn ang="0">
                  <a:pos x="631" y="27"/>
                </a:cxn>
                <a:cxn ang="0">
                  <a:pos x="631" y="0"/>
                </a:cxn>
                <a:cxn ang="0">
                  <a:pos x="642" y="0"/>
                </a:cxn>
                <a:cxn ang="0">
                  <a:pos x="963" y="0"/>
                </a:cxn>
                <a:cxn ang="0">
                  <a:pos x="963" y="27"/>
                </a:cxn>
                <a:cxn ang="0">
                  <a:pos x="952" y="27"/>
                </a:cxn>
                <a:cxn ang="0">
                  <a:pos x="952" y="0"/>
                </a:cxn>
                <a:cxn ang="0">
                  <a:pos x="963" y="0"/>
                </a:cxn>
                <a:cxn ang="0">
                  <a:pos x="1279" y="0"/>
                </a:cxn>
                <a:cxn ang="0">
                  <a:pos x="1279" y="27"/>
                </a:cxn>
                <a:cxn ang="0">
                  <a:pos x="1268" y="27"/>
                </a:cxn>
                <a:cxn ang="0">
                  <a:pos x="1268" y="0"/>
                </a:cxn>
                <a:cxn ang="0">
                  <a:pos x="1279" y="0"/>
                </a:cxn>
                <a:cxn ang="0">
                  <a:pos x="1594" y="0"/>
                </a:cxn>
                <a:cxn ang="0">
                  <a:pos x="1594" y="27"/>
                </a:cxn>
                <a:cxn ang="0">
                  <a:pos x="1584" y="27"/>
                </a:cxn>
                <a:cxn ang="0">
                  <a:pos x="1584" y="0"/>
                </a:cxn>
                <a:cxn ang="0">
                  <a:pos x="1594" y="0"/>
                </a:cxn>
                <a:cxn ang="0">
                  <a:pos x="1910" y="0"/>
                </a:cxn>
                <a:cxn ang="0">
                  <a:pos x="1910" y="27"/>
                </a:cxn>
                <a:cxn ang="0">
                  <a:pos x="1899" y="27"/>
                </a:cxn>
                <a:cxn ang="0">
                  <a:pos x="1899" y="0"/>
                </a:cxn>
                <a:cxn ang="0">
                  <a:pos x="1910" y="0"/>
                </a:cxn>
                <a:cxn ang="0">
                  <a:pos x="2231" y="0"/>
                </a:cxn>
                <a:cxn ang="0">
                  <a:pos x="2231" y="27"/>
                </a:cxn>
                <a:cxn ang="0">
                  <a:pos x="2221" y="27"/>
                </a:cxn>
                <a:cxn ang="0">
                  <a:pos x="2221" y="0"/>
                </a:cxn>
                <a:cxn ang="0">
                  <a:pos x="2231" y="0"/>
                </a:cxn>
                <a:cxn ang="0">
                  <a:pos x="2547" y="0"/>
                </a:cxn>
                <a:cxn ang="0">
                  <a:pos x="2547" y="27"/>
                </a:cxn>
                <a:cxn ang="0">
                  <a:pos x="2536" y="27"/>
                </a:cxn>
                <a:cxn ang="0">
                  <a:pos x="2536" y="0"/>
                </a:cxn>
                <a:cxn ang="0">
                  <a:pos x="2547" y="0"/>
                </a:cxn>
                <a:cxn ang="0">
                  <a:pos x="2863" y="0"/>
                </a:cxn>
                <a:cxn ang="0">
                  <a:pos x="2863" y="27"/>
                </a:cxn>
                <a:cxn ang="0">
                  <a:pos x="2852" y="27"/>
                </a:cxn>
                <a:cxn ang="0">
                  <a:pos x="2852" y="0"/>
                </a:cxn>
                <a:cxn ang="0">
                  <a:pos x="2863" y="0"/>
                </a:cxn>
                <a:cxn ang="0">
                  <a:pos x="3184" y="0"/>
                </a:cxn>
                <a:cxn ang="0">
                  <a:pos x="3184" y="27"/>
                </a:cxn>
                <a:cxn ang="0">
                  <a:pos x="3173" y="27"/>
                </a:cxn>
                <a:cxn ang="0">
                  <a:pos x="3173" y="0"/>
                </a:cxn>
                <a:cxn ang="0">
                  <a:pos x="3184" y="0"/>
                </a:cxn>
                <a:cxn ang="0">
                  <a:pos x="3499" y="0"/>
                </a:cxn>
                <a:cxn ang="0">
                  <a:pos x="3499" y="27"/>
                </a:cxn>
                <a:cxn ang="0">
                  <a:pos x="3489" y="27"/>
                </a:cxn>
                <a:cxn ang="0">
                  <a:pos x="3489" y="0"/>
                </a:cxn>
                <a:cxn ang="0">
                  <a:pos x="3499" y="0"/>
                </a:cxn>
              </a:cxnLst>
              <a:rect l="0" t="0" r="r" b="b"/>
              <a:pathLst>
                <a:path w="3499" h="27">
                  <a:moveTo>
                    <a:pt x="11" y="0"/>
                  </a:moveTo>
                  <a:lnTo>
                    <a:pt x="11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0"/>
                  </a:lnTo>
                  <a:close/>
                  <a:moveTo>
                    <a:pt x="326" y="0"/>
                  </a:moveTo>
                  <a:lnTo>
                    <a:pt x="326" y="27"/>
                  </a:lnTo>
                  <a:lnTo>
                    <a:pt x="316" y="27"/>
                  </a:lnTo>
                  <a:lnTo>
                    <a:pt x="316" y="0"/>
                  </a:lnTo>
                  <a:lnTo>
                    <a:pt x="326" y="0"/>
                  </a:lnTo>
                  <a:close/>
                  <a:moveTo>
                    <a:pt x="642" y="0"/>
                  </a:moveTo>
                  <a:lnTo>
                    <a:pt x="642" y="27"/>
                  </a:lnTo>
                  <a:lnTo>
                    <a:pt x="631" y="27"/>
                  </a:lnTo>
                  <a:lnTo>
                    <a:pt x="631" y="0"/>
                  </a:lnTo>
                  <a:lnTo>
                    <a:pt x="642" y="0"/>
                  </a:lnTo>
                  <a:close/>
                  <a:moveTo>
                    <a:pt x="963" y="0"/>
                  </a:moveTo>
                  <a:lnTo>
                    <a:pt x="963" y="27"/>
                  </a:lnTo>
                  <a:lnTo>
                    <a:pt x="952" y="27"/>
                  </a:lnTo>
                  <a:lnTo>
                    <a:pt x="952" y="0"/>
                  </a:lnTo>
                  <a:lnTo>
                    <a:pt x="963" y="0"/>
                  </a:lnTo>
                  <a:close/>
                  <a:moveTo>
                    <a:pt x="1279" y="0"/>
                  </a:moveTo>
                  <a:lnTo>
                    <a:pt x="1279" y="27"/>
                  </a:lnTo>
                  <a:lnTo>
                    <a:pt x="1268" y="27"/>
                  </a:lnTo>
                  <a:lnTo>
                    <a:pt x="1268" y="0"/>
                  </a:lnTo>
                  <a:lnTo>
                    <a:pt x="1279" y="0"/>
                  </a:lnTo>
                  <a:close/>
                  <a:moveTo>
                    <a:pt x="1594" y="0"/>
                  </a:moveTo>
                  <a:lnTo>
                    <a:pt x="1594" y="27"/>
                  </a:lnTo>
                  <a:lnTo>
                    <a:pt x="1584" y="27"/>
                  </a:lnTo>
                  <a:lnTo>
                    <a:pt x="1584" y="0"/>
                  </a:lnTo>
                  <a:lnTo>
                    <a:pt x="1594" y="0"/>
                  </a:lnTo>
                  <a:close/>
                  <a:moveTo>
                    <a:pt x="1910" y="0"/>
                  </a:moveTo>
                  <a:lnTo>
                    <a:pt x="1910" y="27"/>
                  </a:lnTo>
                  <a:lnTo>
                    <a:pt x="1899" y="27"/>
                  </a:lnTo>
                  <a:lnTo>
                    <a:pt x="1899" y="0"/>
                  </a:lnTo>
                  <a:lnTo>
                    <a:pt x="1910" y="0"/>
                  </a:lnTo>
                  <a:close/>
                  <a:moveTo>
                    <a:pt x="2231" y="0"/>
                  </a:moveTo>
                  <a:lnTo>
                    <a:pt x="2231" y="27"/>
                  </a:lnTo>
                  <a:lnTo>
                    <a:pt x="2221" y="27"/>
                  </a:lnTo>
                  <a:lnTo>
                    <a:pt x="2221" y="0"/>
                  </a:lnTo>
                  <a:lnTo>
                    <a:pt x="2231" y="0"/>
                  </a:lnTo>
                  <a:close/>
                  <a:moveTo>
                    <a:pt x="2547" y="0"/>
                  </a:moveTo>
                  <a:lnTo>
                    <a:pt x="2547" y="27"/>
                  </a:lnTo>
                  <a:lnTo>
                    <a:pt x="2536" y="27"/>
                  </a:lnTo>
                  <a:lnTo>
                    <a:pt x="2536" y="0"/>
                  </a:lnTo>
                  <a:lnTo>
                    <a:pt x="2547" y="0"/>
                  </a:lnTo>
                  <a:close/>
                  <a:moveTo>
                    <a:pt x="2863" y="0"/>
                  </a:moveTo>
                  <a:lnTo>
                    <a:pt x="2863" y="27"/>
                  </a:lnTo>
                  <a:lnTo>
                    <a:pt x="2852" y="27"/>
                  </a:lnTo>
                  <a:lnTo>
                    <a:pt x="2852" y="0"/>
                  </a:lnTo>
                  <a:lnTo>
                    <a:pt x="2863" y="0"/>
                  </a:lnTo>
                  <a:close/>
                  <a:moveTo>
                    <a:pt x="3184" y="0"/>
                  </a:moveTo>
                  <a:lnTo>
                    <a:pt x="3184" y="27"/>
                  </a:lnTo>
                  <a:lnTo>
                    <a:pt x="3173" y="27"/>
                  </a:lnTo>
                  <a:lnTo>
                    <a:pt x="3173" y="0"/>
                  </a:lnTo>
                  <a:lnTo>
                    <a:pt x="3184" y="0"/>
                  </a:lnTo>
                  <a:close/>
                  <a:moveTo>
                    <a:pt x="3499" y="0"/>
                  </a:moveTo>
                  <a:lnTo>
                    <a:pt x="3499" y="27"/>
                  </a:lnTo>
                  <a:lnTo>
                    <a:pt x="3489" y="27"/>
                  </a:lnTo>
                  <a:lnTo>
                    <a:pt x="3489" y="0"/>
                  </a:lnTo>
                  <a:lnTo>
                    <a:pt x="3499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713" y="1241"/>
              <a:ext cx="493" cy="2527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172" y="510"/>
                </a:cxn>
                <a:cxn ang="0">
                  <a:pos x="299" y="1001"/>
                </a:cxn>
                <a:cxn ang="0">
                  <a:pos x="555" y="1987"/>
                </a:cxn>
                <a:cxn ang="0">
                  <a:pos x="678" y="2478"/>
                </a:cxn>
                <a:cxn ang="0">
                  <a:pos x="796" y="2964"/>
                </a:cxn>
                <a:cxn ang="0">
                  <a:pos x="904" y="3445"/>
                </a:cxn>
                <a:cxn ang="0">
                  <a:pos x="1000" y="3919"/>
                </a:cxn>
                <a:cxn ang="0">
                  <a:pos x="1044" y="4159"/>
                </a:cxn>
                <a:cxn ang="0">
                  <a:pos x="1085" y="4409"/>
                </a:cxn>
                <a:cxn ang="0">
                  <a:pos x="1125" y="4666"/>
                </a:cxn>
                <a:cxn ang="0">
                  <a:pos x="1163" y="4926"/>
                </a:cxn>
                <a:cxn ang="0">
                  <a:pos x="1233" y="5452"/>
                </a:cxn>
                <a:cxn ang="0">
                  <a:pos x="1266" y="5712"/>
                </a:cxn>
                <a:cxn ang="0">
                  <a:pos x="1296" y="5968"/>
                </a:cxn>
                <a:cxn ang="0">
                  <a:pos x="1325" y="6215"/>
                </a:cxn>
                <a:cxn ang="0">
                  <a:pos x="1352" y="6452"/>
                </a:cxn>
                <a:cxn ang="0">
                  <a:pos x="1377" y="6677"/>
                </a:cxn>
                <a:cxn ang="0">
                  <a:pos x="1400" y="6887"/>
                </a:cxn>
                <a:cxn ang="0">
                  <a:pos x="1421" y="7079"/>
                </a:cxn>
                <a:cxn ang="0">
                  <a:pos x="1441" y="7252"/>
                </a:cxn>
                <a:cxn ang="0">
                  <a:pos x="1450" y="7330"/>
                </a:cxn>
                <a:cxn ang="0">
                  <a:pos x="1458" y="7402"/>
                </a:cxn>
                <a:cxn ang="0">
                  <a:pos x="1466" y="7468"/>
                </a:cxn>
                <a:cxn ang="0">
                  <a:pos x="1474" y="7527"/>
                </a:cxn>
                <a:cxn ang="0">
                  <a:pos x="1454" y="7554"/>
                </a:cxn>
                <a:cxn ang="0">
                  <a:pos x="1427" y="7534"/>
                </a:cxn>
                <a:cxn ang="0">
                  <a:pos x="1419" y="7473"/>
                </a:cxn>
                <a:cxn ang="0">
                  <a:pos x="1411" y="7407"/>
                </a:cxn>
                <a:cxn ang="0">
                  <a:pos x="1403" y="7335"/>
                </a:cxn>
                <a:cxn ang="0">
                  <a:pos x="1394" y="7257"/>
                </a:cxn>
                <a:cxn ang="0">
                  <a:pos x="1374" y="7084"/>
                </a:cxn>
                <a:cxn ang="0">
                  <a:pos x="1353" y="6892"/>
                </a:cxn>
                <a:cxn ang="0">
                  <a:pos x="1330" y="6682"/>
                </a:cxn>
                <a:cxn ang="0">
                  <a:pos x="1305" y="6457"/>
                </a:cxn>
                <a:cxn ang="0">
                  <a:pos x="1278" y="6220"/>
                </a:cxn>
                <a:cxn ang="0">
                  <a:pos x="1249" y="5973"/>
                </a:cxn>
                <a:cxn ang="0">
                  <a:pos x="1219" y="5718"/>
                </a:cxn>
                <a:cxn ang="0">
                  <a:pos x="1186" y="5459"/>
                </a:cxn>
                <a:cxn ang="0">
                  <a:pos x="1116" y="4933"/>
                </a:cxn>
                <a:cxn ang="0">
                  <a:pos x="1078" y="4673"/>
                </a:cxn>
                <a:cxn ang="0">
                  <a:pos x="1038" y="4416"/>
                </a:cxn>
                <a:cxn ang="0">
                  <a:pos x="997" y="4168"/>
                </a:cxn>
                <a:cxn ang="0">
                  <a:pos x="953" y="3928"/>
                </a:cxn>
                <a:cxn ang="0">
                  <a:pos x="857" y="3456"/>
                </a:cxn>
                <a:cxn ang="0">
                  <a:pos x="749" y="2975"/>
                </a:cxn>
                <a:cxn ang="0">
                  <a:pos x="631" y="2489"/>
                </a:cxn>
                <a:cxn ang="0">
                  <a:pos x="508" y="2000"/>
                </a:cxn>
                <a:cxn ang="0">
                  <a:pos x="252" y="1013"/>
                </a:cxn>
                <a:cxn ang="0">
                  <a:pos x="125" y="521"/>
                </a:cxn>
                <a:cxn ang="0">
                  <a:pos x="3" y="32"/>
                </a:cxn>
                <a:cxn ang="0">
                  <a:pos x="21" y="3"/>
                </a:cxn>
                <a:cxn ang="0">
                  <a:pos x="50" y="21"/>
                </a:cxn>
              </a:cxnLst>
              <a:rect l="0" t="0" r="r" b="b"/>
              <a:pathLst>
                <a:path w="1476" h="7556">
                  <a:moveTo>
                    <a:pt x="50" y="21"/>
                  </a:moveTo>
                  <a:lnTo>
                    <a:pt x="172" y="510"/>
                  </a:lnTo>
                  <a:lnTo>
                    <a:pt x="299" y="1001"/>
                  </a:lnTo>
                  <a:lnTo>
                    <a:pt x="555" y="1987"/>
                  </a:lnTo>
                  <a:lnTo>
                    <a:pt x="678" y="2478"/>
                  </a:lnTo>
                  <a:lnTo>
                    <a:pt x="796" y="2964"/>
                  </a:lnTo>
                  <a:lnTo>
                    <a:pt x="904" y="3445"/>
                  </a:lnTo>
                  <a:lnTo>
                    <a:pt x="1000" y="3919"/>
                  </a:lnTo>
                  <a:lnTo>
                    <a:pt x="1044" y="4159"/>
                  </a:lnTo>
                  <a:lnTo>
                    <a:pt x="1085" y="4409"/>
                  </a:lnTo>
                  <a:lnTo>
                    <a:pt x="1125" y="4666"/>
                  </a:lnTo>
                  <a:lnTo>
                    <a:pt x="1163" y="4926"/>
                  </a:lnTo>
                  <a:lnTo>
                    <a:pt x="1233" y="5452"/>
                  </a:lnTo>
                  <a:lnTo>
                    <a:pt x="1266" y="5712"/>
                  </a:lnTo>
                  <a:lnTo>
                    <a:pt x="1296" y="5968"/>
                  </a:lnTo>
                  <a:lnTo>
                    <a:pt x="1325" y="6215"/>
                  </a:lnTo>
                  <a:lnTo>
                    <a:pt x="1352" y="6452"/>
                  </a:lnTo>
                  <a:lnTo>
                    <a:pt x="1377" y="6677"/>
                  </a:lnTo>
                  <a:lnTo>
                    <a:pt x="1400" y="6887"/>
                  </a:lnTo>
                  <a:lnTo>
                    <a:pt x="1421" y="7079"/>
                  </a:lnTo>
                  <a:lnTo>
                    <a:pt x="1441" y="7252"/>
                  </a:lnTo>
                  <a:lnTo>
                    <a:pt x="1450" y="7330"/>
                  </a:lnTo>
                  <a:lnTo>
                    <a:pt x="1458" y="7402"/>
                  </a:lnTo>
                  <a:lnTo>
                    <a:pt x="1466" y="7468"/>
                  </a:lnTo>
                  <a:lnTo>
                    <a:pt x="1474" y="7527"/>
                  </a:lnTo>
                  <a:cubicBezTo>
                    <a:pt x="1476" y="7540"/>
                    <a:pt x="1467" y="7553"/>
                    <a:pt x="1454" y="7554"/>
                  </a:cubicBezTo>
                  <a:cubicBezTo>
                    <a:pt x="1441" y="7556"/>
                    <a:pt x="1428" y="7547"/>
                    <a:pt x="1427" y="7534"/>
                  </a:cubicBezTo>
                  <a:lnTo>
                    <a:pt x="1419" y="7473"/>
                  </a:lnTo>
                  <a:lnTo>
                    <a:pt x="1411" y="7407"/>
                  </a:lnTo>
                  <a:lnTo>
                    <a:pt x="1403" y="7335"/>
                  </a:lnTo>
                  <a:lnTo>
                    <a:pt x="1394" y="7257"/>
                  </a:lnTo>
                  <a:lnTo>
                    <a:pt x="1374" y="7084"/>
                  </a:lnTo>
                  <a:lnTo>
                    <a:pt x="1353" y="6892"/>
                  </a:lnTo>
                  <a:lnTo>
                    <a:pt x="1330" y="6682"/>
                  </a:lnTo>
                  <a:lnTo>
                    <a:pt x="1305" y="6457"/>
                  </a:lnTo>
                  <a:lnTo>
                    <a:pt x="1278" y="6220"/>
                  </a:lnTo>
                  <a:lnTo>
                    <a:pt x="1249" y="5973"/>
                  </a:lnTo>
                  <a:lnTo>
                    <a:pt x="1219" y="5718"/>
                  </a:lnTo>
                  <a:lnTo>
                    <a:pt x="1186" y="5459"/>
                  </a:lnTo>
                  <a:lnTo>
                    <a:pt x="1116" y="4933"/>
                  </a:lnTo>
                  <a:lnTo>
                    <a:pt x="1078" y="4673"/>
                  </a:lnTo>
                  <a:lnTo>
                    <a:pt x="1038" y="4416"/>
                  </a:lnTo>
                  <a:lnTo>
                    <a:pt x="997" y="4168"/>
                  </a:lnTo>
                  <a:lnTo>
                    <a:pt x="953" y="3928"/>
                  </a:lnTo>
                  <a:lnTo>
                    <a:pt x="857" y="3456"/>
                  </a:lnTo>
                  <a:lnTo>
                    <a:pt x="749" y="2975"/>
                  </a:lnTo>
                  <a:lnTo>
                    <a:pt x="631" y="2489"/>
                  </a:lnTo>
                  <a:lnTo>
                    <a:pt x="508" y="2000"/>
                  </a:lnTo>
                  <a:lnTo>
                    <a:pt x="252" y="1013"/>
                  </a:lnTo>
                  <a:lnTo>
                    <a:pt x="125" y="521"/>
                  </a:lnTo>
                  <a:lnTo>
                    <a:pt x="3" y="32"/>
                  </a:lnTo>
                  <a:cubicBezTo>
                    <a:pt x="0" y="19"/>
                    <a:pt x="8" y="6"/>
                    <a:pt x="21" y="3"/>
                  </a:cubicBezTo>
                  <a:cubicBezTo>
                    <a:pt x="34" y="0"/>
                    <a:pt x="47" y="8"/>
                    <a:pt x="50" y="21"/>
                  </a:cubicBezTo>
                  <a:close/>
                </a:path>
              </a:pathLst>
            </a:custGeom>
            <a:solidFill>
              <a:srgbClr val="4A7EBB"/>
            </a:solidFill>
            <a:ln w="7938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97" y="1224"/>
              <a:ext cx="54" cy="53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4" y="27"/>
                </a:cxn>
                <a:cxn ang="0">
                  <a:pos x="27" y="53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94" y="1221"/>
              <a:ext cx="60" cy="59"/>
            </a:xfrm>
            <a:custGeom>
              <a:avLst/>
              <a:gdLst/>
              <a:ahLst/>
              <a:cxnLst>
                <a:cxn ang="0">
                  <a:pos x="95" y="175"/>
                </a:cxn>
                <a:cxn ang="0">
                  <a:pos x="83" y="175"/>
                </a:cxn>
                <a:cxn ang="0">
                  <a:pos x="3" y="95"/>
                </a:cxn>
                <a:cxn ang="0">
                  <a:pos x="3" y="84"/>
                </a:cxn>
                <a:cxn ang="0">
                  <a:pos x="83" y="4"/>
                </a:cxn>
                <a:cxn ang="0">
                  <a:pos x="95" y="4"/>
                </a:cxn>
                <a:cxn ang="0">
                  <a:pos x="175" y="84"/>
                </a:cxn>
                <a:cxn ang="0">
                  <a:pos x="175" y="95"/>
                </a:cxn>
                <a:cxn ang="0">
                  <a:pos x="95" y="175"/>
                </a:cxn>
                <a:cxn ang="0">
                  <a:pos x="163" y="84"/>
                </a:cxn>
                <a:cxn ang="0">
                  <a:pos x="163" y="95"/>
                </a:cxn>
                <a:cxn ang="0">
                  <a:pos x="83" y="15"/>
                </a:cxn>
                <a:cxn ang="0">
                  <a:pos x="95" y="15"/>
                </a:cxn>
                <a:cxn ang="0">
                  <a:pos x="15" y="95"/>
                </a:cxn>
                <a:cxn ang="0">
                  <a:pos x="15" y="84"/>
                </a:cxn>
                <a:cxn ang="0">
                  <a:pos x="95" y="164"/>
                </a:cxn>
                <a:cxn ang="0">
                  <a:pos x="83" y="164"/>
                </a:cxn>
                <a:cxn ang="0">
                  <a:pos x="163" y="84"/>
                </a:cxn>
              </a:cxnLst>
              <a:rect l="0" t="0" r="r" b="b"/>
              <a:pathLst>
                <a:path w="178" h="178">
                  <a:moveTo>
                    <a:pt x="95" y="175"/>
                  </a:moveTo>
                  <a:cubicBezTo>
                    <a:pt x="91" y="178"/>
                    <a:pt x="86" y="178"/>
                    <a:pt x="83" y="175"/>
                  </a:cubicBezTo>
                  <a:lnTo>
                    <a:pt x="3" y="95"/>
                  </a:lnTo>
                  <a:cubicBezTo>
                    <a:pt x="0" y="92"/>
                    <a:pt x="0" y="87"/>
                    <a:pt x="3" y="84"/>
                  </a:cubicBezTo>
                  <a:lnTo>
                    <a:pt x="83" y="4"/>
                  </a:lnTo>
                  <a:cubicBezTo>
                    <a:pt x="86" y="0"/>
                    <a:pt x="91" y="0"/>
                    <a:pt x="95" y="4"/>
                  </a:cubicBezTo>
                  <a:lnTo>
                    <a:pt x="175" y="84"/>
                  </a:lnTo>
                  <a:cubicBezTo>
                    <a:pt x="178" y="87"/>
                    <a:pt x="178" y="92"/>
                    <a:pt x="175" y="95"/>
                  </a:cubicBezTo>
                  <a:lnTo>
                    <a:pt x="95" y="175"/>
                  </a:lnTo>
                  <a:close/>
                  <a:moveTo>
                    <a:pt x="163" y="84"/>
                  </a:moveTo>
                  <a:lnTo>
                    <a:pt x="163" y="95"/>
                  </a:lnTo>
                  <a:lnTo>
                    <a:pt x="83" y="15"/>
                  </a:lnTo>
                  <a:lnTo>
                    <a:pt x="95" y="15"/>
                  </a:lnTo>
                  <a:lnTo>
                    <a:pt x="15" y="95"/>
                  </a:lnTo>
                  <a:lnTo>
                    <a:pt x="15" y="84"/>
                  </a:lnTo>
                  <a:lnTo>
                    <a:pt x="95" y="164"/>
                  </a:lnTo>
                  <a:lnTo>
                    <a:pt x="83" y="164"/>
                  </a:lnTo>
                  <a:lnTo>
                    <a:pt x="163" y="84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14" y="2529"/>
              <a:ext cx="54" cy="53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27" y="53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0" y="26"/>
                  </a:lnTo>
                  <a:lnTo>
                    <a:pt x="27" y="0"/>
                  </a:lnTo>
                  <a:lnTo>
                    <a:pt x="54" y="26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1011" y="2526"/>
              <a:ext cx="60" cy="59"/>
            </a:xfrm>
            <a:custGeom>
              <a:avLst/>
              <a:gdLst/>
              <a:ahLst/>
              <a:cxnLst>
                <a:cxn ang="0">
                  <a:pos x="94" y="174"/>
                </a:cxn>
                <a:cxn ang="0">
                  <a:pos x="83" y="174"/>
                </a:cxn>
                <a:cxn ang="0">
                  <a:pos x="3" y="94"/>
                </a:cxn>
                <a:cxn ang="0">
                  <a:pos x="3" y="83"/>
                </a:cxn>
                <a:cxn ang="0">
                  <a:pos x="83" y="3"/>
                </a:cxn>
                <a:cxn ang="0">
                  <a:pos x="94" y="3"/>
                </a:cxn>
                <a:cxn ang="0">
                  <a:pos x="174" y="83"/>
                </a:cxn>
                <a:cxn ang="0">
                  <a:pos x="174" y="94"/>
                </a:cxn>
                <a:cxn ang="0">
                  <a:pos x="94" y="174"/>
                </a:cxn>
                <a:cxn ang="0">
                  <a:pos x="163" y="83"/>
                </a:cxn>
                <a:cxn ang="0">
                  <a:pos x="163" y="94"/>
                </a:cxn>
                <a:cxn ang="0">
                  <a:pos x="83" y="14"/>
                </a:cxn>
                <a:cxn ang="0">
                  <a:pos x="94" y="14"/>
                </a:cxn>
                <a:cxn ang="0">
                  <a:pos x="14" y="94"/>
                </a:cxn>
                <a:cxn ang="0">
                  <a:pos x="14" y="83"/>
                </a:cxn>
                <a:cxn ang="0">
                  <a:pos x="94" y="163"/>
                </a:cxn>
                <a:cxn ang="0">
                  <a:pos x="83" y="163"/>
                </a:cxn>
                <a:cxn ang="0">
                  <a:pos x="163" y="83"/>
                </a:cxn>
              </a:cxnLst>
              <a:rect l="0" t="0" r="r" b="b"/>
              <a:pathLst>
                <a:path w="178" h="177">
                  <a:moveTo>
                    <a:pt x="94" y="174"/>
                  </a:moveTo>
                  <a:cubicBezTo>
                    <a:pt x="91" y="177"/>
                    <a:pt x="86" y="177"/>
                    <a:pt x="83" y="174"/>
                  </a:cubicBezTo>
                  <a:lnTo>
                    <a:pt x="3" y="94"/>
                  </a:lnTo>
                  <a:cubicBezTo>
                    <a:pt x="0" y="91"/>
                    <a:pt x="0" y="86"/>
                    <a:pt x="3" y="83"/>
                  </a:cubicBezTo>
                  <a:lnTo>
                    <a:pt x="83" y="3"/>
                  </a:lnTo>
                  <a:cubicBezTo>
                    <a:pt x="86" y="0"/>
                    <a:pt x="91" y="0"/>
                    <a:pt x="94" y="3"/>
                  </a:cubicBezTo>
                  <a:lnTo>
                    <a:pt x="174" y="83"/>
                  </a:lnTo>
                  <a:cubicBezTo>
                    <a:pt x="178" y="86"/>
                    <a:pt x="178" y="91"/>
                    <a:pt x="174" y="94"/>
                  </a:cubicBezTo>
                  <a:lnTo>
                    <a:pt x="94" y="174"/>
                  </a:lnTo>
                  <a:close/>
                  <a:moveTo>
                    <a:pt x="163" y="83"/>
                  </a:moveTo>
                  <a:lnTo>
                    <a:pt x="163" y="94"/>
                  </a:lnTo>
                  <a:lnTo>
                    <a:pt x="83" y="14"/>
                  </a:lnTo>
                  <a:lnTo>
                    <a:pt x="94" y="14"/>
                  </a:lnTo>
                  <a:lnTo>
                    <a:pt x="14" y="94"/>
                  </a:lnTo>
                  <a:lnTo>
                    <a:pt x="14" y="83"/>
                  </a:lnTo>
                  <a:lnTo>
                    <a:pt x="94" y="163"/>
                  </a:lnTo>
                  <a:lnTo>
                    <a:pt x="83" y="163"/>
                  </a:lnTo>
                  <a:lnTo>
                    <a:pt x="163" y="83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173" y="3736"/>
              <a:ext cx="54" cy="54"/>
            </a:xfrm>
            <a:custGeom>
              <a:avLst/>
              <a:gdLst/>
              <a:ahLst/>
              <a:cxnLst>
                <a:cxn ang="0">
                  <a:pos x="27" y="54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4" y="27"/>
                </a:cxn>
                <a:cxn ang="0">
                  <a:pos x="27" y="54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54" y="27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170" y="3733"/>
              <a:ext cx="60" cy="60"/>
            </a:xfrm>
            <a:custGeom>
              <a:avLst/>
              <a:gdLst/>
              <a:ahLst/>
              <a:cxnLst>
                <a:cxn ang="0">
                  <a:pos x="95" y="175"/>
                </a:cxn>
                <a:cxn ang="0">
                  <a:pos x="84" y="175"/>
                </a:cxn>
                <a:cxn ang="0">
                  <a:pos x="4" y="95"/>
                </a:cxn>
                <a:cxn ang="0">
                  <a:pos x="4" y="84"/>
                </a:cxn>
                <a:cxn ang="0">
                  <a:pos x="84" y="4"/>
                </a:cxn>
                <a:cxn ang="0">
                  <a:pos x="95" y="4"/>
                </a:cxn>
                <a:cxn ang="0">
                  <a:pos x="175" y="84"/>
                </a:cxn>
                <a:cxn ang="0">
                  <a:pos x="175" y="95"/>
                </a:cxn>
                <a:cxn ang="0">
                  <a:pos x="95" y="175"/>
                </a:cxn>
                <a:cxn ang="0">
                  <a:pos x="164" y="84"/>
                </a:cxn>
                <a:cxn ang="0">
                  <a:pos x="164" y="95"/>
                </a:cxn>
                <a:cxn ang="0">
                  <a:pos x="84" y="15"/>
                </a:cxn>
                <a:cxn ang="0">
                  <a:pos x="95" y="15"/>
                </a:cxn>
                <a:cxn ang="0">
                  <a:pos x="15" y="95"/>
                </a:cxn>
                <a:cxn ang="0">
                  <a:pos x="15" y="84"/>
                </a:cxn>
                <a:cxn ang="0">
                  <a:pos x="95" y="164"/>
                </a:cxn>
                <a:cxn ang="0">
                  <a:pos x="84" y="164"/>
                </a:cxn>
                <a:cxn ang="0">
                  <a:pos x="164" y="84"/>
                </a:cxn>
              </a:cxnLst>
              <a:rect l="0" t="0" r="r" b="b"/>
              <a:pathLst>
                <a:path w="178" h="178">
                  <a:moveTo>
                    <a:pt x="95" y="175"/>
                  </a:moveTo>
                  <a:cubicBezTo>
                    <a:pt x="92" y="178"/>
                    <a:pt x="87" y="178"/>
                    <a:pt x="84" y="175"/>
                  </a:cubicBezTo>
                  <a:lnTo>
                    <a:pt x="4" y="95"/>
                  </a:lnTo>
                  <a:cubicBezTo>
                    <a:pt x="0" y="92"/>
                    <a:pt x="0" y="87"/>
                    <a:pt x="4" y="84"/>
                  </a:cubicBezTo>
                  <a:lnTo>
                    <a:pt x="84" y="4"/>
                  </a:lnTo>
                  <a:cubicBezTo>
                    <a:pt x="87" y="0"/>
                    <a:pt x="92" y="0"/>
                    <a:pt x="95" y="4"/>
                  </a:cubicBezTo>
                  <a:lnTo>
                    <a:pt x="175" y="84"/>
                  </a:lnTo>
                  <a:cubicBezTo>
                    <a:pt x="178" y="87"/>
                    <a:pt x="178" y="92"/>
                    <a:pt x="175" y="95"/>
                  </a:cubicBezTo>
                  <a:lnTo>
                    <a:pt x="95" y="175"/>
                  </a:lnTo>
                  <a:close/>
                  <a:moveTo>
                    <a:pt x="164" y="84"/>
                  </a:moveTo>
                  <a:lnTo>
                    <a:pt x="164" y="95"/>
                  </a:lnTo>
                  <a:lnTo>
                    <a:pt x="84" y="15"/>
                  </a:lnTo>
                  <a:lnTo>
                    <a:pt x="95" y="15"/>
                  </a:lnTo>
                  <a:lnTo>
                    <a:pt x="15" y="95"/>
                  </a:lnTo>
                  <a:lnTo>
                    <a:pt x="15" y="84"/>
                  </a:lnTo>
                  <a:lnTo>
                    <a:pt x="95" y="164"/>
                  </a:lnTo>
                  <a:lnTo>
                    <a:pt x="84" y="164"/>
                  </a:lnTo>
                  <a:lnTo>
                    <a:pt x="164" y="84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13" y="1237"/>
              <a:ext cx="2238" cy="2532"/>
            </a:xfrm>
            <a:custGeom>
              <a:avLst/>
              <a:gdLst/>
              <a:ahLst/>
              <a:cxnLst>
                <a:cxn ang="0">
                  <a:pos x="273" y="12"/>
                </a:cxn>
                <a:cxn ang="0">
                  <a:pos x="769" y="12"/>
                </a:cxn>
                <a:cxn ang="0">
                  <a:pos x="1055" y="11"/>
                </a:cxn>
                <a:cxn ang="0">
                  <a:pos x="1239" y="3"/>
                </a:cxn>
                <a:cxn ang="0">
                  <a:pos x="1451" y="13"/>
                </a:cxn>
                <a:cxn ang="0">
                  <a:pos x="1665" y="87"/>
                </a:cxn>
                <a:cxn ang="0">
                  <a:pos x="1848" y="156"/>
                </a:cxn>
                <a:cxn ang="0">
                  <a:pos x="2130" y="209"/>
                </a:cxn>
                <a:cxn ang="0">
                  <a:pos x="2625" y="270"/>
                </a:cxn>
                <a:cxn ang="0">
                  <a:pos x="2991" y="308"/>
                </a:cxn>
                <a:cxn ang="0">
                  <a:pos x="3344" y="282"/>
                </a:cxn>
                <a:cxn ang="0">
                  <a:pos x="3588" y="304"/>
                </a:cxn>
                <a:cxn ang="0">
                  <a:pos x="3773" y="387"/>
                </a:cxn>
                <a:cxn ang="0">
                  <a:pos x="4074" y="672"/>
                </a:cxn>
                <a:cxn ang="0">
                  <a:pos x="4433" y="1186"/>
                </a:cxn>
                <a:cxn ang="0">
                  <a:pos x="4789" y="1876"/>
                </a:cxn>
                <a:cxn ang="0">
                  <a:pos x="4968" y="2300"/>
                </a:cxn>
                <a:cxn ang="0">
                  <a:pos x="5265" y="3128"/>
                </a:cxn>
                <a:cxn ang="0">
                  <a:pos x="5620" y="4210"/>
                </a:cxn>
                <a:cxn ang="0">
                  <a:pos x="5864" y="4946"/>
                </a:cxn>
                <a:cxn ang="0">
                  <a:pos x="6136" y="5792"/>
                </a:cxn>
                <a:cxn ang="0">
                  <a:pos x="6401" y="6629"/>
                </a:cxn>
                <a:cxn ang="0">
                  <a:pos x="6568" y="7160"/>
                </a:cxn>
                <a:cxn ang="0">
                  <a:pos x="6671" y="7488"/>
                </a:cxn>
                <a:cxn ang="0">
                  <a:pos x="6642" y="7552"/>
                </a:cxn>
                <a:cxn ang="0">
                  <a:pos x="6569" y="7321"/>
                </a:cxn>
                <a:cxn ang="0">
                  <a:pos x="6416" y="6834"/>
                </a:cxn>
                <a:cxn ang="0">
                  <a:pos x="6227" y="6236"/>
                </a:cxn>
                <a:cxn ang="0">
                  <a:pos x="5885" y="5165"/>
                </a:cxn>
                <a:cxn ang="0">
                  <a:pos x="5694" y="4583"/>
                </a:cxn>
                <a:cxn ang="0">
                  <a:pos x="5338" y="3499"/>
                </a:cxn>
                <a:cxn ang="0">
                  <a:pos x="4983" y="2472"/>
                </a:cxn>
                <a:cxn ang="0">
                  <a:pos x="4805" y="2029"/>
                </a:cxn>
                <a:cxn ang="0">
                  <a:pos x="4510" y="1420"/>
                </a:cxn>
                <a:cxn ang="0">
                  <a:pos x="4157" y="853"/>
                </a:cxn>
                <a:cxn ang="0">
                  <a:pos x="3805" y="471"/>
                </a:cxn>
                <a:cxn ang="0">
                  <a:pos x="3634" y="369"/>
                </a:cxn>
                <a:cxn ang="0">
                  <a:pos x="3463" y="331"/>
                </a:cxn>
                <a:cxn ang="0">
                  <a:pos x="3109" y="349"/>
                </a:cxn>
                <a:cxn ang="0">
                  <a:pos x="2746" y="332"/>
                </a:cxn>
                <a:cxn ang="0">
                  <a:pos x="2240" y="272"/>
                </a:cxn>
                <a:cxn ang="0">
                  <a:pos x="1917" y="222"/>
                </a:cxn>
                <a:cxn ang="0">
                  <a:pos x="1700" y="155"/>
                </a:cxn>
                <a:cxn ang="0">
                  <a:pos x="1498" y="73"/>
                </a:cxn>
                <a:cxn ang="0">
                  <a:pos x="1341" y="48"/>
                </a:cxn>
                <a:cxn ang="0">
                  <a:pos x="1126" y="56"/>
                </a:cxn>
                <a:cxn ang="0">
                  <a:pos x="877" y="60"/>
                </a:cxn>
                <a:cxn ang="0">
                  <a:pos x="529" y="60"/>
                </a:cxn>
                <a:cxn ang="0">
                  <a:pos x="24" y="60"/>
                </a:cxn>
              </a:cxnLst>
              <a:rect l="0" t="0" r="r" b="b"/>
              <a:pathLst>
                <a:path w="6691" h="7571">
                  <a:moveTo>
                    <a:pt x="24" y="12"/>
                  </a:moveTo>
                  <a:lnTo>
                    <a:pt x="146" y="12"/>
                  </a:lnTo>
                  <a:lnTo>
                    <a:pt x="273" y="12"/>
                  </a:lnTo>
                  <a:lnTo>
                    <a:pt x="529" y="12"/>
                  </a:lnTo>
                  <a:lnTo>
                    <a:pt x="652" y="12"/>
                  </a:lnTo>
                  <a:lnTo>
                    <a:pt x="769" y="12"/>
                  </a:lnTo>
                  <a:lnTo>
                    <a:pt x="877" y="12"/>
                  </a:lnTo>
                  <a:lnTo>
                    <a:pt x="973" y="12"/>
                  </a:lnTo>
                  <a:lnTo>
                    <a:pt x="1055" y="11"/>
                  </a:lnTo>
                  <a:lnTo>
                    <a:pt x="1124" y="8"/>
                  </a:lnTo>
                  <a:lnTo>
                    <a:pt x="1184" y="5"/>
                  </a:lnTo>
                  <a:lnTo>
                    <a:pt x="1239" y="3"/>
                  </a:lnTo>
                  <a:lnTo>
                    <a:pt x="1340" y="0"/>
                  </a:lnTo>
                  <a:lnTo>
                    <a:pt x="1393" y="5"/>
                  </a:lnTo>
                  <a:lnTo>
                    <a:pt x="1451" y="13"/>
                  </a:lnTo>
                  <a:lnTo>
                    <a:pt x="1509" y="26"/>
                  </a:lnTo>
                  <a:lnTo>
                    <a:pt x="1562" y="44"/>
                  </a:lnTo>
                  <a:lnTo>
                    <a:pt x="1665" y="87"/>
                  </a:lnTo>
                  <a:lnTo>
                    <a:pt x="1719" y="112"/>
                  </a:lnTo>
                  <a:lnTo>
                    <a:pt x="1779" y="134"/>
                  </a:lnTo>
                  <a:lnTo>
                    <a:pt x="1848" y="156"/>
                  </a:lnTo>
                  <a:lnTo>
                    <a:pt x="1928" y="175"/>
                  </a:lnTo>
                  <a:lnTo>
                    <a:pt x="2023" y="192"/>
                  </a:lnTo>
                  <a:lnTo>
                    <a:pt x="2130" y="209"/>
                  </a:lnTo>
                  <a:lnTo>
                    <a:pt x="2247" y="225"/>
                  </a:lnTo>
                  <a:lnTo>
                    <a:pt x="2369" y="240"/>
                  </a:lnTo>
                  <a:lnTo>
                    <a:pt x="2625" y="270"/>
                  </a:lnTo>
                  <a:lnTo>
                    <a:pt x="2751" y="285"/>
                  </a:lnTo>
                  <a:lnTo>
                    <a:pt x="2874" y="301"/>
                  </a:lnTo>
                  <a:lnTo>
                    <a:pt x="2991" y="308"/>
                  </a:lnTo>
                  <a:lnTo>
                    <a:pt x="3106" y="301"/>
                  </a:lnTo>
                  <a:lnTo>
                    <a:pt x="3224" y="291"/>
                  </a:lnTo>
                  <a:lnTo>
                    <a:pt x="3344" y="282"/>
                  </a:lnTo>
                  <a:lnTo>
                    <a:pt x="3464" y="283"/>
                  </a:lnTo>
                  <a:lnTo>
                    <a:pt x="3526" y="291"/>
                  </a:lnTo>
                  <a:lnTo>
                    <a:pt x="3588" y="304"/>
                  </a:lnTo>
                  <a:lnTo>
                    <a:pt x="3649" y="324"/>
                  </a:lnTo>
                  <a:lnTo>
                    <a:pt x="3710" y="351"/>
                  </a:lnTo>
                  <a:lnTo>
                    <a:pt x="3773" y="387"/>
                  </a:lnTo>
                  <a:lnTo>
                    <a:pt x="3834" y="432"/>
                  </a:lnTo>
                  <a:lnTo>
                    <a:pt x="3955" y="542"/>
                  </a:lnTo>
                  <a:lnTo>
                    <a:pt x="4074" y="672"/>
                  </a:lnTo>
                  <a:lnTo>
                    <a:pt x="4194" y="824"/>
                  </a:lnTo>
                  <a:lnTo>
                    <a:pt x="4313" y="995"/>
                  </a:lnTo>
                  <a:lnTo>
                    <a:pt x="4433" y="1186"/>
                  </a:lnTo>
                  <a:lnTo>
                    <a:pt x="4551" y="1397"/>
                  </a:lnTo>
                  <a:lnTo>
                    <a:pt x="4671" y="1626"/>
                  </a:lnTo>
                  <a:lnTo>
                    <a:pt x="4789" y="1876"/>
                  </a:lnTo>
                  <a:lnTo>
                    <a:pt x="4848" y="2010"/>
                  </a:lnTo>
                  <a:lnTo>
                    <a:pt x="4909" y="2151"/>
                  </a:lnTo>
                  <a:lnTo>
                    <a:pt x="4968" y="2300"/>
                  </a:lnTo>
                  <a:lnTo>
                    <a:pt x="5028" y="2455"/>
                  </a:lnTo>
                  <a:lnTo>
                    <a:pt x="5146" y="2782"/>
                  </a:lnTo>
                  <a:lnTo>
                    <a:pt x="5265" y="3128"/>
                  </a:lnTo>
                  <a:lnTo>
                    <a:pt x="5383" y="3484"/>
                  </a:lnTo>
                  <a:lnTo>
                    <a:pt x="5502" y="3847"/>
                  </a:lnTo>
                  <a:lnTo>
                    <a:pt x="5620" y="4210"/>
                  </a:lnTo>
                  <a:lnTo>
                    <a:pt x="5739" y="4568"/>
                  </a:lnTo>
                  <a:lnTo>
                    <a:pt x="5800" y="4751"/>
                  </a:lnTo>
                  <a:lnTo>
                    <a:pt x="5864" y="4946"/>
                  </a:lnTo>
                  <a:lnTo>
                    <a:pt x="5930" y="5150"/>
                  </a:lnTo>
                  <a:lnTo>
                    <a:pt x="5998" y="5360"/>
                  </a:lnTo>
                  <a:lnTo>
                    <a:pt x="6136" y="5792"/>
                  </a:lnTo>
                  <a:lnTo>
                    <a:pt x="6272" y="6221"/>
                  </a:lnTo>
                  <a:lnTo>
                    <a:pt x="6338" y="6429"/>
                  </a:lnTo>
                  <a:lnTo>
                    <a:pt x="6401" y="6629"/>
                  </a:lnTo>
                  <a:lnTo>
                    <a:pt x="6461" y="6819"/>
                  </a:lnTo>
                  <a:lnTo>
                    <a:pt x="6517" y="6997"/>
                  </a:lnTo>
                  <a:lnTo>
                    <a:pt x="6568" y="7160"/>
                  </a:lnTo>
                  <a:lnTo>
                    <a:pt x="6614" y="7306"/>
                  </a:lnTo>
                  <a:lnTo>
                    <a:pt x="6654" y="7433"/>
                  </a:lnTo>
                  <a:lnTo>
                    <a:pt x="6671" y="7488"/>
                  </a:lnTo>
                  <a:lnTo>
                    <a:pt x="6687" y="7537"/>
                  </a:lnTo>
                  <a:cubicBezTo>
                    <a:pt x="6691" y="7550"/>
                    <a:pt x="6685" y="7563"/>
                    <a:pt x="6672" y="7567"/>
                  </a:cubicBezTo>
                  <a:cubicBezTo>
                    <a:pt x="6659" y="7571"/>
                    <a:pt x="6646" y="7565"/>
                    <a:pt x="6642" y="7552"/>
                  </a:cubicBezTo>
                  <a:lnTo>
                    <a:pt x="6626" y="7503"/>
                  </a:lnTo>
                  <a:lnTo>
                    <a:pt x="6609" y="7448"/>
                  </a:lnTo>
                  <a:lnTo>
                    <a:pt x="6569" y="7321"/>
                  </a:lnTo>
                  <a:lnTo>
                    <a:pt x="6523" y="7175"/>
                  </a:lnTo>
                  <a:lnTo>
                    <a:pt x="6472" y="7012"/>
                  </a:lnTo>
                  <a:lnTo>
                    <a:pt x="6416" y="6834"/>
                  </a:lnTo>
                  <a:lnTo>
                    <a:pt x="6356" y="6644"/>
                  </a:lnTo>
                  <a:lnTo>
                    <a:pt x="6293" y="6444"/>
                  </a:lnTo>
                  <a:lnTo>
                    <a:pt x="6227" y="6236"/>
                  </a:lnTo>
                  <a:lnTo>
                    <a:pt x="6091" y="5807"/>
                  </a:lnTo>
                  <a:lnTo>
                    <a:pt x="5953" y="5375"/>
                  </a:lnTo>
                  <a:lnTo>
                    <a:pt x="5885" y="5165"/>
                  </a:lnTo>
                  <a:lnTo>
                    <a:pt x="5819" y="4961"/>
                  </a:lnTo>
                  <a:lnTo>
                    <a:pt x="5755" y="4766"/>
                  </a:lnTo>
                  <a:lnTo>
                    <a:pt x="5694" y="4583"/>
                  </a:lnTo>
                  <a:lnTo>
                    <a:pt x="5575" y="4225"/>
                  </a:lnTo>
                  <a:lnTo>
                    <a:pt x="5457" y="3862"/>
                  </a:lnTo>
                  <a:lnTo>
                    <a:pt x="5338" y="3499"/>
                  </a:lnTo>
                  <a:lnTo>
                    <a:pt x="5220" y="3143"/>
                  </a:lnTo>
                  <a:lnTo>
                    <a:pt x="5101" y="2799"/>
                  </a:lnTo>
                  <a:lnTo>
                    <a:pt x="4983" y="2472"/>
                  </a:lnTo>
                  <a:lnTo>
                    <a:pt x="4923" y="2317"/>
                  </a:lnTo>
                  <a:lnTo>
                    <a:pt x="4864" y="2170"/>
                  </a:lnTo>
                  <a:lnTo>
                    <a:pt x="4805" y="2029"/>
                  </a:lnTo>
                  <a:lnTo>
                    <a:pt x="4746" y="1897"/>
                  </a:lnTo>
                  <a:lnTo>
                    <a:pt x="4628" y="1649"/>
                  </a:lnTo>
                  <a:lnTo>
                    <a:pt x="4510" y="1420"/>
                  </a:lnTo>
                  <a:lnTo>
                    <a:pt x="4392" y="1211"/>
                  </a:lnTo>
                  <a:lnTo>
                    <a:pt x="4274" y="1022"/>
                  </a:lnTo>
                  <a:lnTo>
                    <a:pt x="4157" y="853"/>
                  </a:lnTo>
                  <a:lnTo>
                    <a:pt x="4039" y="705"/>
                  </a:lnTo>
                  <a:lnTo>
                    <a:pt x="3922" y="577"/>
                  </a:lnTo>
                  <a:lnTo>
                    <a:pt x="3805" y="471"/>
                  </a:lnTo>
                  <a:lnTo>
                    <a:pt x="3748" y="428"/>
                  </a:lnTo>
                  <a:lnTo>
                    <a:pt x="3691" y="394"/>
                  </a:lnTo>
                  <a:lnTo>
                    <a:pt x="3634" y="369"/>
                  </a:lnTo>
                  <a:lnTo>
                    <a:pt x="3577" y="351"/>
                  </a:lnTo>
                  <a:lnTo>
                    <a:pt x="3521" y="338"/>
                  </a:lnTo>
                  <a:lnTo>
                    <a:pt x="3463" y="331"/>
                  </a:lnTo>
                  <a:lnTo>
                    <a:pt x="3347" y="329"/>
                  </a:lnTo>
                  <a:lnTo>
                    <a:pt x="3229" y="338"/>
                  </a:lnTo>
                  <a:lnTo>
                    <a:pt x="3109" y="349"/>
                  </a:lnTo>
                  <a:lnTo>
                    <a:pt x="2988" y="355"/>
                  </a:lnTo>
                  <a:lnTo>
                    <a:pt x="2867" y="348"/>
                  </a:lnTo>
                  <a:lnTo>
                    <a:pt x="2746" y="332"/>
                  </a:lnTo>
                  <a:lnTo>
                    <a:pt x="2620" y="317"/>
                  </a:lnTo>
                  <a:lnTo>
                    <a:pt x="2364" y="287"/>
                  </a:lnTo>
                  <a:lnTo>
                    <a:pt x="2240" y="272"/>
                  </a:lnTo>
                  <a:lnTo>
                    <a:pt x="2123" y="256"/>
                  </a:lnTo>
                  <a:lnTo>
                    <a:pt x="2014" y="239"/>
                  </a:lnTo>
                  <a:lnTo>
                    <a:pt x="1917" y="222"/>
                  </a:lnTo>
                  <a:lnTo>
                    <a:pt x="1833" y="201"/>
                  </a:lnTo>
                  <a:lnTo>
                    <a:pt x="1762" y="179"/>
                  </a:lnTo>
                  <a:lnTo>
                    <a:pt x="1700" y="155"/>
                  </a:lnTo>
                  <a:lnTo>
                    <a:pt x="1646" y="132"/>
                  </a:lnTo>
                  <a:lnTo>
                    <a:pt x="1547" y="89"/>
                  </a:lnTo>
                  <a:lnTo>
                    <a:pt x="1498" y="73"/>
                  </a:lnTo>
                  <a:lnTo>
                    <a:pt x="1444" y="60"/>
                  </a:lnTo>
                  <a:lnTo>
                    <a:pt x="1390" y="52"/>
                  </a:lnTo>
                  <a:lnTo>
                    <a:pt x="1341" y="48"/>
                  </a:lnTo>
                  <a:lnTo>
                    <a:pt x="1242" y="50"/>
                  </a:lnTo>
                  <a:lnTo>
                    <a:pt x="1187" y="53"/>
                  </a:lnTo>
                  <a:lnTo>
                    <a:pt x="1126" y="56"/>
                  </a:lnTo>
                  <a:lnTo>
                    <a:pt x="1056" y="59"/>
                  </a:lnTo>
                  <a:lnTo>
                    <a:pt x="973" y="60"/>
                  </a:lnTo>
                  <a:lnTo>
                    <a:pt x="877" y="60"/>
                  </a:lnTo>
                  <a:lnTo>
                    <a:pt x="769" y="60"/>
                  </a:lnTo>
                  <a:lnTo>
                    <a:pt x="652" y="60"/>
                  </a:lnTo>
                  <a:lnTo>
                    <a:pt x="529" y="60"/>
                  </a:lnTo>
                  <a:lnTo>
                    <a:pt x="273" y="60"/>
                  </a:lnTo>
                  <a:lnTo>
                    <a:pt x="146" y="60"/>
                  </a:lnTo>
                  <a:lnTo>
                    <a:pt x="24" y="60"/>
                  </a:lnTo>
                  <a:cubicBezTo>
                    <a:pt x="11" y="60"/>
                    <a:pt x="0" y="50"/>
                    <a:pt x="0" y="36"/>
                  </a:cubicBezTo>
                  <a:cubicBezTo>
                    <a:pt x="0" y="23"/>
                    <a:pt x="11" y="12"/>
                    <a:pt x="24" y="12"/>
                  </a:cubicBezTo>
                  <a:close/>
                </a:path>
              </a:pathLst>
            </a:custGeom>
            <a:solidFill>
              <a:srgbClr val="BE4B48"/>
            </a:solidFill>
            <a:ln w="7938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97" y="1224"/>
              <a:ext cx="54" cy="5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94" y="1221"/>
              <a:ext cx="59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2" y="0"/>
                    <a:pt x="176" y="4"/>
                    <a:pt x="176" y="8"/>
                  </a:cubicBezTo>
                  <a:lnTo>
                    <a:pt x="176" y="168"/>
                  </a:lnTo>
                  <a:cubicBezTo>
                    <a:pt x="176" y="173"/>
                    <a:pt x="172" y="176"/>
                    <a:pt x="168" y="176"/>
                  </a:cubicBezTo>
                  <a:lnTo>
                    <a:pt x="8" y="176"/>
                  </a:lnTo>
                  <a:cubicBezTo>
                    <a:pt x="4" y="176"/>
                    <a:pt x="0" y="173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014" y="1224"/>
              <a:ext cx="54" cy="5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1012" y="1221"/>
              <a:ext cx="59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4"/>
                    <a:pt x="3" y="0"/>
                    <a:pt x="8" y="0"/>
                  </a:cubicBezTo>
                  <a:lnTo>
                    <a:pt x="168" y="0"/>
                  </a:lnTo>
                  <a:cubicBezTo>
                    <a:pt x="172" y="0"/>
                    <a:pt x="176" y="4"/>
                    <a:pt x="176" y="8"/>
                  </a:cubicBezTo>
                  <a:lnTo>
                    <a:pt x="176" y="168"/>
                  </a:lnTo>
                  <a:cubicBezTo>
                    <a:pt x="176" y="173"/>
                    <a:pt x="172" y="176"/>
                    <a:pt x="168" y="176"/>
                  </a:cubicBezTo>
                  <a:lnTo>
                    <a:pt x="8" y="176"/>
                  </a:lnTo>
                  <a:cubicBezTo>
                    <a:pt x="3" y="176"/>
                    <a:pt x="0" y="173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173" y="1224"/>
              <a:ext cx="54" cy="5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170" y="1221"/>
              <a:ext cx="59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68"/>
                  </a:lnTo>
                  <a:cubicBezTo>
                    <a:pt x="176" y="173"/>
                    <a:pt x="173" y="176"/>
                    <a:pt x="168" y="176"/>
                  </a:cubicBezTo>
                  <a:lnTo>
                    <a:pt x="8" y="176"/>
                  </a:lnTo>
                  <a:cubicBezTo>
                    <a:pt x="4" y="176"/>
                    <a:pt x="0" y="173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332" y="1278"/>
              <a:ext cx="53" cy="54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1329" y="1276"/>
              <a:ext cx="59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3"/>
                    <a:pt x="3" y="0"/>
                    <a:pt x="8" y="0"/>
                  </a:cubicBezTo>
                  <a:lnTo>
                    <a:pt x="168" y="0"/>
                  </a:lnTo>
                  <a:cubicBezTo>
                    <a:pt x="172" y="0"/>
                    <a:pt x="176" y="3"/>
                    <a:pt x="176" y="8"/>
                  </a:cubicBezTo>
                  <a:lnTo>
                    <a:pt x="176" y="168"/>
                  </a:lnTo>
                  <a:cubicBezTo>
                    <a:pt x="176" y="172"/>
                    <a:pt x="172" y="176"/>
                    <a:pt x="168" y="176"/>
                  </a:cubicBezTo>
                  <a:lnTo>
                    <a:pt x="8" y="176"/>
                  </a:lnTo>
                  <a:cubicBezTo>
                    <a:pt x="3" y="176"/>
                    <a:pt x="0" y="172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649" y="1321"/>
              <a:ext cx="54" cy="5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647" y="1318"/>
              <a:ext cx="58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4"/>
                    <a:pt x="3" y="0"/>
                    <a:pt x="8" y="0"/>
                  </a:cubicBezTo>
                  <a:lnTo>
                    <a:pt x="168" y="0"/>
                  </a:lnTo>
                  <a:cubicBezTo>
                    <a:pt x="172" y="0"/>
                    <a:pt x="176" y="4"/>
                    <a:pt x="176" y="8"/>
                  </a:cubicBezTo>
                  <a:lnTo>
                    <a:pt x="176" y="168"/>
                  </a:lnTo>
                  <a:cubicBezTo>
                    <a:pt x="176" y="173"/>
                    <a:pt x="172" y="176"/>
                    <a:pt x="168" y="176"/>
                  </a:cubicBezTo>
                  <a:lnTo>
                    <a:pt x="8" y="176"/>
                  </a:lnTo>
                  <a:cubicBezTo>
                    <a:pt x="3" y="176"/>
                    <a:pt x="0" y="173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966" y="1363"/>
              <a:ext cx="54" cy="5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1964" y="1360"/>
              <a:ext cx="58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7"/>
                </a:cxn>
                <a:cxn ang="0">
                  <a:pos x="8" y="177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7"/>
                </a:cxn>
                <a:cxn ang="0">
                  <a:pos x="8" y="17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7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68"/>
                  </a:lnTo>
                  <a:cubicBezTo>
                    <a:pt x="176" y="173"/>
                    <a:pt x="173" y="177"/>
                    <a:pt x="168" y="177"/>
                  </a:cubicBezTo>
                  <a:lnTo>
                    <a:pt x="8" y="177"/>
                  </a:lnTo>
                  <a:cubicBezTo>
                    <a:pt x="4" y="177"/>
                    <a:pt x="0" y="173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7"/>
                  </a:lnTo>
                  <a:lnTo>
                    <a:pt x="8" y="17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284" y="1843"/>
              <a:ext cx="53" cy="5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2281" y="1840"/>
              <a:ext cx="59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68"/>
                  </a:lnTo>
                  <a:cubicBezTo>
                    <a:pt x="176" y="173"/>
                    <a:pt x="173" y="176"/>
                    <a:pt x="168" y="176"/>
                  </a:cubicBezTo>
                  <a:lnTo>
                    <a:pt x="8" y="176"/>
                  </a:lnTo>
                  <a:cubicBezTo>
                    <a:pt x="4" y="176"/>
                    <a:pt x="0" y="173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601" y="2743"/>
              <a:ext cx="54" cy="5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2598" y="2740"/>
              <a:ext cx="59" cy="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3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3"/>
                    <a:pt x="176" y="8"/>
                  </a:cubicBezTo>
                  <a:lnTo>
                    <a:pt x="176" y="168"/>
                  </a:lnTo>
                  <a:cubicBezTo>
                    <a:pt x="176" y="172"/>
                    <a:pt x="173" y="176"/>
                    <a:pt x="168" y="176"/>
                  </a:cubicBezTo>
                  <a:lnTo>
                    <a:pt x="8" y="176"/>
                  </a:lnTo>
                  <a:cubicBezTo>
                    <a:pt x="4" y="176"/>
                    <a:pt x="0" y="172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18" y="3736"/>
              <a:ext cx="54" cy="54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2916" y="3734"/>
              <a:ext cx="59" cy="5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176" y="168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0" y="168"/>
                </a:cxn>
                <a:cxn ang="0">
                  <a:pos x="0" y="8"/>
                </a:cxn>
                <a:cxn ang="0">
                  <a:pos x="16" y="168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0" y="168"/>
                </a:cxn>
                <a:cxn ang="0">
                  <a:pos x="160" y="8"/>
                </a:cxn>
                <a:cxn ang="0">
                  <a:pos x="16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68"/>
                </a:cxn>
              </a:cxnLst>
              <a:rect l="0" t="0" r="r" b="b"/>
              <a:pathLst>
                <a:path w="176" h="17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68" y="0"/>
                  </a:lnTo>
                  <a:cubicBezTo>
                    <a:pt x="173" y="0"/>
                    <a:pt x="176" y="4"/>
                    <a:pt x="176" y="8"/>
                  </a:cubicBezTo>
                  <a:lnTo>
                    <a:pt x="176" y="168"/>
                  </a:lnTo>
                  <a:cubicBezTo>
                    <a:pt x="176" y="173"/>
                    <a:pt x="173" y="176"/>
                    <a:pt x="168" y="176"/>
                  </a:cubicBezTo>
                  <a:lnTo>
                    <a:pt x="8" y="176"/>
                  </a:lnTo>
                  <a:cubicBezTo>
                    <a:pt x="4" y="176"/>
                    <a:pt x="0" y="173"/>
                    <a:pt x="0" y="168"/>
                  </a:cubicBezTo>
                  <a:lnTo>
                    <a:pt x="0" y="8"/>
                  </a:lnTo>
                  <a:close/>
                  <a:moveTo>
                    <a:pt x="16" y="168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0" y="168"/>
                  </a:lnTo>
                  <a:lnTo>
                    <a:pt x="160" y="8"/>
                  </a:lnTo>
                  <a:lnTo>
                    <a:pt x="1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13" y="1238"/>
              <a:ext cx="2955" cy="2531"/>
            </a:xfrm>
            <a:custGeom>
              <a:avLst/>
              <a:gdLst/>
              <a:ahLst/>
              <a:cxnLst>
                <a:cxn ang="0">
                  <a:pos x="529" y="14"/>
                </a:cxn>
                <a:cxn ang="0">
                  <a:pos x="974" y="14"/>
                </a:cxn>
                <a:cxn ang="0">
                  <a:pos x="1241" y="14"/>
                </a:cxn>
                <a:cxn ang="0">
                  <a:pos x="1505" y="14"/>
                </a:cxn>
                <a:cxn ang="0">
                  <a:pos x="1772" y="14"/>
                </a:cxn>
                <a:cxn ang="0">
                  <a:pos x="2128" y="14"/>
                </a:cxn>
                <a:cxn ang="0">
                  <a:pos x="2751" y="14"/>
                </a:cxn>
                <a:cxn ang="0">
                  <a:pos x="3585" y="0"/>
                </a:cxn>
                <a:cxn ang="0">
                  <a:pos x="4065" y="52"/>
                </a:cxn>
                <a:cxn ang="0">
                  <a:pos x="4896" y="230"/>
                </a:cxn>
                <a:cxn ang="0">
                  <a:pos x="5489" y="285"/>
                </a:cxn>
                <a:cxn ang="0">
                  <a:pos x="6087" y="475"/>
                </a:cxn>
                <a:cxn ang="0">
                  <a:pos x="6510" y="731"/>
                </a:cxn>
                <a:cxn ang="0">
                  <a:pos x="6811" y="1080"/>
                </a:cxn>
                <a:cxn ang="0">
                  <a:pos x="7168" y="1643"/>
                </a:cxn>
                <a:cxn ang="0">
                  <a:pos x="7406" y="2134"/>
                </a:cxn>
                <a:cxn ang="0">
                  <a:pos x="7644" y="2754"/>
                </a:cxn>
                <a:cxn ang="0">
                  <a:pos x="7833" y="3372"/>
                </a:cxn>
                <a:cxn ang="0">
                  <a:pos x="8165" y="4661"/>
                </a:cxn>
                <a:cxn ang="0">
                  <a:pos x="8407" y="5684"/>
                </a:cxn>
                <a:cxn ang="0">
                  <a:pos x="8555" y="6308"/>
                </a:cxn>
                <a:cxn ang="0">
                  <a:pos x="8684" y="6844"/>
                </a:cxn>
                <a:cxn ang="0">
                  <a:pos x="8802" y="7395"/>
                </a:cxn>
                <a:cxn ang="0">
                  <a:pos x="8832" y="7535"/>
                </a:cxn>
                <a:cxn ang="0">
                  <a:pos x="8773" y="7487"/>
                </a:cxn>
                <a:cxn ang="0">
                  <a:pos x="8706" y="7169"/>
                </a:cxn>
                <a:cxn ang="0">
                  <a:pos x="8548" y="6482"/>
                </a:cxn>
                <a:cxn ang="0">
                  <a:pos x="8463" y="6131"/>
                </a:cxn>
                <a:cxn ang="0">
                  <a:pos x="8244" y="5200"/>
                </a:cxn>
                <a:cxn ang="0">
                  <a:pos x="7919" y="3878"/>
                </a:cxn>
                <a:cxn ang="0">
                  <a:pos x="7660" y="2954"/>
                </a:cxn>
                <a:cxn ang="0">
                  <a:pos x="7480" y="2443"/>
                </a:cxn>
                <a:cxn ang="0">
                  <a:pos x="7244" y="1895"/>
                </a:cxn>
                <a:cxn ang="0">
                  <a:pos x="7008" y="1460"/>
                </a:cxn>
                <a:cxn ang="0">
                  <a:pos x="6596" y="885"/>
                </a:cxn>
                <a:cxn ang="0">
                  <a:pos x="6305" y="637"/>
                </a:cxn>
                <a:cxn ang="0">
                  <a:pos x="5715" y="394"/>
                </a:cxn>
                <a:cxn ang="0">
                  <a:pos x="5247" y="305"/>
                </a:cxn>
                <a:cxn ang="0">
                  <a:pos x="4530" y="210"/>
                </a:cxn>
                <a:cxn ang="0">
                  <a:pos x="3821" y="62"/>
                </a:cxn>
                <a:cxn ang="0">
                  <a:pos x="3112" y="57"/>
                </a:cxn>
                <a:cxn ang="0">
                  <a:pos x="2369" y="62"/>
                </a:cxn>
                <a:cxn ang="0">
                  <a:pos x="1924" y="62"/>
                </a:cxn>
                <a:cxn ang="0">
                  <a:pos x="1657" y="62"/>
                </a:cxn>
                <a:cxn ang="0">
                  <a:pos x="1393" y="62"/>
                </a:cxn>
                <a:cxn ang="0">
                  <a:pos x="1126" y="62"/>
                </a:cxn>
                <a:cxn ang="0">
                  <a:pos x="770" y="62"/>
                </a:cxn>
                <a:cxn ang="0">
                  <a:pos x="146" y="62"/>
                </a:cxn>
              </a:cxnLst>
              <a:rect l="0" t="0" r="r" b="b"/>
              <a:pathLst>
                <a:path w="8835" h="7567">
                  <a:moveTo>
                    <a:pt x="24" y="14"/>
                  </a:moveTo>
                  <a:lnTo>
                    <a:pt x="146" y="14"/>
                  </a:lnTo>
                  <a:lnTo>
                    <a:pt x="273" y="14"/>
                  </a:lnTo>
                  <a:lnTo>
                    <a:pt x="529" y="14"/>
                  </a:lnTo>
                  <a:lnTo>
                    <a:pt x="653" y="14"/>
                  </a:lnTo>
                  <a:lnTo>
                    <a:pt x="770" y="14"/>
                  </a:lnTo>
                  <a:lnTo>
                    <a:pt x="878" y="14"/>
                  </a:lnTo>
                  <a:lnTo>
                    <a:pt x="974" y="14"/>
                  </a:lnTo>
                  <a:lnTo>
                    <a:pt x="1056" y="14"/>
                  </a:lnTo>
                  <a:lnTo>
                    <a:pt x="1126" y="14"/>
                  </a:lnTo>
                  <a:lnTo>
                    <a:pt x="1187" y="14"/>
                  </a:lnTo>
                  <a:lnTo>
                    <a:pt x="1241" y="14"/>
                  </a:lnTo>
                  <a:lnTo>
                    <a:pt x="1341" y="14"/>
                  </a:lnTo>
                  <a:lnTo>
                    <a:pt x="1393" y="14"/>
                  </a:lnTo>
                  <a:lnTo>
                    <a:pt x="1449" y="14"/>
                  </a:lnTo>
                  <a:lnTo>
                    <a:pt x="1505" y="14"/>
                  </a:lnTo>
                  <a:lnTo>
                    <a:pt x="1556" y="14"/>
                  </a:lnTo>
                  <a:lnTo>
                    <a:pt x="1657" y="14"/>
                  </a:lnTo>
                  <a:lnTo>
                    <a:pt x="1711" y="14"/>
                  </a:lnTo>
                  <a:lnTo>
                    <a:pt x="1772" y="14"/>
                  </a:lnTo>
                  <a:lnTo>
                    <a:pt x="1842" y="14"/>
                  </a:lnTo>
                  <a:lnTo>
                    <a:pt x="1924" y="14"/>
                  </a:lnTo>
                  <a:lnTo>
                    <a:pt x="2020" y="14"/>
                  </a:lnTo>
                  <a:lnTo>
                    <a:pt x="2128" y="14"/>
                  </a:lnTo>
                  <a:lnTo>
                    <a:pt x="2245" y="14"/>
                  </a:lnTo>
                  <a:lnTo>
                    <a:pt x="2369" y="14"/>
                  </a:lnTo>
                  <a:lnTo>
                    <a:pt x="2625" y="14"/>
                  </a:lnTo>
                  <a:lnTo>
                    <a:pt x="2751" y="14"/>
                  </a:lnTo>
                  <a:lnTo>
                    <a:pt x="2873" y="14"/>
                  </a:lnTo>
                  <a:lnTo>
                    <a:pt x="3111" y="9"/>
                  </a:lnTo>
                  <a:lnTo>
                    <a:pt x="3348" y="1"/>
                  </a:lnTo>
                  <a:lnTo>
                    <a:pt x="3585" y="0"/>
                  </a:lnTo>
                  <a:lnTo>
                    <a:pt x="3705" y="4"/>
                  </a:lnTo>
                  <a:lnTo>
                    <a:pt x="3825" y="15"/>
                  </a:lnTo>
                  <a:lnTo>
                    <a:pt x="3946" y="31"/>
                  </a:lnTo>
                  <a:lnTo>
                    <a:pt x="4065" y="52"/>
                  </a:lnTo>
                  <a:lnTo>
                    <a:pt x="4304" y="105"/>
                  </a:lnTo>
                  <a:lnTo>
                    <a:pt x="4541" y="163"/>
                  </a:lnTo>
                  <a:lnTo>
                    <a:pt x="4778" y="213"/>
                  </a:lnTo>
                  <a:lnTo>
                    <a:pt x="4896" y="230"/>
                  </a:lnTo>
                  <a:lnTo>
                    <a:pt x="5013" y="241"/>
                  </a:lnTo>
                  <a:lnTo>
                    <a:pt x="5250" y="258"/>
                  </a:lnTo>
                  <a:lnTo>
                    <a:pt x="5369" y="269"/>
                  </a:lnTo>
                  <a:lnTo>
                    <a:pt x="5489" y="285"/>
                  </a:lnTo>
                  <a:lnTo>
                    <a:pt x="5609" y="311"/>
                  </a:lnTo>
                  <a:lnTo>
                    <a:pt x="5730" y="349"/>
                  </a:lnTo>
                  <a:lnTo>
                    <a:pt x="5968" y="431"/>
                  </a:lnTo>
                  <a:lnTo>
                    <a:pt x="6087" y="475"/>
                  </a:lnTo>
                  <a:lnTo>
                    <a:pt x="6207" y="529"/>
                  </a:lnTo>
                  <a:lnTo>
                    <a:pt x="6328" y="594"/>
                  </a:lnTo>
                  <a:lnTo>
                    <a:pt x="6448" y="680"/>
                  </a:lnTo>
                  <a:lnTo>
                    <a:pt x="6510" y="731"/>
                  </a:lnTo>
                  <a:lnTo>
                    <a:pt x="6570" y="788"/>
                  </a:lnTo>
                  <a:lnTo>
                    <a:pt x="6631" y="852"/>
                  </a:lnTo>
                  <a:lnTo>
                    <a:pt x="6691" y="924"/>
                  </a:lnTo>
                  <a:lnTo>
                    <a:pt x="6811" y="1080"/>
                  </a:lnTo>
                  <a:lnTo>
                    <a:pt x="6929" y="1249"/>
                  </a:lnTo>
                  <a:lnTo>
                    <a:pt x="7049" y="1434"/>
                  </a:lnTo>
                  <a:lnTo>
                    <a:pt x="7108" y="1536"/>
                  </a:lnTo>
                  <a:lnTo>
                    <a:pt x="7168" y="1643"/>
                  </a:lnTo>
                  <a:lnTo>
                    <a:pt x="7228" y="1754"/>
                  </a:lnTo>
                  <a:lnTo>
                    <a:pt x="7287" y="1874"/>
                  </a:lnTo>
                  <a:lnTo>
                    <a:pt x="7347" y="2000"/>
                  </a:lnTo>
                  <a:lnTo>
                    <a:pt x="7406" y="2134"/>
                  </a:lnTo>
                  <a:lnTo>
                    <a:pt x="7466" y="2275"/>
                  </a:lnTo>
                  <a:lnTo>
                    <a:pt x="7525" y="2426"/>
                  </a:lnTo>
                  <a:lnTo>
                    <a:pt x="7585" y="2585"/>
                  </a:lnTo>
                  <a:lnTo>
                    <a:pt x="7644" y="2754"/>
                  </a:lnTo>
                  <a:lnTo>
                    <a:pt x="7674" y="2844"/>
                  </a:lnTo>
                  <a:lnTo>
                    <a:pt x="7705" y="2939"/>
                  </a:lnTo>
                  <a:lnTo>
                    <a:pt x="7768" y="3146"/>
                  </a:lnTo>
                  <a:lnTo>
                    <a:pt x="7833" y="3372"/>
                  </a:lnTo>
                  <a:lnTo>
                    <a:pt x="7899" y="3613"/>
                  </a:lnTo>
                  <a:lnTo>
                    <a:pt x="7966" y="3865"/>
                  </a:lnTo>
                  <a:lnTo>
                    <a:pt x="8033" y="4127"/>
                  </a:lnTo>
                  <a:lnTo>
                    <a:pt x="8165" y="4661"/>
                  </a:lnTo>
                  <a:lnTo>
                    <a:pt x="8229" y="4927"/>
                  </a:lnTo>
                  <a:lnTo>
                    <a:pt x="8291" y="5189"/>
                  </a:lnTo>
                  <a:lnTo>
                    <a:pt x="8351" y="5442"/>
                  </a:lnTo>
                  <a:lnTo>
                    <a:pt x="8407" y="5684"/>
                  </a:lnTo>
                  <a:lnTo>
                    <a:pt x="8461" y="5911"/>
                  </a:lnTo>
                  <a:lnTo>
                    <a:pt x="8510" y="6120"/>
                  </a:lnTo>
                  <a:lnTo>
                    <a:pt x="8533" y="6217"/>
                  </a:lnTo>
                  <a:lnTo>
                    <a:pt x="8555" y="6308"/>
                  </a:lnTo>
                  <a:lnTo>
                    <a:pt x="8575" y="6393"/>
                  </a:lnTo>
                  <a:lnTo>
                    <a:pt x="8595" y="6471"/>
                  </a:lnTo>
                  <a:lnTo>
                    <a:pt x="8642" y="6664"/>
                  </a:lnTo>
                  <a:lnTo>
                    <a:pt x="8684" y="6844"/>
                  </a:lnTo>
                  <a:lnTo>
                    <a:pt x="8721" y="7009"/>
                  </a:lnTo>
                  <a:lnTo>
                    <a:pt x="8753" y="7158"/>
                  </a:lnTo>
                  <a:lnTo>
                    <a:pt x="8780" y="7287"/>
                  </a:lnTo>
                  <a:lnTo>
                    <a:pt x="8802" y="7395"/>
                  </a:lnTo>
                  <a:lnTo>
                    <a:pt x="8812" y="7439"/>
                  </a:lnTo>
                  <a:lnTo>
                    <a:pt x="8820" y="7478"/>
                  </a:lnTo>
                  <a:lnTo>
                    <a:pt x="8826" y="7511"/>
                  </a:lnTo>
                  <a:lnTo>
                    <a:pt x="8832" y="7535"/>
                  </a:lnTo>
                  <a:cubicBezTo>
                    <a:pt x="8835" y="7548"/>
                    <a:pt x="8827" y="7561"/>
                    <a:pt x="8814" y="7564"/>
                  </a:cubicBezTo>
                  <a:cubicBezTo>
                    <a:pt x="8801" y="7567"/>
                    <a:pt x="8788" y="7559"/>
                    <a:pt x="8785" y="7546"/>
                  </a:cubicBezTo>
                  <a:lnTo>
                    <a:pt x="8779" y="7520"/>
                  </a:lnTo>
                  <a:lnTo>
                    <a:pt x="8773" y="7487"/>
                  </a:lnTo>
                  <a:lnTo>
                    <a:pt x="8765" y="7450"/>
                  </a:lnTo>
                  <a:lnTo>
                    <a:pt x="8755" y="7404"/>
                  </a:lnTo>
                  <a:lnTo>
                    <a:pt x="8733" y="7296"/>
                  </a:lnTo>
                  <a:lnTo>
                    <a:pt x="8706" y="7169"/>
                  </a:lnTo>
                  <a:lnTo>
                    <a:pt x="8674" y="7020"/>
                  </a:lnTo>
                  <a:lnTo>
                    <a:pt x="8637" y="6855"/>
                  </a:lnTo>
                  <a:lnTo>
                    <a:pt x="8595" y="6675"/>
                  </a:lnTo>
                  <a:lnTo>
                    <a:pt x="8548" y="6482"/>
                  </a:lnTo>
                  <a:lnTo>
                    <a:pt x="8528" y="6404"/>
                  </a:lnTo>
                  <a:lnTo>
                    <a:pt x="8508" y="6319"/>
                  </a:lnTo>
                  <a:lnTo>
                    <a:pt x="8486" y="6228"/>
                  </a:lnTo>
                  <a:lnTo>
                    <a:pt x="8463" y="6131"/>
                  </a:lnTo>
                  <a:lnTo>
                    <a:pt x="8414" y="5922"/>
                  </a:lnTo>
                  <a:lnTo>
                    <a:pt x="8360" y="5695"/>
                  </a:lnTo>
                  <a:lnTo>
                    <a:pt x="8304" y="5453"/>
                  </a:lnTo>
                  <a:lnTo>
                    <a:pt x="8244" y="5200"/>
                  </a:lnTo>
                  <a:lnTo>
                    <a:pt x="8182" y="4938"/>
                  </a:lnTo>
                  <a:lnTo>
                    <a:pt x="8118" y="4672"/>
                  </a:lnTo>
                  <a:lnTo>
                    <a:pt x="7986" y="4138"/>
                  </a:lnTo>
                  <a:lnTo>
                    <a:pt x="7919" y="3878"/>
                  </a:lnTo>
                  <a:lnTo>
                    <a:pt x="7852" y="3626"/>
                  </a:lnTo>
                  <a:lnTo>
                    <a:pt x="7786" y="3385"/>
                  </a:lnTo>
                  <a:lnTo>
                    <a:pt x="7723" y="3160"/>
                  </a:lnTo>
                  <a:lnTo>
                    <a:pt x="7660" y="2954"/>
                  </a:lnTo>
                  <a:lnTo>
                    <a:pt x="7629" y="2859"/>
                  </a:lnTo>
                  <a:lnTo>
                    <a:pt x="7599" y="2769"/>
                  </a:lnTo>
                  <a:lnTo>
                    <a:pt x="7540" y="2602"/>
                  </a:lnTo>
                  <a:lnTo>
                    <a:pt x="7480" y="2443"/>
                  </a:lnTo>
                  <a:lnTo>
                    <a:pt x="7421" y="2294"/>
                  </a:lnTo>
                  <a:lnTo>
                    <a:pt x="7363" y="2153"/>
                  </a:lnTo>
                  <a:lnTo>
                    <a:pt x="7304" y="2021"/>
                  </a:lnTo>
                  <a:lnTo>
                    <a:pt x="7244" y="1895"/>
                  </a:lnTo>
                  <a:lnTo>
                    <a:pt x="7185" y="1777"/>
                  </a:lnTo>
                  <a:lnTo>
                    <a:pt x="7127" y="1666"/>
                  </a:lnTo>
                  <a:lnTo>
                    <a:pt x="7067" y="1561"/>
                  </a:lnTo>
                  <a:lnTo>
                    <a:pt x="7008" y="1460"/>
                  </a:lnTo>
                  <a:lnTo>
                    <a:pt x="6890" y="1276"/>
                  </a:lnTo>
                  <a:lnTo>
                    <a:pt x="6772" y="1109"/>
                  </a:lnTo>
                  <a:lnTo>
                    <a:pt x="6654" y="955"/>
                  </a:lnTo>
                  <a:lnTo>
                    <a:pt x="6596" y="885"/>
                  </a:lnTo>
                  <a:lnTo>
                    <a:pt x="6537" y="823"/>
                  </a:lnTo>
                  <a:lnTo>
                    <a:pt x="6479" y="768"/>
                  </a:lnTo>
                  <a:lnTo>
                    <a:pt x="6421" y="719"/>
                  </a:lnTo>
                  <a:lnTo>
                    <a:pt x="6305" y="637"/>
                  </a:lnTo>
                  <a:lnTo>
                    <a:pt x="6188" y="572"/>
                  </a:lnTo>
                  <a:lnTo>
                    <a:pt x="6070" y="520"/>
                  </a:lnTo>
                  <a:lnTo>
                    <a:pt x="5953" y="476"/>
                  </a:lnTo>
                  <a:lnTo>
                    <a:pt x="5715" y="394"/>
                  </a:lnTo>
                  <a:lnTo>
                    <a:pt x="5598" y="358"/>
                  </a:lnTo>
                  <a:lnTo>
                    <a:pt x="5482" y="332"/>
                  </a:lnTo>
                  <a:lnTo>
                    <a:pt x="5364" y="316"/>
                  </a:lnTo>
                  <a:lnTo>
                    <a:pt x="5247" y="305"/>
                  </a:lnTo>
                  <a:lnTo>
                    <a:pt x="5008" y="288"/>
                  </a:lnTo>
                  <a:lnTo>
                    <a:pt x="4889" y="277"/>
                  </a:lnTo>
                  <a:lnTo>
                    <a:pt x="4769" y="260"/>
                  </a:lnTo>
                  <a:lnTo>
                    <a:pt x="4530" y="210"/>
                  </a:lnTo>
                  <a:lnTo>
                    <a:pt x="4293" y="152"/>
                  </a:lnTo>
                  <a:lnTo>
                    <a:pt x="4056" y="99"/>
                  </a:lnTo>
                  <a:lnTo>
                    <a:pt x="3939" y="78"/>
                  </a:lnTo>
                  <a:lnTo>
                    <a:pt x="3821" y="62"/>
                  </a:lnTo>
                  <a:lnTo>
                    <a:pt x="3704" y="52"/>
                  </a:lnTo>
                  <a:lnTo>
                    <a:pt x="3586" y="48"/>
                  </a:lnTo>
                  <a:lnTo>
                    <a:pt x="3349" y="49"/>
                  </a:lnTo>
                  <a:lnTo>
                    <a:pt x="3112" y="57"/>
                  </a:lnTo>
                  <a:lnTo>
                    <a:pt x="2873" y="62"/>
                  </a:lnTo>
                  <a:lnTo>
                    <a:pt x="2751" y="62"/>
                  </a:lnTo>
                  <a:lnTo>
                    <a:pt x="2625" y="62"/>
                  </a:lnTo>
                  <a:lnTo>
                    <a:pt x="2369" y="62"/>
                  </a:lnTo>
                  <a:lnTo>
                    <a:pt x="2245" y="62"/>
                  </a:lnTo>
                  <a:lnTo>
                    <a:pt x="2128" y="62"/>
                  </a:lnTo>
                  <a:lnTo>
                    <a:pt x="2020" y="62"/>
                  </a:lnTo>
                  <a:lnTo>
                    <a:pt x="1924" y="62"/>
                  </a:lnTo>
                  <a:lnTo>
                    <a:pt x="1842" y="62"/>
                  </a:lnTo>
                  <a:lnTo>
                    <a:pt x="1772" y="62"/>
                  </a:lnTo>
                  <a:lnTo>
                    <a:pt x="1711" y="62"/>
                  </a:lnTo>
                  <a:lnTo>
                    <a:pt x="1657" y="62"/>
                  </a:lnTo>
                  <a:lnTo>
                    <a:pt x="1556" y="62"/>
                  </a:lnTo>
                  <a:lnTo>
                    <a:pt x="1505" y="62"/>
                  </a:lnTo>
                  <a:lnTo>
                    <a:pt x="1449" y="62"/>
                  </a:lnTo>
                  <a:lnTo>
                    <a:pt x="1393" y="62"/>
                  </a:lnTo>
                  <a:lnTo>
                    <a:pt x="1341" y="62"/>
                  </a:lnTo>
                  <a:lnTo>
                    <a:pt x="1241" y="62"/>
                  </a:lnTo>
                  <a:lnTo>
                    <a:pt x="1187" y="62"/>
                  </a:lnTo>
                  <a:lnTo>
                    <a:pt x="1126" y="62"/>
                  </a:lnTo>
                  <a:lnTo>
                    <a:pt x="1056" y="62"/>
                  </a:lnTo>
                  <a:lnTo>
                    <a:pt x="974" y="62"/>
                  </a:lnTo>
                  <a:lnTo>
                    <a:pt x="878" y="62"/>
                  </a:lnTo>
                  <a:lnTo>
                    <a:pt x="770" y="62"/>
                  </a:lnTo>
                  <a:lnTo>
                    <a:pt x="653" y="62"/>
                  </a:lnTo>
                  <a:lnTo>
                    <a:pt x="529" y="62"/>
                  </a:lnTo>
                  <a:lnTo>
                    <a:pt x="273" y="62"/>
                  </a:lnTo>
                  <a:lnTo>
                    <a:pt x="146" y="62"/>
                  </a:lnTo>
                  <a:lnTo>
                    <a:pt x="24" y="62"/>
                  </a:lnTo>
                  <a:cubicBezTo>
                    <a:pt x="11" y="62"/>
                    <a:pt x="0" y="52"/>
                    <a:pt x="0" y="38"/>
                  </a:cubicBezTo>
                  <a:cubicBezTo>
                    <a:pt x="0" y="25"/>
                    <a:pt x="11" y="14"/>
                    <a:pt x="24" y="14"/>
                  </a:cubicBezTo>
                  <a:close/>
                </a:path>
              </a:pathLst>
            </a:custGeom>
            <a:solidFill>
              <a:srgbClr val="98B954"/>
            </a:solidFill>
            <a:ln w="7938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97" y="1224"/>
              <a:ext cx="54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694" y="1221"/>
              <a:ext cx="59" cy="59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8" y="0"/>
                </a:cxn>
                <a:cxn ang="0">
                  <a:pos x="95" y="5"/>
                </a:cxn>
                <a:cxn ang="0">
                  <a:pos x="175" y="165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1" y="172"/>
                </a:cxn>
                <a:cxn ang="0">
                  <a:pos x="1" y="165"/>
                </a:cxn>
                <a:cxn ang="0">
                  <a:pos x="81" y="5"/>
                </a:cxn>
                <a:cxn ang="0">
                  <a:pos x="15" y="172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2"/>
                </a:cxn>
                <a:cxn ang="0">
                  <a:pos x="81" y="12"/>
                </a:cxn>
                <a:cxn ang="0">
                  <a:pos x="95" y="12"/>
                </a:cxn>
                <a:cxn ang="0">
                  <a:pos x="15" y="172"/>
                </a:cxn>
              </a:cxnLst>
              <a:rect l="0" t="0" r="r" b="b"/>
              <a:pathLst>
                <a:path w="176" h="176">
                  <a:moveTo>
                    <a:pt x="81" y="5"/>
                  </a:moveTo>
                  <a:cubicBezTo>
                    <a:pt x="82" y="2"/>
                    <a:pt x="85" y="0"/>
                    <a:pt x="88" y="0"/>
                  </a:cubicBezTo>
                  <a:cubicBezTo>
                    <a:pt x="91" y="0"/>
                    <a:pt x="94" y="2"/>
                    <a:pt x="95" y="5"/>
                  </a:cubicBezTo>
                  <a:lnTo>
                    <a:pt x="175" y="165"/>
                  </a:lnTo>
                  <a:cubicBezTo>
                    <a:pt x="176" y="167"/>
                    <a:pt x="176" y="170"/>
                    <a:pt x="175" y="172"/>
                  </a:cubicBezTo>
                  <a:cubicBezTo>
                    <a:pt x="173" y="175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5" y="176"/>
                    <a:pt x="3" y="175"/>
                    <a:pt x="1" y="172"/>
                  </a:cubicBezTo>
                  <a:cubicBezTo>
                    <a:pt x="0" y="170"/>
                    <a:pt x="0" y="167"/>
                    <a:pt x="1" y="165"/>
                  </a:cubicBezTo>
                  <a:lnTo>
                    <a:pt x="81" y="5"/>
                  </a:lnTo>
                  <a:close/>
                  <a:moveTo>
                    <a:pt x="15" y="172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2"/>
                  </a:lnTo>
                  <a:lnTo>
                    <a:pt x="81" y="12"/>
                  </a:lnTo>
                  <a:lnTo>
                    <a:pt x="95" y="12"/>
                  </a:lnTo>
                  <a:lnTo>
                    <a:pt x="15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014" y="1224"/>
              <a:ext cx="54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011" y="1221"/>
              <a:ext cx="60" cy="59"/>
            </a:xfrm>
            <a:custGeom>
              <a:avLst/>
              <a:gdLst/>
              <a:ahLst/>
              <a:cxnLst>
                <a:cxn ang="0">
                  <a:pos x="82" y="5"/>
                </a:cxn>
                <a:cxn ang="0">
                  <a:pos x="89" y="0"/>
                </a:cxn>
                <a:cxn ang="0">
                  <a:pos x="96" y="5"/>
                </a:cxn>
                <a:cxn ang="0">
                  <a:pos x="176" y="165"/>
                </a:cxn>
                <a:cxn ang="0">
                  <a:pos x="176" y="172"/>
                </a:cxn>
                <a:cxn ang="0">
                  <a:pos x="169" y="176"/>
                </a:cxn>
                <a:cxn ang="0">
                  <a:pos x="9" y="176"/>
                </a:cxn>
                <a:cxn ang="0">
                  <a:pos x="2" y="172"/>
                </a:cxn>
                <a:cxn ang="0">
                  <a:pos x="2" y="165"/>
                </a:cxn>
                <a:cxn ang="0">
                  <a:pos x="82" y="5"/>
                </a:cxn>
                <a:cxn ang="0">
                  <a:pos x="16" y="172"/>
                </a:cxn>
                <a:cxn ang="0">
                  <a:pos x="9" y="160"/>
                </a:cxn>
                <a:cxn ang="0">
                  <a:pos x="169" y="160"/>
                </a:cxn>
                <a:cxn ang="0">
                  <a:pos x="162" y="172"/>
                </a:cxn>
                <a:cxn ang="0">
                  <a:pos x="82" y="12"/>
                </a:cxn>
                <a:cxn ang="0">
                  <a:pos x="96" y="12"/>
                </a:cxn>
                <a:cxn ang="0">
                  <a:pos x="16" y="172"/>
                </a:cxn>
              </a:cxnLst>
              <a:rect l="0" t="0" r="r" b="b"/>
              <a:pathLst>
                <a:path w="177" h="176">
                  <a:moveTo>
                    <a:pt x="82" y="5"/>
                  </a:moveTo>
                  <a:cubicBezTo>
                    <a:pt x="83" y="2"/>
                    <a:pt x="86" y="0"/>
                    <a:pt x="89" y="0"/>
                  </a:cubicBezTo>
                  <a:cubicBezTo>
                    <a:pt x="92" y="0"/>
                    <a:pt x="95" y="2"/>
                    <a:pt x="96" y="5"/>
                  </a:cubicBezTo>
                  <a:lnTo>
                    <a:pt x="176" y="165"/>
                  </a:lnTo>
                  <a:cubicBezTo>
                    <a:pt x="177" y="167"/>
                    <a:pt x="177" y="170"/>
                    <a:pt x="176" y="172"/>
                  </a:cubicBezTo>
                  <a:cubicBezTo>
                    <a:pt x="174" y="175"/>
                    <a:pt x="172" y="176"/>
                    <a:pt x="169" y="176"/>
                  </a:cubicBezTo>
                  <a:lnTo>
                    <a:pt x="9" y="176"/>
                  </a:lnTo>
                  <a:cubicBezTo>
                    <a:pt x="6" y="176"/>
                    <a:pt x="3" y="175"/>
                    <a:pt x="2" y="172"/>
                  </a:cubicBezTo>
                  <a:cubicBezTo>
                    <a:pt x="1" y="170"/>
                    <a:pt x="0" y="167"/>
                    <a:pt x="2" y="165"/>
                  </a:cubicBezTo>
                  <a:lnTo>
                    <a:pt x="82" y="5"/>
                  </a:lnTo>
                  <a:close/>
                  <a:moveTo>
                    <a:pt x="16" y="172"/>
                  </a:moveTo>
                  <a:lnTo>
                    <a:pt x="9" y="160"/>
                  </a:lnTo>
                  <a:lnTo>
                    <a:pt x="169" y="160"/>
                  </a:lnTo>
                  <a:lnTo>
                    <a:pt x="162" y="172"/>
                  </a:lnTo>
                  <a:lnTo>
                    <a:pt x="82" y="12"/>
                  </a:lnTo>
                  <a:lnTo>
                    <a:pt x="96" y="12"/>
                  </a:lnTo>
                  <a:lnTo>
                    <a:pt x="16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173" y="1224"/>
              <a:ext cx="54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170" y="1221"/>
              <a:ext cx="60" cy="59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8" y="0"/>
                </a:cxn>
                <a:cxn ang="0">
                  <a:pos x="95" y="5"/>
                </a:cxn>
                <a:cxn ang="0">
                  <a:pos x="175" y="165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1" y="172"/>
                </a:cxn>
                <a:cxn ang="0">
                  <a:pos x="1" y="165"/>
                </a:cxn>
                <a:cxn ang="0">
                  <a:pos x="81" y="5"/>
                </a:cxn>
                <a:cxn ang="0">
                  <a:pos x="15" y="172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2"/>
                </a:cxn>
                <a:cxn ang="0">
                  <a:pos x="81" y="12"/>
                </a:cxn>
                <a:cxn ang="0">
                  <a:pos x="95" y="12"/>
                </a:cxn>
                <a:cxn ang="0">
                  <a:pos x="15" y="172"/>
                </a:cxn>
              </a:cxnLst>
              <a:rect l="0" t="0" r="r" b="b"/>
              <a:pathLst>
                <a:path w="177" h="176">
                  <a:moveTo>
                    <a:pt x="81" y="5"/>
                  </a:moveTo>
                  <a:cubicBezTo>
                    <a:pt x="82" y="2"/>
                    <a:pt x="85" y="0"/>
                    <a:pt x="88" y="0"/>
                  </a:cubicBezTo>
                  <a:cubicBezTo>
                    <a:pt x="91" y="0"/>
                    <a:pt x="94" y="2"/>
                    <a:pt x="95" y="5"/>
                  </a:cubicBezTo>
                  <a:lnTo>
                    <a:pt x="175" y="165"/>
                  </a:lnTo>
                  <a:cubicBezTo>
                    <a:pt x="177" y="167"/>
                    <a:pt x="177" y="170"/>
                    <a:pt x="175" y="172"/>
                  </a:cubicBezTo>
                  <a:cubicBezTo>
                    <a:pt x="174" y="175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5" y="176"/>
                    <a:pt x="3" y="175"/>
                    <a:pt x="1" y="172"/>
                  </a:cubicBezTo>
                  <a:cubicBezTo>
                    <a:pt x="0" y="170"/>
                    <a:pt x="0" y="167"/>
                    <a:pt x="1" y="165"/>
                  </a:cubicBezTo>
                  <a:lnTo>
                    <a:pt x="81" y="5"/>
                  </a:lnTo>
                  <a:close/>
                  <a:moveTo>
                    <a:pt x="15" y="172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2"/>
                  </a:lnTo>
                  <a:lnTo>
                    <a:pt x="81" y="12"/>
                  </a:lnTo>
                  <a:lnTo>
                    <a:pt x="95" y="12"/>
                  </a:lnTo>
                  <a:lnTo>
                    <a:pt x="15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332" y="1224"/>
              <a:ext cx="53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329" y="1221"/>
              <a:ext cx="59" cy="59"/>
            </a:xfrm>
            <a:custGeom>
              <a:avLst/>
              <a:gdLst/>
              <a:ahLst/>
              <a:cxnLst>
                <a:cxn ang="0">
                  <a:pos x="82" y="5"/>
                </a:cxn>
                <a:cxn ang="0">
                  <a:pos x="89" y="0"/>
                </a:cxn>
                <a:cxn ang="0">
                  <a:pos x="96" y="5"/>
                </a:cxn>
                <a:cxn ang="0">
                  <a:pos x="176" y="165"/>
                </a:cxn>
                <a:cxn ang="0">
                  <a:pos x="176" y="172"/>
                </a:cxn>
                <a:cxn ang="0">
                  <a:pos x="169" y="176"/>
                </a:cxn>
                <a:cxn ang="0">
                  <a:pos x="9" y="176"/>
                </a:cxn>
                <a:cxn ang="0">
                  <a:pos x="2" y="172"/>
                </a:cxn>
                <a:cxn ang="0">
                  <a:pos x="2" y="165"/>
                </a:cxn>
                <a:cxn ang="0">
                  <a:pos x="82" y="5"/>
                </a:cxn>
                <a:cxn ang="0">
                  <a:pos x="16" y="172"/>
                </a:cxn>
                <a:cxn ang="0">
                  <a:pos x="9" y="160"/>
                </a:cxn>
                <a:cxn ang="0">
                  <a:pos x="169" y="160"/>
                </a:cxn>
                <a:cxn ang="0">
                  <a:pos x="162" y="172"/>
                </a:cxn>
                <a:cxn ang="0">
                  <a:pos x="82" y="12"/>
                </a:cxn>
                <a:cxn ang="0">
                  <a:pos x="96" y="12"/>
                </a:cxn>
                <a:cxn ang="0">
                  <a:pos x="16" y="172"/>
                </a:cxn>
              </a:cxnLst>
              <a:rect l="0" t="0" r="r" b="b"/>
              <a:pathLst>
                <a:path w="177" h="176">
                  <a:moveTo>
                    <a:pt x="82" y="5"/>
                  </a:moveTo>
                  <a:cubicBezTo>
                    <a:pt x="83" y="2"/>
                    <a:pt x="86" y="0"/>
                    <a:pt x="89" y="0"/>
                  </a:cubicBezTo>
                  <a:cubicBezTo>
                    <a:pt x="92" y="0"/>
                    <a:pt x="95" y="2"/>
                    <a:pt x="96" y="5"/>
                  </a:cubicBezTo>
                  <a:lnTo>
                    <a:pt x="176" y="165"/>
                  </a:lnTo>
                  <a:cubicBezTo>
                    <a:pt x="177" y="167"/>
                    <a:pt x="177" y="170"/>
                    <a:pt x="176" y="172"/>
                  </a:cubicBezTo>
                  <a:cubicBezTo>
                    <a:pt x="174" y="175"/>
                    <a:pt x="171" y="176"/>
                    <a:pt x="169" y="176"/>
                  </a:cubicBezTo>
                  <a:lnTo>
                    <a:pt x="9" y="176"/>
                  </a:lnTo>
                  <a:cubicBezTo>
                    <a:pt x="6" y="176"/>
                    <a:pt x="3" y="175"/>
                    <a:pt x="2" y="172"/>
                  </a:cubicBezTo>
                  <a:cubicBezTo>
                    <a:pt x="0" y="170"/>
                    <a:pt x="0" y="167"/>
                    <a:pt x="2" y="165"/>
                  </a:cubicBezTo>
                  <a:lnTo>
                    <a:pt x="82" y="5"/>
                  </a:lnTo>
                  <a:close/>
                  <a:moveTo>
                    <a:pt x="16" y="172"/>
                  </a:moveTo>
                  <a:lnTo>
                    <a:pt x="9" y="160"/>
                  </a:lnTo>
                  <a:lnTo>
                    <a:pt x="169" y="160"/>
                  </a:lnTo>
                  <a:lnTo>
                    <a:pt x="162" y="172"/>
                  </a:lnTo>
                  <a:lnTo>
                    <a:pt x="82" y="12"/>
                  </a:lnTo>
                  <a:lnTo>
                    <a:pt x="96" y="12"/>
                  </a:lnTo>
                  <a:lnTo>
                    <a:pt x="16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649" y="1224"/>
              <a:ext cx="54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646" y="1221"/>
              <a:ext cx="59" cy="59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9" y="0"/>
                </a:cxn>
                <a:cxn ang="0">
                  <a:pos x="96" y="5"/>
                </a:cxn>
                <a:cxn ang="0">
                  <a:pos x="176" y="165"/>
                </a:cxn>
                <a:cxn ang="0">
                  <a:pos x="175" y="172"/>
                </a:cxn>
                <a:cxn ang="0">
                  <a:pos x="169" y="176"/>
                </a:cxn>
                <a:cxn ang="0">
                  <a:pos x="9" y="176"/>
                </a:cxn>
                <a:cxn ang="0">
                  <a:pos x="2" y="172"/>
                </a:cxn>
                <a:cxn ang="0">
                  <a:pos x="1" y="165"/>
                </a:cxn>
                <a:cxn ang="0">
                  <a:pos x="81" y="5"/>
                </a:cxn>
                <a:cxn ang="0">
                  <a:pos x="16" y="172"/>
                </a:cxn>
                <a:cxn ang="0">
                  <a:pos x="9" y="160"/>
                </a:cxn>
                <a:cxn ang="0">
                  <a:pos x="169" y="160"/>
                </a:cxn>
                <a:cxn ang="0">
                  <a:pos x="161" y="172"/>
                </a:cxn>
                <a:cxn ang="0">
                  <a:pos x="81" y="12"/>
                </a:cxn>
                <a:cxn ang="0">
                  <a:pos x="96" y="12"/>
                </a:cxn>
                <a:cxn ang="0">
                  <a:pos x="16" y="172"/>
                </a:cxn>
              </a:cxnLst>
              <a:rect l="0" t="0" r="r" b="b"/>
              <a:pathLst>
                <a:path w="177" h="176">
                  <a:moveTo>
                    <a:pt x="81" y="5"/>
                  </a:moveTo>
                  <a:cubicBezTo>
                    <a:pt x="83" y="2"/>
                    <a:pt x="86" y="0"/>
                    <a:pt x="89" y="0"/>
                  </a:cubicBezTo>
                  <a:cubicBezTo>
                    <a:pt x="92" y="0"/>
                    <a:pt x="94" y="2"/>
                    <a:pt x="96" y="5"/>
                  </a:cubicBezTo>
                  <a:lnTo>
                    <a:pt x="176" y="165"/>
                  </a:lnTo>
                  <a:cubicBezTo>
                    <a:pt x="177" y="167"/>
                    <a:pt x="177" y="170"/>
                    <a:pt x="175" y="172"/>
                  </a:cubicBezTo>
                  <a:cubicBezTo>
                    <a:pt x="174" y="175"/>
                    <a:pt x="171" y="176"/>
                    <a:pt x="169" y="176"/>
                  </a:cubicBezTo>
                  <a:lnTo>
                    <a:pt x="9" y="176"/>
                  </a:lnTo>
                  <a:cubicBezTo>
                    <a:pt x="6" y="176"/>
                    <a:pt x="3" y="175"/>
                    <a:pt x="2" y="172"/>
                  </a:cubicBezTo>
                  <a:cubicBezTo>
                    <a:pt x="0" y="170"/>
                    <a:pt x="0" y="167"/>
                    <a:pt x="1" y="165"/>
                  </a:cubicBezTo>
                  <a:lnTo>
                    <a:pt x="81" y="5"/>
                  </a:lnTo>
                  <a:close/>
                  <a:moveTo>
                    <a:pt x="16" y="172"/>
                  </a:moveTo>
                  <a:lnTo>
                    <a:pt x="9" y="160"/>
                  </a:lnTo>
                  <a:lnTo>
                    <a:pt x="169" y="160"/>
                  </a:lnTo>
                  <a:lnTo>
                    <a:pt x="161" y="172"/>
                  </a:lnTo>
                  <a:lnTo>
                    <a:pt x="81" y="12"/>
                  </a:lnTo>
                  <a:lnTo>
                    <a:pt x="96" y="12"/>
                  </a:lnTo>
                  <a:lnTo>
                    <a:pt x="16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966" y="1224"/>
              <a:ext cx="54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964" y="1221"/>
              <a:ext cx="59" cy="59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8" y="0"/>
                </a:cxn>
                <a:cxn ang="0">
                  <a:pos x="96" y="5"/>
                </a:cxn>
                <a:cxn ang="0">
                  <a:pos x="176" y="165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2" y="172"/>
                </a:cxn>
                <a:cxn ang="0">
                  <a:pos x="1" y="165"/>
                </a:cxn>
                <a:cxn ang="0">
                  <a:pos x="81" y="5"/>
                </a:cxn>
                <a:cxn ang="0">
                  <a:pos x="16" y="172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2"/>
                </a:cxn>
                <a:cxn ang="0">
                  <a:pos x="81" y="12"/>
                </a:cxn>
                <a:cxn ang="0">
                  <a:pos x="96" y="12"/>
                </a:cxn>
                <a:cxn ang="0">
                  <a:pos x="16" y="172"/>
                </a:cxn>
              </a:cxnLst>
              <a:rect l="0" t="0" r="r" b="b"/>
              <a:pathLst>
                <a:path w="177" h="176">
                  <a:moveTo>
                    <a:pt x="81" y="5"/>
                  </a:moveTo>
                  <a:cubicBezTo>
                    <a:pt x="83" y="2"/>
                    <a:pt x="85" y="0"/>
                    <a:pt x="88" y="0"/>
                  </a:cubicBezTo>
                  <a:cubicBezTo>
                    <a:pt x="92" y="0"/>
                    <a:pt x="94" y="2"/>
                    <a:pt x="96" y="5"/>
                  </a:cubicBezTo>
                  <a:lnTo>
                    <a:pt x="176" y="165"/>
                  </a:lnTo>
                  <a:cubicBezTo>
                    <a:pt x="177" y="167"/>
                    <a:pt x="177" y="170"/>
                    <a:pt x="175" y="172"/>
                  </a:cubicBezTo>
                  <a:cubicBezTo>
                    <a:pt x="174" y="175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6" y="176"/>
                    <a:pt x="3" y="175"/>
                    <a:pt x="2" y="172"/>
                  </a:cubicBezTo>
                  <a:cubicBezTo>
                    <a:pt x="0" y="170"/>
                    <a:pt x="0" y="167"/>
                    <a:pt x="1" y="165"/>
                  </a:cubicBezTo>
                  <a:lnTo>
                    <a:pt x="81" y="5"/>
                  </a:lnTo>
                  <a:close/>
                  <a:moveTo>
                    <a:pt x="16" y="172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2"/>
                  </a:lnTo>
                  <a:lnTo>
                    <a:pt x="81" y="12"/>
                  </a:lnTo>
                  <a:lnTo>
                    <a:pt x="96" y="12"/>
                  </a:lnTo>
                  <a:lnTo>
                    <a:pt x="16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2284" y="1291"/>
              <a:ext cx="53" cy="5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26" y="0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53"/>
                  </a:lnTo>
                  <a:lnTo>
                    <a:pt x="0" y="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2281" y="1288"/>
              <a:ext cx="59" cy="59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0"/>
                </a:cxn>
                <a:cxn ang="0">
                  <a:pos x="96" y="4"/>
                </a:cxn>
                <a:cxn ang="0">
                  <a:pos x="176" y="164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2" y="172"/>
                </a:cxn>
                <a:cxn ang="0">
                  <a:pos x="1" y="164"/>
                </a:cxn>
                <a:cxn ang="0">
                  <a:pos x="81" y="4"/>
                </a:cxn>
                <a:cxn ang="0">
                  <a:pos x="16" y="171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1"/>
                </a:cxn>
                <a:cxn ang="0">
                  <a:pos x="81" y="11"/>
                </a:cxn>
                <a:cxn ang="0">
                  <a:pos x="96" y="11"/>
                </a:cxn>
                <a:cxn ang="0">
                  <a:pos x="16" y="171"/>
                </a:cxn>
              </a:cxnLst>
              <a:rect l="0" t="0" r="r" b="b"/>
              <a:pathLst>
                <a:path w="177" h="176">
                  <a:moveTo>
                    <a:pt x="81" y="4"/>
                  </a:moveTo>
                  <a:cubicBezTo>
                    <a:pt x="83" y="2"/>
                    <a:pt x="85" y="0"/>
                    <a:pt x="88" y="0"/>
                  </a:cubicBezTo>
                  <a:cubicBezTo>
                    <a:pt x="91" y="0"/>
                    <a:pt x="94" y="2"/>
                    <a:pt x="96" y="4"/>
                  </a:cubicBezTo>
                  <a:lnTo>
                    <a:pt x="176" y="164"/>
                  </a:lnTo>
                  <a:cubicBezTo>
                    <a:pt x="177" y="167"/>
                    <a:pt x="177" y="170"/>
                    <a:pt x="175" y="172"/>
                  </a:cubicBezTo>
                  <a:cubicBezTo>
                    <a:pt x="174" y="174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6" y="176"/>
                    <a:pt x="3" y="174"/>
                    <a:pt x="2" y="172"/>
                  </a:cubicBezTo>
                  <a:cubicBezTo>
                    <a:pt x="0" y="170"/>
                    <a:pt x="0" y="167"/>
                    <a:pt x="1" y="164"/>
                  </a:cubicBezTo>
                  <a:lnTo>
                    <a:pt x="81" y="4"/>
                  </a:lnTo>
                  <a:close/>
                  <a:moveTo>
                    <a:pt x="16" y="171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1"/>
                  </a:lnTo>
                  <a:lnTo>
                    <a:pt x="81" y="11"/>
                  </a:lnTo>
                  <a:lnTo>
                    <a:pt x="96" y="11"/>
                  </a:lnTo>
                  <a:lnTo>
                    <a:pt x="16" y="171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2601" y="1336"/>
              <a:ext cx="54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2598" y="1333"/>
              <a:ext cx="60" cy="59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8" y="0"/>
                </a:cxn>
                <a:cxn ang="0">
                  <a:pos x="95" y="5"/>
                </a:cxn>
                <a:cxn ang="0">
                  <a:pos x="175" y="165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1" y="172"/>
                </a:cxn>
                <a:cxn ang="0">
                  <a:pos x="1" y="165"/>
                </a:cxn>
                <a:cxn ang="0">
                  <a:pos x="81" y="5"/>
                </a:cxn>
                <a:cxn ang="0">
                  <a:pos x="15" y="172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2"/>
                </a:cxn>
                <a:cxn ang="0">
                  <a:pos x="81" y="12"/>
                </a:cxn>
                <a:cxn ang="0">
                  <a:pos x="95" y="12"/>
                </a:cxn>
                <a:cxn ang="0">
                  <a:pos x="15" y="172"/>
                </a:cxn>
              </a:cxnLst>
              <a:rect l="0" t="0" r="r" b="b"/>
              <a:pathLst>
                <a:path w="177" h="176">
                  <a:moveTo>
                    <a:pt x="81" y="5"/>
                  </a:moveTo>
                  <a:cubicBezTo>
                    <a:pt x="82" y="2"/>
                    <a:pt x="85" y="0"/>
                    <a:pt x="88" y="0"/>
                  </a:cubicBezTo>
                  <a:cubicBezTo>
                    <a:pt x="91" y="0"/>
                    <a:pt x="94" y="2"/>
                    <a:pt x="95" y="5"/>
                  </a:cubicBezTo>
                  <a:lnTo>
                    <a:pt x="175" y="165"/>
                  </a:lnTo>
                  <a:cubicBezTo>
                    <a:pt x="177" y="167"/>
                    <a:pt x="177" y="170"/>
                    <a:pt x="175" y="172"/>
                  </a:cubicBezTo>
                  <a:cubicBezTo>
                    <a:pt x="174" y="175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5" y="176"/>
                    <a:pt x="3" y="175"/>
                    <a:pt x="1" y="172"/>
                  </a:cubicBezTo>
                  <a:cubicBezTo>
                    <a:pt x="0" y="170"/>
                    <a:pt x="0" y="167"/>
                    <a:pt x="1" y="165"/>
                  </a:cubicBezTo>
                  <a:lnTo>
                    <a:pt x="81" y="5"/>
                  </a:lnTo>
                  <a:close/>
                  <a:moveTo>
                    <a:pt x="15" y="172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2"/>
                  </a:lnTo>
                  <a:lnTo>
                    <a:pt x="81" y="12"/>
                  </a:lnTo>
                  <a:lnTo>
                    <a:pt x="95" y="12"/>
                  </a:lnTo>
                  <a:lnTo>
                    <a:pt x="15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918" y="1526"/>
              <a:ext cx="54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2916" y="1523"/>
              <a:ext cx="59" cy="59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0"/>
                </a:cxn>
                <a:cxn ang="0">
                  <a:pos x="95" y="4"/>
                </a:cxn>
                <a:cxn ang="0">
                  <a:pos x="175" y="164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1" y="172"/>
                </a:cxn>
                <a:cxn ang="0">
                  <a:pos x="1" y="164"/>
                </a:cxn>
                <a:cxn ang="0">
                  <a:pos x="81" y="4"/>
                </a:cxn>
                <a:cxn ang="0">
                  <a:pos x="15" y="172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2"/>
                </a:cxn>
                <a:cxn ang="0">
                  <a:pos x="81" y="12"/>
                </a:cxn>
                <a:cxn ang="0">
                  <a:pos x="95" y="12"/>
                </a:cxn>
                <a:cxn ang="0">
                  <a:pos x="15" y="172"/>
                </a:cxn>
              </a:cxnLst>
              <a:rect l="0" t="0" r="r" b="b"/>
              <a:pathLst>
                <a:path w="177" h="176">
                  <a:moveTo>
                    <a:pt x="81" y="4"/>
                  </a:moveTo>
                  <a:cubicBezTo>
                    <a:pt x="82" y="2"/>
                    <a:pt x="85" y="0"/>
                    <a:pt x="88" y="0"/>
                  </a:cubicBezTo>
                  <a:cubicBezTo>
                    <a:pt x="91" y="0"/>
                    <a:pt x="94" y="2"/>
                    <a:pt x="95" y="4"/>
                  </a:cubicBezTo>
                  <a:lnTo>
                    <a:pt x="175" y="164"/>
                  </a:lnTo>
                  <a:cubicBezTo>
                    <a:pt x="177" y="167"/>
                    <a:pt x="176" y="170"/>
                    <a:pt x="175" y="172"/>
                  </a:cubicBezTo>
                  <a:cubicBezTo>
                    <a:pt x="173" y="175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5" y="176"/>
                    <a:pt x="3" y="175"/>
                    <a:pt x="1" y="172"/>
                  </a:cubicBezTo>
                  <a:cubicBezTo>
                    <a:pt x="0" y="170"/>
                    <a:pt x="0" y="167"/>
                    <a:pt x="1" y="164"/>
                  </a:cubicBezTo>
                  <a:lnTo>
                    <a:pt x="81" y="4"/>
                  </a:lnTo>
                  <a:close/>
                  <a:moveTo>
                    <a:pt x="15" y="172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2"/>
                  </a:lnTo>
                  <a:lnTo>
                    <a:pt x="81" y="12"/>
                  </a:lnTo>
                  <a:lnTo>
                    <a:pt x="95" y="12"/>
                  </a:lnTo>
                  <a:lnTo>
                    <a:pt x="15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236" y="2136"/>
              <a:ext cx="53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27" y="0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53"/>
                  </a:lnTo>
                  <a:lnTo>
                    <a:pt x="0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3233" y="2133"/>
              <a:ext cx="59" cy="59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0"/>
                </a:cxn>
                <a:cxn ang="0">
                  <a:pos x="95" y="4"/>
                </a:cxn>
                <a:cxn ang="0">
                  <a:pos x="175" y="164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1" y="172"/>
                </a:cxn>
                <a:cxn ang="0">
                  <a:pos x="1" y="164"/>
                </a:cxn>
                <a:cxn ang="0">
                  <a:pos x="81" y="4"/>
                </a:cxn>
                <a:cxn ang="0">
                  <a:pos x="15" y="171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5" y="171"/>
                </a:cxn>
              </a:cxnLst>
              <a:rect l="0" t="0" r="r" b="b"/>
              <a:pathLst>
                <a:path w="176" h="176">
                  <a:moveTo>
                    <a:pt x="81" y="4"/>
                  </a:moveTo>
                  <a:cubicBezTo>
                    <a:pt x="82" y="2"/>
                    <a:pt x="85" y="0"/>
                    <a:pt x="88" y="0"/>
                  </a:cubicBezTo>
                  <a:cubicBezTo>
                    <a:pt x="91" y="0"/>
                    <a:pt x="94" y="2"/>
                    <a:pt x="95" y="4"/>
                  </a:cubicBezTo>
                  <a:lnTo>
                    <a:pt x="175" y="164"/>
                  </a:lnTo>
                  <a:cubicBezTo>
                    <a:pt x="176" y="167"/>
                    <a:pt x="176" y="170"/>
                    <a:pt x="175" y="172"/>
                  </a:cubicBezTo>
                  <a:cubicBezTo>
                    <a:pt x="173" y="174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5" y="176"/>
                    <a:pt x="3" y="174"/>
                    <a:pt x="1" y="172"/>
                  </a:cubicBezTo>
                  <a:cubicBezTo>
                    <a:pt x="0" y="170"/>
                    <a:pt x="0" y="167"/>
                    <a:pt x="1" y="164"/>
                  </a:cubicBezTo>
                  <a:lnTo>
                    <a:pt x="81" y="4"/>
                  </a:lnTo>
                  <a:close/>
                  <a:moveTo>
                    <a:pt x="15" y="171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5" y="171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553" y="3380"/>
              <a:ext cx="54" cy="5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4"/>
                </a:cxn>
                <a:cxn ang="0">
                  <a:pos x="0" y="54"/>
                </a:cxn>
                <a:cxn ang="0">
                  <a:pos x="27" y="0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3551" y="3377"/>
              <a:ext cx="58" cy="59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0"/>
                </a:cxn>
                <a:cxn ang="0">
                  <a:pos x="95" y="4"/>
                </a:cxn>
                <a:cxn ang="0">
                  <a:pos x="175" y="164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1" y="172"/>
                </a:cxn>
                <a:cxn ang="0">
                  <a:pos x="1" y="164"/>
                </a:cxn>
                <a:cxn ang="0">
                  <a:pos x="81" y="4"/>
                </a:cxn>
                <a:cxn ang="0">
                  <a:pos x="15" y="171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1"/>
                </a:cxn>
                <a:cxn ang="0">
                  <a:pos x="81" y="11"/>
                </a:cxn>
                <a:cxn ang="0">
                  <a:pos x="95" y="11"/>
                </a:cxn>
                <a:cxn ang="0">
                  <a:pos x="15" y="171"/>
                </a:cxn>
              </a:cxnLst>
              <a:rect l="0" t="0" r="r" b="b"/>
              <a:pathLst>
                <a:path w="176" h="176">
                  <a:moveTo>
                    <a:pt x="81" y="4"/>
                  </a:moveTo>
                  <a:cubicBezTo>
                    <a:pt x="82" y="1"/>
                    <a:pt x="85" y="0"/>
                    <a:pt x="88" y="0"/>
                  </a:cubicBezTo>
                  <a:cubicBezTo>
                    <a:pt x="91" y="0"/>
                    <a:pt x="94" y="1"/>
                    <a:pt x="95" y="4"/>
                  </a:cubicBezTo>
                  <a:lnTo>
                    <a:pt x="175" y="164"/>
                  </a:lnTo>
                  <a:cubicBezTo>
                    <a:pt x="176" y="167"/>
                    <a:pt x="176" y="170"/>
                    <a:pt x="175" y="172"/>
                  </a:cubicBezTo>
                  <a:cubicBezTo>
                    <a:pt x="173" y="174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5" y="176"/>
                    <a:pt x="3" y="174"/>
                    <a:pt x="1" y="172"/>
                  </a:cubicBezTo>
                  <a:cubicBezTo>
                    <a:pt x="0" y="170"/>
                    <a:pt x="0" y="167"/>
                    <a:pt x="1" y="164"/>
                  </a:cubicBezTo>
                  <a:lnTo>
                    <a:pt x="81" y="4"/>
                  </a:lnTo>
                  <a:close/>
                  <a:moveTo>
                    <a:pt x="15" y="171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1"/>
                  </a:lnTo>
                  <a:lnTo>
                    <a:pt x="81" y="11"/>
                  </a:lnTo>
                  <a:lnTo>
                    <a:pt x="95" y="11"/>
                  </a:lnTo>
                  <a:lnTo>
                    <a:pt x="15" y="171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632" y="3736"/>
              <a:ext cx="54" cy="5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54"/>
                </a:cxn>
                <a:cxn ang="0">
                  <a:pos x="0" y="54"/>
                </a:cxn>
                <a:cxn ang="0">
                  <a:pos x="27" y="0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3630" y="3734"/>
              <a:ext cx="59" cy="58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8" y="0"/>
                </a:cxn>
                <a:cxn ang="0">
                  <a:pos x="95" y="5"/>
                </a:cxn>
                <a:cxn ang="0">
                  <a:pos x="175" y="165"/>
                </a:cxn>
                <a:cxn ang="0">
                  <a:pos x="175" y="172"/>
                </a:cxn>
                <a:cxn ang="0">
                  <a:pos x="168" y="176"/>
                </a:cxn>
                <a:cxn ang="0">
                  <a:pos x="8" y="176"/>
                </a:cxn>
                <a:cxn ang="0">
                  <a:pos x="1" y="172"/>
                </a:cxn>
                <a:cxn ang="0">
                  <a:pos x="1" y="165"/>
                </a:cxn>
                <a:cxn ang="0">
                  <a:pos x="81" y="5"/>
                </a:cxn>
                <a:cxn ang="0">
                  <a:pos x="15" y="172"/>
                </a:cxn>
                <a:cxn ang="0">
                  <a:pos x="8" y="160"/>
                </a:cxn>
                <a:cxn ang="0">
                  <a:pos x="168" y="160"/>
                </a:cxn>
                <a:cxn ang="0">
                  <a:pos x="161" y="172"/>
                </a:cxn>
                <a:cxn ang="0">
                  <a:pos x="81" y="12"/>
                </a:cxn>
                <a:cxn ang="0">
                  <a:pos x="95" y="12"/>
                </a:cxn>
                <a:cxn ang="0">
                  <a:pos x="15" y="172"/>
                </a:cxn>
              </a:cxnLst>
              <a:rect l="0" t="0" r="r" b="b"/>
              <a:pathLst>
                <a:path w="177" h="176">
                  <a:moveTo>
                    <a:pt x="81" y="5"/>
                  </a:moveTo>
                  <a:cubicBezTo>
                    <a:pt x="82" y="2"/>
                    <a:pt x="85" y="0"/>
                    <a:pt x="88" y="0"/>
                  </a:cubicBezTo>
                  <a:cubicBezTo>
                    <a:pt x="91" y="0"/>
                    <a:pt x="94" y="2"/>
                    <a:pt x="95" y="5"/>
                  </a:cubicBezTo>
                  <a:lnTo>
                    <a:pt x="175" y="165"/>
                  </a:lnTo>
                  <a:cubicBezTo>
                    <a:pt x="177" y="167"/>
                    <a:pt x="176" y="170"/>
                    <a:pt x="175" y="172"/>
                  </a:cubicBezTo>
                  <a:cubicBezTo>
                    <a:pt x="173" y="175"/>
                    <a:pt x="171" y="176"/>
                    <a:pt x="168" y="176"/>
                  </a:cubicBezTo>
                  <a:lnTo>
                    <a:pt x="8" y="176"/>
                  </a:lnTo>
                  <a:cubicBezTo>
                    <a:pt x="5" y="176"/>
                    <a:pt x="3" y="175"/>
                    <a:pt x="1" y="172"/>
                  </a:cubicBezTo>
                  <a:cubicBezTo>
                    <a:pt x="0" y="170"/>
                    <a:pt x="0" y="167"/>
                    <a:pt x="1" y="165"/>
                  </a:cubicBezTo>
                  <a:lnTo>
                    <a:pt x="81" y="5"/>
                  </a:lnTo>
                  <a:close/>
                  <a:moveTo>
                    <a:pt x="15" y="172"/>
                  </a:moveTo>
                  <a:lnTo>
                    <a:pt x="8" y="160"/>
                  </a:lnTo>
                  <a:lnTo>
                    <a:pt x="168" y="160"/>
                  </a:lnTo>
                  <a:lnTo>
                    <a:pt x="161" y="172"/>
                  </a:lnTo>
                  <a:lnTo>
                    <a:pt x="81" y="12"/>
                  </a:lnTo>
                  <a:lnTo>
                    <a:pt x="95" y="12"/>
                  </a:lnTo>
                  <a:lnTo>
                    <a:pt x="15" y="172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13" y="1236"/>
              <a:ext cx="3191" cy="1045"/>
            </a:xfrm>
            <a:custGeom>
              <a:avLst/>
              <a:gdLst/>
              <a:ahLst/>
              <a:cxnLst>
                <a:cxn ang="0">
                  <a:pos x="273" y="11"/>
                </a:cxn>
                <a:cxn ang="0">
                  <a:pos x="769" y="11"/>
                </a:cxn>
                <a:cxn ang="0">
                  <a:pos x="1055" y="11"/>
                </a:cxn>
                <a:cxn ang="0">
                  <a:pos x="1240" y="11"/>
                </a:cxn>
                <a:cxn ang="0">
                  <a:pos x="1448" y="11"/>
                </a:cxn>
                <a:cxn ang="0">
                  <a:pos x="1655" y="11"/>
                </a:cxn>
                <a:cxn ang="0">
                  <a:pos x="1840" y="11"/>
                </a:cxn>
                <a:cxn ang="0">
                  <a:pos x="2126" y="11"/>
                </a:cxn>
                <a:cxn ang="0">
                  <a:pos x="2623" y="11"/>
                </a:cxn>
                <a:cxn ang="0">
                  <a:pos x="3820" y="11"/>
                </a:cxn>
                <a:cxn ang="0">
                  <a:pos x="4531" y="0"/>
                </a:cxn>
                <a:cxn ang="0">
                  <a:pos x="5247" y="79"/>
                </a:cxn>
                <a:cxn ang="0">
                  <a:pos x="5959" y="200"/>
                </a:cxn>
                <a:cxn ang="0">
                  <a:pos x="6671" y="319"/>
                </a:cxn>
                <a:cxn ang="0">
                  <a:pos x="7267" y="479"/>
                </a:cxn>
                <a:cxn ang="0">
                  <a:pos x="7627" y="646"/>
                </a:cxn>
                <a:cxn ang="0">
                  <a:pos x="8018" y="946"/>
                </a:cxn>
                <a:cxn ang="0">
                  <a:pos x="8394" y="1298"/>
                </a:cxn>
                <a:cxn ang="0">
                  <a:pos x="8630" y="1531"/>
                </a:cxn>
                <a:cxn ang="0">
                  <a:pos x="8734" y="1662"/>
                </a:cxn>
                <a:cxn ang="0">
                  <a:pos x="8876" y="1893"/>
                </a:cxn>
                <a:cxn ang="0">
                  <a:pos x="8984" y="2097"/>
                </a:cxn>
                <a:cxn ang="0">
                  <a:pos x="9107" y="2323"/>
                </a:cxn>
                <a:cxn ang="0">
                  <a:pos x="9282" y="2636"/>
                </a:cxn>
                <a:cxn ang="0">
                  <a:pos x="9533" y="3086"/>
                </a:cxn>
                <a:cxn ang="0">
                  <a:pos x="9431" y="3000"/>
                </a:cxn>
                <a:cxn ang="0">
                  <a:pos x="9179" y="2548"/>
                </a:cxn>
                <a:cxn ang="0">
                  <a:pos x="9017" y="2260"/>
                </a:cxn>
                <a:cxn ang="0">
                  <a:pos x="8911" y="2062"/>
                </a:cxn>
                <a:cxn ang="0">
                  <a:pos x="8781" y="1828"/>
                </a:cxn>
                <a:cxn ang="0">
                  <a:pos x="8668" y="1651"/>
                </a:cxn>
                <a:cxn ang="0">
                  <a:pos x="8548" y="1517"/>
                </a:cxn>
                <a:cxn ang="0">
                  <a:pos x="8244" y="1220"/>
                </a:cxn>
                <a:cxn ang="0">
                  <a:pos x="7855" y="870"/>
                </a:cxn>
                <a:cxn ang="0">
                  <a:pos x="7486" y="623"/>
                </a:cxn>
                <a:cxn ang="0">
                  <a:pos x="7135" y="487"/>
                </a:cxn>
                <a:cxn ang="0">
                  <a:pos x="6426" y="316"/>
                </a:cxn>
                <a:cxn ang="0">
                  <a:pos x="5713" y="213"/>
                </a:cxn>
                <a:cxn ang="0">
                  <a:pos x="5004" y="87"/>
                </a:cxn>
                <a:cxn ang="0">
                  <a:pos x="4295" y="49"/>
                </a:cxn>
                <a:cxn ang="0">
                  <a:pos x="2871" y="59"/>
                </a:cxn>
                <a:cxn ang="0">
                  <a:pos x="2367" y="59"/>
                </a:cxn>
                <a:cxn ang="0">
                  <a:pos x="2018" y="59"/>
                </a:cxn>
                <a:cxn ang="0">
                  <a:pos x="1770" y="59"/>
                </a:cxn>
                <a:cxn ang="0">
                  <a:pos x="1555" y="59"/>
                </a:cxn>
                <a:cxn ang="0">
                  <a:pos x="1392" y="59"/>
                </a:cxn>
                <a:cxn ang="0">
                  <a:pos x="1186" y="59"/>
                </a:cxn>
                <a:cxn ang="0">
                  <a:pos x="973" y="59"/>
                </a:cxn>
                <a:cxn ang="0">
                  <a:pos x="652" y="59"/>
                </a:cxn>
                <a:cxn ang="0">
                  <a:pos x="146" y="59"/>
                </a:cxn>
                <a:cxn ang="0">
                  <a:pos x="24" y="11"/>
                </a:cxn>
              </a:cxnLst>
              <a:rect l="0" t="0" r="r" b="b"/>
              <a:pathLst>
                <a:path w="9540" h="3125">
                  <a:moveTo>
                    <a:pt x="24" y="11"/>
                  </a:moveTo>
                  <a:lnTo>
                    <a:pt x="146" y="11"/>
                  </a:lnTo>
                  <a:lnTo>
                    <a:pt x="273" y="11"/>
                  </a:lnTo>
                  <a:lnTo>
                    <a:pt x="529" y="11"/>
                  </a:lnTo>
                  <a:lnTo>
                    <a:pt x="652" y="11"/>
                  </a:lnTo>
                  <a:lnTo>
                    <a:pt x="769" y="11"/>
                  </a:lnTo>
                  <a:lnTo>
                    <a:pt x="877" y="11"/>
                  </a:lnTo>
                  <a:lnTo>
                    <a:pt x="973" y="11"/>
                  </a:lnTo>
                  <a:lnTo>
                    <a:pt x="1055" y="11"/>
                  </a:lnTo>
                  <a:lnTo>
                    <a:pt x="1125" y="11"/>
                  </a:lnTo>
                  <a:lnTo>
                    <a:pt x="1186" y="11"/>
                  </a:lnTo>
                  <a:lnTo>
                    <a:pt x="1240" y="11"/>
                  </a:lnTo>
                  <a:lnTo>
                    <a:pt x="1340" y="11"/>
                  </a:lnTo>
                  <a:lnTo>
                    <a:pt x="1392" y="11"/>
                  </a:lnTo>
                  <a:lnTo>
                    <a:pt x="1448" y="11"/>
                  </a:lnTo>
                  <a:lnTo>
                    <a:pt x="1504" y="11"/>
                  </a:lnTo>
                  <a:lnTo>
                    <a:pt x="1555" y="11"/>
                  </a:lnTo>
                  <a:lnTo>
                    <a:pt x="1655" y="11"/>
                  </a:lnTo>
                  <a:lnTo>
                    <a:pt x="1710" y="11"/>
                  </a:lnTo>
                  <a:lnTo>
                    <a:pt x="1770" y="11"/>
                  </a:lnTo>
                  <a:lnTo>
                    <a:pt x="1840" y="11"/>
                  </a:lnTo>
                  <a:lnTo>
                    <a:pt x="1922" y="11"/>
                  </a:lnTo>
                  <a:lnTo>
                    <a:pt x="2018" y="11"/>
                  </a:lnTo>
                  <a:lnTo>
                    <a:pt x="2126" y="11"/>
                  </a:lnTo>
                  <a:lnTo>
                    <a:pt x="2243" y="11"/>
                  </a:lnTo>
                  <a:lnTo>
                    <a:pt x="2367" y="11"/>
                  </a:lnTo>
                  <a:lnTo>
                    <a:pt x="2623" y="11"/>
                  </a:lnTo>
                  <a:lnTo>
                    <a:pt x="2749" y="11"/>
                  </a:lnTo>
                  <a:lnTo>
                    <a:pt x="2871" y="11"/>
                  </a:lnTo>
                  <a:lnTo>
                    <a:pt x="3820" y="11"/>
                  </a:lnTo>
                  <a:lnTo>
                    <a:pt x="4057" y="7"/>
                  </a:lnTo>
                  <a:lnTo>
                    <a:pt x="4294" y="1"/>
                  </a:lnTo>
                  <a:lnTo>
                    <a:pt x="4531" y="0"/>
                  </a:lnTo>
                  <a:lnTo>
                    <a:pt x="4770" y="11"/>
                  </a:lnTo>
                  <a:lnTo>
                    <a:pt x="5009" y="40"/>
                  </a:lnTo>
                  <a:lnTo>
                    <a:pt x="5247" y="79"/>
                  </a:lnTo>
                  <a:lnTo>
                    <a:pt x="5485" y="124"/>
                  </a:lnTo>
                  <a:lnTo>
                    <a:pt x="5722" y="166"/>
                  </a:lnTo>
                  <a:lnTo>
                    <a:pt x="5959" y="200"/>
                  </a:lnTo>
                  <a:lnTo>
                    <a:pt x="6196" y="232"/>
                  </a:lnTo>
                  <a:lnTo>
                    <a:pt x="6433" y="269"/>
                  </a:lnTo>
                  <a:lnTo>
                    <a:pt x="6671" y="319"/>
                  </a:lnTo>
                  <a:lnTo>
                    <a:pt x="6909" y="377"/>
                  </a:lnTo>
                  <a:lnTo>
                    <a:pt x="7148" y="440"/>
                  </a:lnTo>
                  <a:lnTo>
                    <a:pt x="7267" y="479"/>
                  </a:lnTo>
                  <a:lnTo>
                    <a:pt x="7387" y="524"/>
                  </a:lnTo>
                  <a:lnTo>
                    <a:pt x="7507" y="580"/>
                  </a:lnTo>
                  <a:lnTo>
                    <a:pt x="7627" y="646"/>
                  </a:lnTo>
                  <a:lnTo>
                    <a:pt x="7752" y="731"/>
                  </a:lnTo>
                  <a:lnTo>
                    <a:pt x="7884" y="832"/>
                  </a:lnTo>
                  <a:lnTo>
                    <a:pt x="8018" y="946"/>
                  </a:lnTo>
                  <a:lnTo>
                    <a:pt x="8151" y="1066"/>
                  </a:lnTo>
                  <a:lnTo>
                    <a:pt x="8277" y="1185"/>
                  </a:lnTo>
                  <a:lnTo>
                    <a:pt x="8394" y="1298"/>
                  </a:lnTo>
                  <a:lnTo>
                    <a:pt x="8496" y="1399"/>
                  </a:lnTo>
                  <a:lnTo>
                    <a:pt x="8581" y="1482"/>
                  </a:lnTo>
                  <a:lnTo>
                    <a:pt x="8630" y="1531"/>
                  </a:lnTo>
                  <a:lnTo>
                    <a:pt x="8672" y="1579"/>
                  </a:lnTo>
                  <a:lnTo>
                    <a:pt x="8705" y="1620"/>
                  </a:lnTo>
                  <a:lnTo>
                    <a:pt x="8734" y="1662"/>
                  </a:lnTo>
                  <a:lnTo>
                    <a:pt x="8781" y="1735"/>
                  </a:lnTo>
                  <a:lnTo>
                    <a:pt x="8822" y="1803"/>
                  </a:lnTo>
                  <a:lnTo>
                    <a:pt x="8876" y="1893"/>
                  </a:lnTo>
                  <a:lnTo>
                    <a:pt x="8927" y="1988"/>
                  </a:lnTo>
                  <a:lnTo>
                    <a:pt x="8954" y="2039"/>
                  </a:lnTo>
                  <a:lnTo>
                    <a:pt x="8984" y="2097"/>
                  </a:lnTo>
                  <a:lnTo>
                    <a:pt x="9019" y="2162"/>
                  </a:lnTo>
                  <a:lnTo>
                    <a:pt x="9060" y="2237"/>
                  </a:lnTo>
                  <a:lnTo>
                    <a:pt x="9107" y="2323"/>
                  </a:lnTo>
                  <a:lnTo>
                    <a:pt x="9161" y="2420"/>
                  </a:lnTo>
                  <a:lnTo>
                    <a:pt x="9220" y="2525"/>
                  </a:lnTo>
                  <a:lnTo>
                    <a:pt x="9282" y="2636"/>
                  </a:lnTo>
                  <a:lnTo>
                    <a:pt x="9409" y="2864"/>
                  </a:lnTo>
                  <a:lnTo>
                    <a:pt x="9472" y="2977"/>
                  </a:lnTo>
                  <a:lnTo>
                    <a:pt x="9533" y="3086"/>
                  </a:lnTo>
                  <a:cubicBezTo>
                    <a:pt x="9540" y="3097"/>
                    <a:pt x="9536" y="3112"/>
                    <a:pt x="9524" y="3118"/>
                  </a:cubicBezTo>
                  <a:cubicBezTo>
                    <a:pt x="9513" y="3125"/>
                    <a:pt x="9498" y="3121"/>
                    <a:pt x="9492" y="3109"/>
                  </a:cubicBezTo>
                  <a:lnTo>
                    <a:pt x="9431" y="3000"/>
                  </a:lnTo>
                  <a:lnTo>
                    <a:pt x="9368" y="2887"/>
                  </a:lnTo>
                  <a:lnTo>
                    <a:pt x="9239" y="2659"/>
                  </a:lnTo>
                  <a:lnTo>
                    <a:pt x="9179" y="2548"/>
                  </a:lnTo>
                  <a:lnTo>
                    <a:pt x="9119" y="2443"/>
                  </a:lnTo>
                  <a:lnTo>
                    <a:pt x="9066" y="2346"/>
                  </a:lnTo>
                  <a:lnTo>
                    <a:pt x="9017" y="2260"/>
                  </a:lnTo>
                  <a:lnTo>
                    <a:pt x="8976" y="2185"/>
                  </a:lnTo>
                  <a:lnTo>
                    <a:pt x="8941" y="2119"/>
                  </a:lnTo>
                  <a:lnTo>
                    <a:pt x="8911" y="2062"/>
                  </a:lnTo>
                  <a:lnTo>
                    <a:pt x="8884" y="2011"/>
                  </a:lnTo>
                  <a:lnTo>
                    <a:pt x="8835" y="1918"/>
                  </a:lnTo>
                  <a:lnTo>
                    <a:pt x="8781" y="1828"/>
                  </a:lnTo>
                  <a:lnTo>
                    <a:pt x="8740" y="1760"/>
                  </a:lnTo>
                  <a:lnTo>
                    <a:pt x="8695" y="1689"/>
                  </a:lnTo>
                  <a:lnTo>
                    <a:pt x="8668" y="1651"/>
                  </a:lnTo>
                  <a:lnTo>
                    <a:pt x="8635" y="1610"/>
                  </a:lnTo>
                  <a:lnTo>
                    <a:pt x="8596" y="1565"/>
                  </a:lnTo>
                  <a:lnTo>
                    <a:pt x="8548" y="1517"/>
                  </a:lnTo>
                  <a:lnTo>
                    <a:pt x="8463" y="1434"/>
                  </a:lnTo>
                  <a:lnTo>
                    <a:pt x="8361" y="1333"/>
                  </a:lnTo>
                  <a:lnTo>
                    <a:pt x="8244" y="1220"/>
                  </a:lnTo>
                  <a:lnTo>
                    <a:pt x="8118" y="1101"/>
                  </a:lnTo>
                  <a:lnTo>
                    <a:pt x="7987" y="983"/>
                  </a:lnTo>
                  <a:lnTo>
                    <a:pt x="7855" y="870"/>
                  </a:lnTo>
                  <a:lnTo>
                    <a:pt x="7725" y="770"/>
                  </a:lnTo>
                  <a:lnTo>
                    <a:pt x="7604" y="688"/>
                  </a:lnTo>
                  <a:lnTo>
                    <a:pt x="7486" y="623"/>
                  </a:lnTo>
                  <a:lnTo>
                    <a:pt x="7370" y="569"/>
                  </a:lnTo>
                  <a:lnTo>
                    <a:pt x="7252" y="524"/>
                  </a:lnTo>
                  <a:lnTo>
                    <a:pt x="7135" y="487"/>
                  </a:lnTo>
                  <a:lnTo>
                    <a:pt x="6898" y="424"/>
                  </a:lnTo>
                  <a:lnTo>
                    <a:pt x="6662" y="366"/>
                  </a:lnTo>
                  <a:lnTo>
                    <a:pt x="6426" y="316"/>
                  </a:lnTo>
                  <a:lnTo>
                    <a:pt x="6189" y="279"/>
                  </a:lnTo>
                  <a:lnTo>
                    <a:pt x="5952" y="247"/>
                  </a:lnTo>
                  <a:lnTo>
                    <a:pt x="5713" y="213"/>
                  </a:lnTo>
                  <a:lnTo>
                    <a:pt x="5476" y="171"/>
                  </a:lnTo>
                  <a:lnTo>
                    <a:pt x="5240" y="126"/>
                  </a:lnTo>
                  <a:lnTo>
                    <a:pt x="5004" y="87"/>
                  </a:lnTo>
                  <a:lnTo>
                    <a:pt x="4767" y="59"/>
                  </a:lnTo>
                  <a:lnTo>
                    <a:pt x="4532" y="48"/>
                  </a:lnTo>
                  <a:lnTo>
                    <a:pt x="4295" y="49"/>
                  </a:lnTo>
                  <a:lnTo>
                    <a:pt x="4058" y="55"/>
                  </a:lnTo>
                  <a:lnTo>
                    <a:pt x="3820" y="59"/>
                  </a:lnTo>
                  <a:lnTo>
                    <a:pt x="2871" y="59"/>
                  </a:lnTo>
                  <a:lnTo>
                    <a:pt x="2749" y="59"/>
                  </a:lnTo>
                  <a:lnTo>
                    <a:pt x="2623" y="59"/>
                  </a:lnTo>
                  <a:lnTo>
                    <a:pt x="2367" y="59"/>
                  </a:lnTo>
                  <a:lnTo>
                    <a:pt x="2243" y="59"/>
                  </a:lnTo>
                  <a:lnTo>
                    <a:pt x="2126" y="59"/>
                  </a:lnTo>
                  <a:lnTo>
                    <a:pt x="2018" y="59"/>
                  </a:lnTo>
                  <a:lnTo>
                    <a:pt x="1922" y="59"/>
                  </a:lnTo>
                  <a:lnTo>
                    <a:pt x="1840" y="59"/>
                  </a:lnTo>
                  <a:lnTo>
                    <a:pt x="1770" y="59"/>
                  </a:lnTo>
                  <a:lnTo>
                    <a:pt x="1710" y="59"/>
                  </a:lnTo>
                  <a:lnTo>
                    <a:pt x="1655" y="59"/>
                  </a:lnTo>
                  <a:lnTo>
                    <a:pt x="1555" y="59"/>
                  </a:lnTo>
                  <a:lnTo>
                    <a:pt x="1504" y="59"/>
                  </a:lnTo>
                  <a:lnTo>
                    <a:pt x="1448" y="59"/>
                  </a:lnTo>
                  <a:lnTo>
                    <a:pt x="1392" y="59"/>
                  </a:lnTo>
                  <a:lnTo>
                    <a:pt x="1340" y="59"/>
                  </a:lnTo>
                  <a:lnTo>
                    <a:pt x="1240" y="59"/>
                  </a:lnTo>
                  <a:lnTo>
                    <a:pt x="1186" y="59"/>
                  </a:lnTo>
                  <a:lnTo>
                    <a:pt x="1125" y="59"/>
                  </a:lnTo>
                  <a:lnTo>
                    <a:pt x="1055" y="59"/>
                  </a:lnTo>
                  <a:lnTo>
                    <a:pt x="973" y="59"/>
                  </a:lnTo>
                  <a:lnTo>
                    <a:pt x="877" y="59"/>
                  </a:lnTo>
                  <a:lnTo>
                    <a:pt x="769" y="59"/>
                  </a:lnTo>
                  <a:lnTo>
                    <a:pt x="652" y="59"/>
                  </a:lnTo>
                  <a:lnTo>
                    <a:pt x="529" y="59"/>
                  </a:lnTo>
                  <a:lnTo>
                    <a:pt x="273" y="59"/>
                  </a:lnTo>
                  <a:lnTo>
                    <a:pt x="146" y="59"/>
                  </a:lnTo>
                  <a:lnTo>
                    <a:pt x="24" y="59"/>
                  </a:lnTo>
                  <a:cubicBezTo>
                    <a:pt x="11" y="59"/>
                    <a:pt x="0" y="49"/>
                    <a:pt x="0" y="35"/>
                  </a:cubicBezTo>
                  <a:cubicBezTo>
                    <a:pt x="0" y="22"/>
                    <a:pt x="11" y="11"/>
                    <a:pt x="24" y="11"/>
                  </a:cubicBezTo>
                  <a:close/>
                </a:path>
              </a:pathLst>
            </a:custGeom>
            <a:solidFill>
              <a:srgbClr val="7D60A0"/>
            </a:solidFill>
            <a:ln w="7938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697" y="1224"/>
              <a:ext cx="54" cy="53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0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0" y="53"/>
                </a:cxn>
              </a:cxnLst>
              <a:rect l="0" t="0" r="r" b="b"/>
              <a:pathLst>
                <a:path w="54" h="53">
                  <a:moveTo>
                    <a:pt x="54" y="53"/>
                  </a:moveTo>
                  <a:lnTo>
                    <a:pt x="0" y="0"/>
                  </a:lnTo>
                  <a:lnTo>
                    <a:pt x="54" y="53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695" y="1222"/>
              <a:ext cx="58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8" y="54"/>
                </a:cxn>
                <a:cxn ang="0">
                  <a:pos x="54" y="57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4" y="57"/>
                </a:cxn>
                <a:cxn ang="0">
                  <a:pos x="0" y="54"/>
                </a:cxn>
              </a:cxnLst>
              <a:rect l="0" t="0" r="r" b="b"/>
              <a:pathLst>
                <a:path w="58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8" y="54"/>
                  </a:lnTo>
                  <a:lnTo>
                    <a:pt x="54" y="57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8" y="4"/>
                  </a:lnTo>
                  <a:lnTo>
                    <a:pt x="4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1014" y="1224"/>
              <a:ext cx="54" cy="53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0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0" y="53"/>
                </a:cxn>
              </a:cxnLst>
              <a:rect l="0" t="0" r="r" b="b"/>
              <a:pathLst>
                <a:path w="54" h="53">
                  <a:moveTo>
                    <a:pt x="54" y="53"/>
                  </a:moveTo>
                  <a:lnTo>
                    <a:pt x="0" y="0"/>
                  </a:lnTo>
                  <a:lnTo>
                    <a:pt x="54" y="53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012" y="1222"/>
              <a:ext cx="58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8" y="54"/>
                </a:cxn>
                <a:cxn ang="0">
                  <a:pos x="54" y="57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4" y="57"/>
                </a:cxn>
                <a:cxn ang="0">
                  <a:pos x="0" y="54"/>
                </a:cxn>
              </a:cxnLst>
              <a:rect l="0" t="0" r="r" b="b"/>
              <a:pathLst>
                <a:path w="58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8" y="54"/>
                  </a:lnTo>
                  <a:lnTo>
                    <a:pt x="54" y="57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8" y="4"/>
                  </a:lnTo>
                  <a:lnTo>
                    <a:pt x="4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1173" y="1224"/>
              <a:ext cx="54" cy="53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0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0" y="53"/>
                </a:cxn>
              </a:cxnLst>
              <a:rect l="0" t="0" r="r" b="b"/>
              <a:pathLst>
                <a:path w="54" h="53">
                  <a:moveTo>
                    <a:pt x="54" y="53"/>
                  </a:moveTo>
                  <a:lnTo>
                    <a:pt x="0" y="0"/>
                  </a:lnTo>
                  <a:lnTo>
                    <a:pt x="54" y="53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1171" y="1222"/>
              <a:ext cx="58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8" y="54"/>
                </a:cxn>
                <a:cxn ang="0">
                  <a:pos x="54" y="57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4" y="57"/>
                </a:cxn>
                <a:cxn ang="0">
                  <a:pos x="0" y="54"/>
                </a:cxn>
              </a:cxnLst>
              <a:rect l="0" t="0" r="r" b="b"/>
              <a:pathLst>
                <a:path w="58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8" y="54"/>
                  </a:lnTo>
                  <a:lnTo>
                    <a:pt x="54" y="57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8" y="4"/>
                  </a:lnTo>
                  <a:lnTo>
                    <a:pt x="4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1332" y="1224"/>
              <a:ext cx="53" cy="53"/>
            </a:xfrm>
            <a:custGeom>
              <a:avLst/>
              <a:gdLst/>
              <a:ahLst/>
              <a:cxnLst>
                <a:cxn ang="0">
                  <a:pos x="53" y="53"/>
                </a:cxn>
                <a:cxn ang="0">
                  <a:pos x="0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0" y="53"/>
                </a:cxn>
              </a:cxnLst>
              <a:rect l="0" t="0" r="r" b="b"/>
              <a:pathLst>
                <a:path w="53" h="53">
                  <a:moveTo>
                    <a:pt x="53" y="53"/>
                  </a:moveTo>
                  <a:lnTo>
                    <a:pt x="0" y="0"/>
                  </a:lnTo>
                  <a:lnTo>
                    <a:pt x="53" y="53"/>
                  </a:lnTo>
                  <a:close/>
                  <a:moveTo>
                    <a:pt x="0" y="53"/>
                  </a:move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1330" y="1222"/>
              <a:ext cx="57" cy="57"/>
            </a:xfrm>
            <a:custGeom>
              <a:avLst/>
              <a:gdLst/>
              <a:ahLst/>
              <a:cxnLst>
                <a:cxn ang="0">
                  <a:pos x="53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7" y="54"/>
                </a:cxn>
                <a:cxn ang="0">
                  <a:pos x="53" y="57"/>
                </a:cxn>
                <a:cxn ang="0">
                  <a:pos x="0" y="54"/>
                </a:cxn>
                <a:cxn ang="0">
                  <a:pos x="53" y="0"/>
                </a:cxn>
                <a:cxn ang="0">
                  <a:pos x="57" y="4"/>
                </a:cxn>
                <a:cxn ang="0">
                  <a:pos x="4" y="57"/>
                </a:cxn>
                <a:cxn ang="0">
                  <a:pos x="0" y="54"/>
                </a:cxn>
              </a:cxnLst>
              <a:rect l="0" t="0" r="r" b="b"/>
              <a:pathLst>
                <a:path w="57" h="57">
                  <a:moveTo>
                    <a:pt x="53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7" y="54"/>
                  </a:lnTo>
                  <a:lnTo>
                    <a:pt x="53" y="57"/>
                  </a:lnTo>
                  <a:close/>
                  <a:moveTo>
                    <a:pt x="0" y="54"/>
                  </a:moveTo>
                  <a:lnTo>
                    <a:pt x="53" y="0"/>
                  </a:lnTo>
                  <a:lnTo>
                    <a:pt x="57" y="4"/>
                  </a:lnTo>
                  <a:lnTo>
                    <a:pt x="4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1649" y="1224"/>
              <a:ext cx="54" cy="53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0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0" y="53"/>
                </a:cxn>
              </a:cxnLst>
              <a:rect l="0" t="0" r="r" b="b"/>
              <a:pathLst>
                <a:path w="54" h="53">
                  <a:moveTo>
                    <a:pt x="54" y="53"/>
                  </a:moveTo>
                  <a:lnTo>
                    <a:pt x="0" y="0"/>
                  </a:lnTo>
                  <a:lnTo>
                    <a:pt x="54" y="53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1647" y="1222"/>
              <a:ext cx="57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7" y="4"/>
                </a:cxn>
                <a:cxn ang="0">
                  <a:pos x="4" y="57"/>
                </a:cxn>
                <a:cxn ang="0">
                  <a:pos x="0" y="54"/>
                </a:cxn>
              </a:cxnLst>
              <a:rect l="0" t="0" r="r" b="b"/>
              <a:pathLst>
                <a:path w="57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7" y="54"/>
                  </a:lnTo>
                  <a:lnTo>
                    <a:pt x="54" y="57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4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1966" y="1224"/>
              <a:ext cx="54" cy="53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0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0" y="53"/>
                </a:cxn>
              </a:cxnLst>
              <a:rect l="0" t="0" r="r" b="b"/>
              <a:pathLst>
                <a:path w="54" h="53">
                  <a:moveTo>
                    <a:pt x="54" y="53"/>
                  </a:moveTo>
                  <a:lnTo>
                    <a:pt x="0" y="0"/>
                  </a:lnTo>
                  <a:lnTo>
                    <a:pt x="54" y="53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1965" y="1222"/>
              <a:ext cx="57" cy="57"/>
            </a:xfrm>
            <a:custGeom>
              <a:avLst/>
              <a:gdLst/>
              <a:ahLst/>
              <a:cxnLst>
                <a:cxn ang="0">
                  <a:pos x="53" y="5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57" y="54"/>
                </a:cxn>
                <a:cxn ang="0">
                  <a:pos x="53" y="57"/>
                </a:cxn>
                <a:cxn ang="0">
                  <a:pos x="0" y="54"/>
                </a:cxn>
                <a:cxn ang="0">
                  <a:pos x="53" y="0"/>
                </a:cxn>
                <a:cxn ang="0">
                  <a:pos x="57" y="4"/>
                </a:cxn>
                <a:cxn ang="0">
                  <a:pos x="3" y="57"/>
                </a:cxn>
                <a:cxn ang="0">
                  <a:pos x="0" y="54"/>
                </a:cxn>
              </a:cxnLst>
              <a:rect l="0" t="0" r="r" b="b"/>
              <a:pathLst>
                <a:path w="57" h="57">
                  <a:moveTo>
                    <a:pt x="53" y="57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57" y="54"/>
                  </a:lnTo>
                  <a:lnTo>
                    <a:pt x="53" y="57"/>
                  </a:lnTo>
                  <a:close/>
                  <a:moveTo>
                    <a:pt x="0" y="54"/>
                  </a:moveTo>
                  <a:lnTo>
                    <a:pt x="53" y="0"/>
                  </a:lnTo>
                  <a:lnTo>
                    <a:pt x="57" y="4"/>
                  </a:lnTo>
                  <a:lnTo>
                    <a:pt x="3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284" y="1224"/>
              <a:ext cx="53" cy="53"/>
            </a:xfrm>
            <a:custGeom>
              <a:avLst/>
              <a:gdLst/>
              <a:ahLst/>
              <a:cxnLst>
                <a:cxn ang="0">
                  <a:pos x="53" y="53"/>
                </a:cxn>
                <a:cxn ang="0">
                  <a:pos x="0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0" y="53"/>
                </a:cxn>
              </a:cxnLst>
              <a:rect l="0" t="0" r="r" b="b"/>
              <a:pathLst>
                <a:path w="53" h="53">
                  <a:moveTo>
                    <a:pt x="53" y="53"/>
                  </a:moveTo>
                  <a:lnTo>
                    <a:pt x="0" y="0"/>
                  </a:lnTo>
                  <a:lnTo>
                    <a:pt x="53" y="53"/>
                  </a:lnTo>
                  <a:close/>
                  <a:moveTo>
                    <a:pt x="0" y="53"/>
                  </a:move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2282" y="1222"/>
              <a:ext cx="57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7" y="4"/>
                </a:cxn>
                <a:cxn ang="0">
                  <a:pos x="4" y="57"/>
                </a:cxn>
                <a:cxn ang="0">
                  <a:pos x="0" y="54"/>
                </a:cxn>
              </a:cxnLst>
              <a:rect l="0" t="0" r="r" b="b"/>
              <a:pathLst>
                <a:path w="57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7" y="54"/>
                  </a:lnTo>
                  <a:lnTo>
                    <a:pt x="54" y="57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4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2601" y="1275"/>
              <a:ext cx="54" cy="54"/>
            </a:xfrm>
            <a:custGeom>
              <a:avLst/>
              <a:gdLst/>
              <a:ahLst/>
              <a:cxnLst>
                <a:cxn ang="0">
                  <a:pos x="54" y="54"/>
                </a:cxn>
                <a:cxn ang="0">
                  <a:pos x="0" y="0"/>
                </a:cxn>
                <a:cxn ang="0">
                  <a:pos x="54" y="5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54" y="54"/>
                  </a:moveTo>
                  <a:lnTo>
                    <a:pt x="0" y="0"/>
                  </a:lnTo>
                  <a:lnTo>
                    <a:pt x="54" y="54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599" y="1273"/>
              <a:ext cx="58" cy="58"/>
            </a:xfrm>
            <a:custGeom>
              <a:avLst/>
              <a:gdLst/>
              <a:ahLst/>
              <a:cxnLst>
                <a:cxn ang="0">
                  <a:pos x="54" y="5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8" y="54"/>
                </a:cxn>
                <a:cxn ang="0">
                  <a:pos x="54" y="58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4" y="58"/>
                </a:cxn>
                <a:cxn ang="0">
                  <a:pos x="0" y="54"/>
                </a:cxn>
              </a:cxnLst>
              <a:rect l="0" t="0" r="r" b="b"/>
              <a:pathLst>
                <a:path w="58" h="58">
                  <a:moveTo>
                    <a:pt x="54" y="5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8" y="54"/>
                  </a:lnTo>
                  <a:lnTo>
                    <a:pt x="54" y="58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8" y="4"/>
                  </a:lnTo>
                  <a:lnTo>
                    <a:pt x="4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918" y="1327"/>
              <a:ext cx="54" cy="53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0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0" y="53"/>
                </a:cxn>
              </a:cxnLst>
              <a:rect l="0" t="0" r="r" b="b"/>
              <a:pathLst>
                <a:path w="54" h="53">
                  <a:moveTo>
                    <a:pt x="54" y="53"/>
                  </a:moveTo>
                  <a:lnTo>
                    <a:pt x="0" y="0"/>
                  </a:lnTo>
                  <a:lnTo>
                    <a:pt x="54" y="53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916" y="1325"/>
              <a:ext cx="58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8" y="53"/>
                </a:cxn>
                <a:cxn ang="0">
                  <a:pos x="54" y="57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4" y="57"/>
                </a:cxn>
                <a:cxn ang="0">
                  <a:pos x="0" y="53"/>
                </a:cxn>
              </a:cxnLst>
              <a:rect l="0" t="0" r="r" b="b"/>
              <a:pathLst>
                <a:path w="58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8" y="53"/>
                  </a:lnTo>
                  <a:lnTo>
                    <a:pt x="54" y="57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58" y="4"/>
                  </a:lnTo>
                  <a:lnTo>
                    <a:pt x="4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3236" y="1435"/>
              <a:ext cx="53" cy="54"/>
            </a:xfrm>
            <a:custGeom>
              <a:avLst/>
              <a:gdLst/>
              <a:ahLst/>
              <a:cxnLst>
                <a:cxn ang="0">
                  <a:pos x="53" y="54"/>
                </a:cxn>
                <a:cxn ang="0">
                  <a:pos x="0" y="0"/>
                </a:cxn>
                <a:cxn ang="0">
                  <a:pos x="53" y="54"/>
                </a:cxn>
                <a:cxn ang="0">
                  <a:pos x="0" y="54"/>
                </a:cxn>
                <a:cxn ang="0">
                  <a:pos x="53" y="0"/>
                </a:cxn>
                <a:cxn ang="0">
                  <a:pos x="0" y="54"/>
                </a:cxn>
              </a:cxnLst>
              <a:rect l="0" t="0" r="r" b="b"/>
              <a:pathLst>
                <a:path w="53" h="54">
                  <a:moveTo>
                    <a:pt x="53" y="54"/>
                  </a:moveTo>
                  <a:lnTo>
                    <a:pt x="0" y="0"/>
                  </a:lnTo>
                  <a:lnTo>
                    <a:pt x="53" y="54"/>
                  </a:lnTo>
                  <a:close/>
                  <a:moveTo>
                    <a:pt x="0" y="54"/>
                  </a:moveTo>
                  <a:lnTo>
                    <a:pt x="53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3234" y="1434"/>
              <a:ext cx="57" cy="57"/>
            </a:xfrm>
            <a:custGeom>
              <a:avLst/>
              <a:gdLst/>
              <a:ahLst/>
              <a:cxnLst>
                <a:cxn ang="0">
                  <a:pos x="53" y="5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57" y="53"/>
                </a:cxn>
                <a:cxn ang="0">
                  <a:pos x="53" y="57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57" y="3"/>
                </a:cxn>
                <a:cxn ang="0">
                  <a:pos x="4" y="57"/>
                </a:cxn>
                <a:cxn ang="0">
                  <a:pos x="0" y="53"/>
                </a:cxn>
              </a:cxnLst>
              <a:rect l="0" t="0" r="r" b="b"/>
              <a:pathLst>
                <a:path w="57" h="57">
                  <a:moveTo>
                    <a:pt x="53" y="5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57" y="53"/>
                  </a:lnTo>
                  <a:lnTo>
                    <a:pt x="53" y="57"/>
                  </a:lnTo>
                  <a:close/>
                  <a:moveTo>
                    <a:pt x="0" y="53"/>
                  </a:moveTo>
                  <a:lnTo>
                    <a:pt x="53" y="0"/>
                  </a:lnTo>
                  <a:lnTo>
                    <a:pt x="57" y="3"/>
                  </a:lnTo>
                  <a:lnTo>
                    <a:pt x="4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3553" y="1713"/>
              <a:ext cx="54" cy="54"/>
            </a:xfrm>
            <a:custGeom>
              <a:avLst/>
              <a:gdLst/>
              <a:ahLst/>
              <a:cxnLst>
                <a:cxn ang="0">
                  <a:pos x="54" y="54"/>
                </a:cxn>
                <a:cxn ang="0">
                  <a:pos x="0" y="0"/>
                </a:cxn>
                <a:cxn ang="0">
                  <a:pos x="54" y="5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0" y="54"/>
                </a:cxn>
              </a:cxnLst>
              <a:rect l="0" t="0" r="r" b="b"/>
              <a:pathLst>
                <a:path w="54" h="54">
                  <a:moveTo>
                    <a:pt x="54" y="54"/>
                  </a:moveTo>
                  <a:lnTo>
                    <a:pt x="0" y="0"/>
                  </a:lnTo>
                  <a:lnTo>
                    <a:pt x="54" y="54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3551" y="1711"/>
              <a:ext cx="58" cy="58"/>
            </a:xfrm>
            <a:custGeom>
              <a:avLst/>
              <a:gdLst/>
              <a:ahLst/>
              <a:cxnLst>
                <a:cxn ang="0">
                  <a:pos x="54" y="5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8" y="54"/>
                </a:cxn>
                <a:cxn ang="0">
                  <a:pos x="54" y="58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4" y="58"/>
                </a:cxn>
                <a:cxn ang="0">
                  <a:pos x="0" y="54"/>
                </a:cxn>
              </a:cxnLst>
              <a:rect l="0" t="0" r="r" b="b"/>
              <a:pathLst>
                <a:path w="58" h="58">
                  <a:moveTo>
                    <a:pt x="54" y="58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8" y="54"/>
                  </a:lnTo>
                  <a:lnTo>
                    <a:pt x="54" y="58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8" y="4"/>
                  </a:lnTo>
                  <a:lnTo>
                    <a:pt x="4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3632" y="1819"/>
              <a:ext cx="54" cy="53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0" y="0"/>
                </a:cxn>
                <a:cxn ang="0">
                  <a:pos x="54" y="53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0" y="53"/>
                </a:cxn>
              </a:cxnLst>
              <a:rect l="0" t="0" r="r" b="b"/>
              <a:pathLst>
                <a:path w="54" h="53">
                  <a:moveTo>
                    <a:pt x="54" y="53"/>
                  </a:moveTo>
                  <a:lnTo>
                    <a:pt x="0" y="0"/>
                  </a:lnTo>
                  <a:lnTo>
                    <a:pt x="54" y="53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3630" y="1817"/>
              <a:ext cx="58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8" y="53"/>
                </a:cxn>
                <a:cxn ang="0">
                  <a:pos x="54" y="57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4" y="57"/>
                </a:cxn>
                <a:cxn ang="0">
                  <a:pos x="0" y="53"/>
                </a:cxn>
              </a:cxnLst>
              <a:rect l="0" t="0" r="r" b="b"/>
              <a:pathLst>
                <a:path w="58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8" y="53"/>
                  </a:lnTo>
                  <a:lnTo>
                    <a:pt x="54" y="57"/>
                  </a:lnTo>
                  <a:close/>
                  <a:moveTo>
                    <a:pt x="0" y="53"/>
                  </a:moveTo>
                  <a:lnTo>
                    <a:pt x="54" y="0"/>
                  </a:lnTo>
                  <a:lnTo>
                    <a:pt x="58" y="4"/>
                  </a:lnTo>
                  <a:lnTo>
                    <a:pt x="4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3712" y="1964"/>
              <a:ext cx="53" cy="53"/>
            </a:xfrm>
            <a:custGeom>
              <a:avLst/>
              <a:gdLst/>
              <a:ahLst/>
              <a:cxnLst>
                <a:cxn ang="0">
                  <a:pos x="53" y="53"/>
                </a:cxn>
                <a:cxn ang="0">
                  <a:pos x="0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0" y="53"/>
                </a:cxn>
              </a:cxnLst>
              <a:rect l="0" t="0" r="r" b="b"/>
              <a:pathLst>
                <a:path w="53" h="53">
                  <a:moveTo>
                    <a:pt x="53" y="53"/>
                  </a:moveTo>
                  <a:lnTo>
                    <a:pt x="0" y="0"/>
                  </a:lnTo>
                  <a:lnTo>
                    <a:pt x="53" y="53"/>
                  </a:lnTo>
                  <a:close/>
                  <a:moveTo>
                    <a:pt x="0" y="53"/>
                  </a:move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89"/>
            <p:cNvSpPr>
              <a:spLocks noEditPoints="1"/>
            </p:cNvSpPr>
            <p:nvPr/>
          </p:nvSpPr>
          <p:spPr bwMode="auto">
            <a:xfrm>
              <a:off x="3710" y="1962"/>
              <a:ext cx="57" cy="57"/>
            </a:xfrm>
            <a:custGeom>
              <a:avLst/>
              <a:gdLst/>
              <a:ahLst/>
              <a:cxnLst>
                <a:cxn ang="0">
                  <a:pos x="54" y="5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57" y="54"/>
                </a:cxn>
                <a:cxn ang="0">
                  <a:pos x="54" y="57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57" y="4"/>
                </a:cxn>
                <a:cxn ang="0">
                  <a:pos x="4" y="57"/>
                </a:cxn>
                <a:cxn ang="0">
                  <a:pos x="0" y="54"/>
                </a:cxn>
              </a:cxnLst>
              <a:rect l="0" t="0" r="r" b="b"/>
              <a:pathLst>
                <a:path w="57" h="57">
                  <a:moveTo>
                    <a:pt x="54" y="5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7" y="54"/>
                  </a:lnTo>
                  <a:lnTo>
                    <a:pt x="54" y="57"/>
                  </a:lnTo>
                  <a:close/>
                  <a:moveTo>
                    <a:pt x="0" y="54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4" y="5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3871" y="2248"/>
              <a:ext cx="53" cy="53"/>
            </a:xfrm>
            <a:custGeom>
              <a:avLst/>
              <a:gdLst/>
              <a:ahLst/>
              <a:cxnLst>
                <a:cxn ang="0">
                  <a:pos x="53" y="53"/>
                </a:cxn>
                <a:cxn ang="0">
                  <a:pos x="0" y="0"/>
                </a:cxn>
                <a:cxn ang="0">
                  <a:pos x="53" y="53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0" y="53"/>
                </a:cxn>
              </a:cxnLst>
              <a:rect l="0" t="0" r="r" b="b"/>
              <a:pathLst>
                <a:path w="53" h="53">
                  <a:moveTo>
                    <a:pt x="53" y="53"/>
                  </a:moveTo>
                  <a:lnTo>
                    <a:pt x="0" y="0"/>
                  </a:lnTo>
                  <a:lnTo>
                    <a:pt x="53" y="53"/>
                  </a:lnTo>
                  <a:close/>
                  <a:moveTo>
                    <a:pt x="0" y="53"/>
                  </a:move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869" y="2246"/>
              <a:ext cx="57" cy="57"/>
            </a:xfrm>
            <a:custGeom>
              <a:avLst/>
              <a:gdLst/>
              <a:ahLst/>
              <a:cxnLst>
                <a:cxn ang="0">
                  <a:pos x="53" y="5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57" y="53"/>
                </a:cxn>
                <a:cxn ang="0">
                  <a:pos x="53" y="57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57" y="4"/>
                </a:cxn>
                <a:cxn ang="0">
                  <a:pos x="3" y="57"/>
                </a:cxn>
                <a:cxn ang="0">
                  <a:pos x="0" y="53"/>
                </a:cxn>
              </a:cxnLst>
              <a:rect l="0" t="0" r="r" b="b"/>
              <a:pathLst>
                <a:path w="57" h="57">
                  <a:moveTo>
                    <a:pt x="53" y="57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57" y="53"/>
                  </a:lnTo>
                  <a:lnTo>
                    <a:pt x="53" y="57"/>
                  </a:lnTo>
                  <a:close/>
                  <a:moveTo>
                    <a:pt x="0" y="53"/>
                  </a:moveTo>
                  <a:lnTo>
                    <a:pt x="53" y="0"/>
                  </a:lnTo>
                  <a:lnTo>
                    <a:pt x="57" y="4"/>
                  </a:lnTo>
                  <a:lnTo>
                    <a:pt x="3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604" y="3707"/>
              <a:ext cx="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604" y="3405"/>
              <a:ext cx="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1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604" y="3103"/>
              <a:ext cx="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2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604" y="2801"/>
              <a:ext cx="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3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604" y="2499"/>
              <a:ext cx="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4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604" y="2197"/>
              <a:ext cx="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5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04" y="1896"/>
              <a:ext cx="9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6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604" y="1594"/>
              <a:ext cx="9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7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604" y="1292"/>
              <a:ext cx="9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8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604" y="990"/>
              <a:ext cx="9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9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705" y="3819"/>
              <a:ext cx="9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001" y="3819"/>
              <a:ext cx="13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20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1318" y="3819"/>
              <a:ext cx="13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40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1636" y="3819"/>
              <a:ext cx="13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60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953" y="3819"/>
              <a:ext cx="13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80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2249" y="3819"/>
              <a:ext cx="18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100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2566" y="3819"/>
              <a:ext cx="18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120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2883" y="3819"/>
              <a:ext cx="18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140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3201" y="3819"/>
              <a:ext cx="18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160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3518" y="3819"/>
              <a:ext cx="18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180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3835" y="3819"/>
              <a:ext cx="18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200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4153" y="3819"/>
              <a:ext cx="18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220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 rot="16200000" flipH="1">
              <a:off x="-200" y="2436"/>
              <a:ext cx="13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Focusing Voltage</a:t>
              </a:r>
              <a:r>
                <a:rPr kumimoji="1" lang="ja-JP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　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(</a:t>
              </a: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kV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)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823" y="3945"/>
              <a:ext cx="17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Quadrupole doublet current 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(</a:t>
              </a: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)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698" y="782"/>
              <a:ext cx="377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Focusing voltage vs doublet current for different shields for BSM#3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352" y="2077"/>
              <a:ext cx="150" cy="1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4" y="0"/>
                </a:cxn>
                <a:cxn ang="0">
                  <a:pos x="448" y="24"/>
                </a:cxn>
                <a:cxn ang="0">
                  <a:pos x="424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4A7EBB"/>
            </a:solidFill>
            <a:ln w="7938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398" y="2058"/>
              <a:ext cx="53" cy="54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53" y="27"/>
                </a:cxn>
                <a:cxn ang="0">
                  <a:pos x="26" y="54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53" y="27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4395" y="2055"/>
              <a:ext cx="59" cy="60"/>
            </a:xfrm>
            <a:custGeom>
              <a:avLst/>
              <a:gdLst/>
              <a:ahLst/>
              <a:cxnLst>
                <a:cxn ang="0">
                  <a:pos x="94" y="174"/>
                </a:cxn>
                <a:cxn ang="0">
                  <a:pos x="83" y="174"/>
                </a:cxn>
                <a:cxn ang="0">
                  <a:pos x="3" y="94"/>
                </a:cxn>
                <a:cxn ang="0">
                  <a:pos x="3" y="83"/>
                </a:cxn>
                <a:cxn ang="0">
                  <a:pos x="83" y="3"/>
                </a:cxn>
                <a:cxn ang="0">
                  <a:pos x="94" y="3"/>
                </a:cxn>
                <a:cxn ang="0">
                  <a:pos x="174" y="83"/>
                </a:cxn>
                <a:cxn ang="0">
                  <a:pos x="174" y="94"/>
                </a:cxn>
                <a:cxn ang="0">
                  <a:pos x="94" y="174"/>
                </a:cxn>
                <a:cxn ang="0">
                  <a:pos x="163" y="83"/>
                </a:cxn>
                <a:cxn ang="0">
                  <a:pos x="163" y="94"/>
                </a:cxn>
                <a:cxn ang="0">
                  <a:pos x="83" y="14"/>
                </a:cxn>
                <a:cxn ang="0">
                  <a:pos x="94" y="14"/>
                </a:cxn>
                <a:cxn ang="0">
                  <a:pos x="14" y="94"/>
                </a:cxn>
                <a:cxn ang="0">
                  <a:pos x="14" y="83"/>
                </a:cxn>
                <a:cxn ang="0">
                  <a:pos x="94" y="163"/>
                </a:cxn>
                <a:cxn ang="0">
                  <a:pos x="83" y="163"/>
                </a:cxn>
                <a:cxn ang="0">
                  <a:pos x="163" y="83"/>
                </a:cxn>
              </a:cxnLst>
              <a:rect l="0" t="0" r="r" b="b"/>
              <a:pathLst>
                <a:path w="177" h="177">
                  <a:moveTo>
                    <a:pt x="94" y="174"/>
                  </a:moveTo>
                  <a:cubicBezTo>
                    <a:pt x="91" y="177"/>
                    <a:pt x="86" y="177"/>
                    <a:pt x="83" y="174"/>
                  </a:cubicBezTo>
                  <a:lnTo>
                    <a:pt x="3" y="94"/>
                  </a:lnTo>
                  <a:cubicBezTo>
                    <a:pt x="0" y="91"/>
                    <a:pt x="0" y="86"/>
                    <a:pt x="3" y="83"/>
                  </a:cubicBezTo>
                  <a:lnTo>
                    <a:pt x="83" y="3"/>
                  </a:lnTo>
                  <a:cubicBezTo>
                    <a:pt x="86" y="0"/>
                    <a:pt x="91" y="0"/>
                    <a:pt x="94" y="3"/>
                  </a:cubicBezTo>
                  <a:lnTo>
                    <a:pt x="174" y="83"/>
                  </a:lnTo>
                  <a:cubicBezTo>
                    <a:pt x="177" y="86"/>
                    <a:pt x="177" y="91"/>
                    <a:pt x="174" y="94"/>
                  </a:cubicBezTo>
                  <a:lnTo>
                    <a:pt x="94" y="174"/>
                  </a:lnTo>
                  <a:close/>
                  <a:moveTo>
                    <a:pt x="163" y="83"/>
                  </a:moveTo>
                  <a:lnTo>
                    <a:pt x="163" y="94"/>
                  </a:lnTo>
                  <a:lnTo>
                    <a:pt x="83" y="14"/>
                  </a:lnTo>
                  <a:lnTo>
                    <a:pt x="94" y="14"/>
                  </a:lnTo>
                  <a:lnTo>
                    <a:pt x="14" y="94"/>
                  </a:lnTo>
                  <a:lnTo>
                    <a:pt x="14" y="83"/>
                  </a:lnTo>
                  <a:lnTo>
                    <a:pt x="94" y="163"/>
                  </a:lnTo>
                  <a:lnTo>
                    <a:pt x="83" y="163"/>
                  </a:lnTo>
                  <a:lnTo>
                    <a:pt x="163" y="83"/>
                  </a:lnTo>
                  <a:close/>
                </a:path>
              </a:pathLst>
            </a:custGeom>
            <a:solidFill>
              <a:srgbClr val="4A7EBB"/>
            </a:solidFill>
            <a:ln w="7938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4529" y="2032"/>
              <a:ext cx="4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No shield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4352" y="2237"/>
              <a:ext cx="150" cy="1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4" y="0"/>
                </a:cxn>
                <a:cxn ang="0">
                  <a:pos x="448" y="24"/>
                </a:cxn>
                <a:cxn ang="0">
                  <a:pos x="424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BE4B48"/>
            </a:solidFill>
            <a:ln w="7938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4403" y="2219"/>
              <a:ext cx="48" cy="48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4400" y="2216"/>
              <a:ext cx="54" cy="5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52" y="0"/>
                </a:cxn>
                <a:cxn ang="0">
                  <a:pos x="160" y="8"/>
                </a:cxn>
                <a:cxn ang="0">
                  <a:pos x="160" y="152"/>
                </a:cxn>
                <a:cxn ang="0">
                  <a:pos x="152" y="160"/>
                </a:cxn>
                <a:cxn ang="0">
                  <a:pos x="8" y="160"/>
                </a:cxn>
                <a:cxn ang="0">
                  <a:pos x="0" y="152"/>
                </a:cxn>
                <a:cxn ang="0">
                  <a:pos x="0" y="8"/>
                </a:cxn>
                <a:cxn ang="0">
                  <a:pos x="16" y="152"/>
                </a:cxn>
                <a:cxn ang="0">
                  <a:pos x="8" y="144"/>
                </a:cxn>
                <a:cxn ang="0">
                  <a:pos x="152" y="144"/>
                </a:cxn>
                <a:cxn ang="0">
                  <a:pos x="144" y="152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152"/>
                </a:cxn>
              </a:cxnLst>
              <a:rect l="0" t="0" r="r" b="b"/>
              <a:pathLst>
                <a:path w="160" h="16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2" y="0"/>
                  </a:lnTo>
                  <a:cubicBezTo>
                    <a:pt x="157" y="0"/>
                    <a:pt x="160" y="4"/>
                    <a:pt x="160" y="8"/>
                  </a:cubicBezTo>
                  <a:lnTo>
                    <a:pt x="160" y="152"/>
                  </a:lnTo>
                  <a:cubicBezTo>
                    <a:pt x="160" y="157"/>
                    <a:pt x="157" y="160"/>
                    <a:pt x="152" y="160"/>
                  </a:cubicBezTo>
                  <a:lnTo>
                    <a:pt x="8" y="160"/>
                  </a:lnTo>
                  <a:cubicBezTo>
                    <a:pt x="4" y="160"/>
                    <a:pt x="0" y="157"/>
                    <a:pt x="0" y="152"/>
                  </a:cubicBezTo>
                  <a:lnTo>
                    <a:pt x="0" y="8"/>
                  </a:lnTo>
                  <a:close/>
                  <a:moveTo>
                    <a:pt x="16" y="152"/>
                  </a:moveTo>
                  <a:lnTo>
                    <a:pt x="8" y="144"/>
                  </a:lnTo>
                  <a:lnTo>
                    <a:pt x="152" y="144"/>
                  </a:lnTo>
                  <a:lnTo>
                    <a:pt x="144" y="152"/>
                  </a:lnTo>
                  <a:lnTo>
                    <a:pt x="144" y="8"/>
                  </a:lnTo>
                  <a:lnTo>
                    <a:pt x="15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52"/>
                  </a:lnTo>
                  <a:close/>
                </a:path>
              </a:pathLst>
            </a:custGeom>
            <a:solidFill>
              <a:srgbClr val="BE4B48"/>
            </a:solidFill>
            <a:ln w="7938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4529" y="2190"/>
              <a:ext cx="12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Coils 0.4 mm, Body 0.4 mm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4352" y="2392"/>
              <a:ext cx="150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4" y="0"/>
                </a:cxn>
                <a:cxn ang="0">
                  <a:pos x="448" y="24"/>
                </a:cxn>
                <a:cxn ang="0">
                  <a:pos x="424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98B954"/>
            </a:solidFill>
            <a:ln w="7938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4398" y="2376"/>
              <a:ext cx="53" cy="4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3" y="49"/>
                </a:cxn>
                <a:cxn ang="0">
                  <a:pos x="0" y="49"/>
                </a:cxn>
                <a:cxn ang="0">
                  <a:pos x="26" y="0"/>
                </a:cxn>
              </a:cxnLst>
              <a:rect l="0" t="0" r="r" b="b"/>
              <a:pathLst>
                <a:path w="53" h="49">
                  <a:moveTo>
                    <a:pt x="26" y="0"/>
                  </a:moveTo>
                  <a:lnTo>
                    <a:pt x="53" y="49"/>
                  </a:lnTo>
                  <a:lnTo>
                    <a:pt x="0" y="4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395" y="2374"/>
              <a:ext cx="59" cy="53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8" y="0"/>
                </a:cxn>
                <a:cxn ang="0">
                  <a:pos x="95" y="5"/>
                </a:cxn>
                <a:cxn ang="0">
                  <a:pos x="175" y="149"/>
                </a:cxn>
                <a:cxn ang="0">
                  <a:pos x="175" y="157"/>
                </a:cxn>
                <a:cxn ang="0">
                  <a:pos x="168" y="160"/>
                </a:cxn>
                <a:cxn ang="0">
                  <a:pos x="8" y="160"/>
                </a:cxn>
                <a:cxn ang="0">
                  <a:pos x="2" y="157"/>
                </a:cxn>
                <a:cxn ang="0">
                  <a:pos x="1" y="149"/>
                </a:cxn>
                <a:cxn ang="0">
                  <a:pos x="81" y="5"/>
                </a:cxn>
                <a:cxn ang="0">
                  <a:pos x="15" y="156"/>
                </a:cxn>
                <a:cxn ang="0">
                  <a:pos x="8" y="144"/>
                </a:cxn>
                <a:cxn ang="0">
                  <a:pos x="168" y="144"/>
                </a:cxn>
                <a:cxn ang="0">
                  <a:pos x="161" y="156"/>
                </a:cxn>
                <a:cxn ang="0">
                  <a:pos x="81" y="12"/>
                </a:cxn>
                <a:cxn ang="0">
                  <a:pos x="95" y="12"/>
                </a:cxn>
                <a:cxn ang="0">
                  <a:pos x="15" y="156"/>
                </a:cxn>
              </a:cxnLst>
              <a:rect l="0" t="0" r="r" b="b"/>
              <a:pathLst>
                <a:path w="177" h="160">
                  <a:moveTo>
                    <a:pt x="81" y="5"/>
                  </a:moveTo>
                  <a:cubicBezTo>
                    <a:pt x="83" y="2"/>
                    <a:pt x="86" y="0"/>
                    <a:pt x="88" y="0"/>
                  </a:cubicBezTo>
                  <a:cubicBezTo>
                    <a:pt x="91" y="0"/>
                    <a:pt x="94" y="2"/>
                    <a:pt x="95" y="5"/>
                  </a:cubicBezTo>
                  <a:lnTo>
                    <a:pt x="175" y="149"/>
                  </a:lnTo>
                  <a:cubicBezTo>
                    <a:pt x="177" y="151"/>
                    <a:pt x="177" y="154"/>
                    <a:pt x="175" y="157"/>
                  </a:cubicBezTo>
                  <a:cubicBezTo>
                    <a:pt x="174" y="159"/>
                    <a:pt x="171" y="160"/>
                    <a:pt x="168" y="160"/>
                  </a:cubicBezTo>
                  <a:lnTo>
                    <a:pt x="8" y="160"/>
                  </a:lnTo>
                  <a:cubicBezTo>
                    <a:pt x="6" y="160"/>
                    <a:pt x="3" y="159"/>
                    <a:pt x="2" y="157"/>
                  </a:cubicBezTo>
                  <a:cubicBezTo>
                    <a:pt x="0" y="154"/>
                    <a:pt x="0" y="151"/>
                    <a:pt x="1" y="149"/>
                  </a:cubicBezTo>
                  <a:lnTo>
                    <a:pt x="81" y="5"/>
                  </a:lnTo>
                  <a:close/>
                  <a:moveTo>
                    <a:pt x="15" y="156"/>
                  </a:moveTo>
                  <a:lnTo>
                    <a:pt x="8" y="144"/>
                  </a:lnTo>
                  <a:lnTo>
                    <a:pt x="168" y="144"/>
                  </a:lnTo>
                  <a:lnTo>
                    <a:pt x="161" y="156"/>
                  </a:lnTo>
                  <a:lnTo>
                    <a:pt x="81" y="12"/>
                  </a:lnTo>
                  <a:lnTo>
                    <a:pt x="95" y="12"/>
                  </a:lnTo>
                  <a:lnTo>
                    <a:pt x="15" y="156"/>
                  </a:lnTo>
                  <a:close/>
                </a:path>
              </a:pathLst>
            </a:custGeom>
            <a:solidFill>
              <a:srgbClr val="98B954"/>
            </a:solidFill>
            <a:ln w="7938" cap="flat">
              <a:solidFill>
                <a:srgbClr val="98B954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4529" y="2347"/>
              <a:ext cx="12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Coils 1.0 mm, Body 0.4 mm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4352" y="2553"/>
              <a:ext cx="150" cy="1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4" y="0"/>
                </a:cxn>
                <a:cxn ang="0">
                  <a:pos x="448" y="24"/>
                </a:cxn>
                <a:cxn ang="0">
                  <a:pos x="424" y="48"/>
                </a:cxn>
                <a:cxn ang="0">
                  <a:pos x="24" y="48"/>
                </a:cxn>
                <a:cxn ang="0">
                  <a:pos x="0" y="24"/>
                </a:cxn>
                <a:cxn ang="0">
                  <a:pos x="24" y="0"/>
                </a:cxn>
              </a:cxnLst>
              <a:rect l="0" t="0" r="r" b="b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7D60A0"/>
            </a:solidFill>
            <a:ln w="7938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3" y="2534"/>
              <a:ext cx="48" cy="48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0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0" y="48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0"/>
                  </a:lnTo>
                  <a:lnTo>
                    <a:pt x="48" y="48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1" y="2533"/>
              <a:ext cx="52" cy="51"/>
            </a:xfrm>
            <a:custGeom>
              <a:avLst/>
              <a:gdLst/>
              <a:ahLst/>
              <a:cxnLst>
                <a:cxn ang="0">
                  <a:pos x="48" y="51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52" y="48"/>
                </a:cxn>
                <a:cxn ang="0">
                  <a:pos x="48" y="51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52" y="3"/>
                </a:cxn>
                <a:cxn ang="0">
                  <a:pos x="4" y="51"/>
                </a:cxn>
                <a:cxn ang="0">
                  <a:pos x="0" y="48"/>
                </a:cxn>
              </a:cxnLst>
              <a:rect l="0" t="0" r="r" b="b"/>
              <a:pathLst>
                <a:path w="52" h="51">
                  <a:moveTo>
                    <a:pt x="48" y="51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52" y="48"/>
                  </a:lnTo>
                  <a:lnTo>
                    <a:pt x="48" y="51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52" y="3"/>
                  </a:lnTo>
                  <a:lnTo>
                    <a:pt x="4" y="5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D60A0"/>
            </a:solidFill>
            <a:ln w="7938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4529" y="2505"/>
              <a:ext cx="12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Coils 1.4 mm, Body 0.4 mm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pic>
        <p:nvPicPr>
          <p:cNvPr id="135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09600" y="16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noProof="0" dirty="0" smtClean="0">
                <a:latin typeface="+mj-lt"/>
                <a:ea typeface="+mj-ea"/>
                <a:cs typeface="+mj-cs"/>
              </a:rPr>
              <a:t>BSM</a:t>
            </a:r>
            <a:r>
              <a:rPr lang="ja-JP" altLang="en-US" sz="3600" noProof="0" dirty="0" smtClean="0">
                <a:latin typeface="+mj-lt"/>
                <a:ea typeface="+mj-ea"/>
                <a:cs typeface="+mj-cs"/>
              </a:rPr>
              <a:t>ワイヤー位置調整結果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グラフ 5"/>
          <p:cNvGraphicFramePr/>
          <p:nvPr/>
        </p:nvGraphicFramePr>
        <p:xfrm>
          <a:off x="0" y="1052736"/>
          <a:ext cx="579613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148064" y="2276872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号機：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号機の光電子増倍管の信号</a:t>
            </a:r>
            <a:endParaRPr kumimoji="1"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号機：</a:t>
            </a:r>
            <a:r>
              <a:rPr lang="en-US" altLang="ja-JP" dirty="0" smtClean="0"/>
              <a:t>3</a:t>
            </a:r>
            <a:r>
              <a:rPr lang="ja-JP" altLang="en-US" dirty="0" smtClean="0"/>
              <a:t>号機の光電子増倍管の信号</a:t>
            </a:r>
            <a:endParaRPr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号機：直後のロスモニタ積分出力信号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ワイヤー最適位置の決定</a:t>
            </a:r>
            <a:endParaRPr kumimoji="1" lang="en-US" altLang="ja-JP" dirty="0" smtClean="0"/>
          </a:p>
          <a:p>
            <a:r>
              <a:rPr lang="ja-JP" altLang="en-US" dirty="0" smtClean="0"/>
              <a:t>各モニタの信号確認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3717032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号機は再度メンテナンス日に調整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4509120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ワイヤー位置（</a:t>
            </a:r>
            <a:r>
              <a:rPr kumimoji="1" lang="en-US" altLang="ja-JP" dirty="0" smtClean="0"/>
              <a:t>position range~±5.0mm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en-US" altLang="ja-JP" dirty="0" smtClean="0"/>
              <a:t>1</a:t>
            </a:r>
            <a:r>
              <a:rPr lang="ja-JP" altLang="en-US" dirty="0" smtClean="0"/>
              <a:t>号機：</a:t>
            </a:r>
            <a:r>
              <a:rPr lang="en-US" altLang="ja-JP" dirty="0" smtClean="0"/>
              <a:t>0mm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号機：</a:t>
            </a:r>
            <a:r>
              <a:rPr lang="en-US" altLang="ja-JP" dirty="0" smtClean="0"/>
              <a:t>-0.8mm(flat</a:t>
            </a:r>
            <a:r>
              <a:rPr lang="ja-JP" altLang="en-US" dirty="0" smtClean="0"/>
              <a:t>の中心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号機：</a:t>
            </a:r>
            <a:r>
              <a:rPr kumimoji="1" lang="en-US" altLang="ja-JP" dirty="0" smtClean="0"/>
              <a:t>-0.5mm</a:t>
            </a:r>
            <a:endParaRPr kumimoji="1" lang="ja-JP" altLang="en-US" dirty="0"/>
          </a:p>
        </p:txBody>
      </p:sp>
      <p:pic>
        <p:nvPicPr>
          <p:cNvPr id="11" name="Picture 3" descr="http://j-parc.jp/top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測定結果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5" descr="BSM Measur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3013" y="1569493"/>
            <a:ext cx="4380987" cy="4885898"/>
          </a:xfrm>
          <a:prstGeom prst="rect">
            <a:avLst/>
          </a:prstGeom>
        </p:spPr>
      </p:pic>
      <p:pic>
        <p:nvPicPr>
          <p:cNvPr id="6" name="Рисунок 6" descr="BSM Measur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31" y="1561267"/>
            <a:ext cx="4590325" cy="49216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1520" y="9807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ビーム条件：　電流</a:t>
            </a:r>
            <a:r>
              <a:rPr lang="en-US" altLang="ja-JP" dirty="0" smtClean="0"/>
              <a:t>15mA</a:t>
            </a:r>
            <a:r>
              <a:rPr lang="ja-JP" altLang="en-US" dirty="0" smtClean="0"/>
              <a:t>　マクロ幅</a:t>
            </a:r>
            <a:r>
              <a:rPr lang="en-US" altLang="ja-JP" dirty="0" smtClean="0"/>
              <a:t>100µs</a:t>
            </a:r>
            <a:r>
              <a:rPr lang="ja-JP" altLang="en-US" dirty="0" smtClean="0"/>
              <a:t>　繰り返し</a:t>
            </a:r>
            <a:r>
              <a:rPr lang="en-US" altLang="ja-JP" dirty="0" smtClean="0"/>
              <a:t>1Hz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8" name="Picture 3" descr="http://j-parc.jp/topimg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測定結果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99592" y="61653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空洞の</a:t>
            </a:r>
            <a:r>
              <a:rPr lang="en-US" altLang="ja-JP" dirty="0" smtClean="0"/>
              <a:t>RF</a:t>
            </a:r>
            <a:r>
              <a:rPr lang="ja-JP" altLang="en-US" dirty="0" smtClean="0"/>
              <a:t>調整が必要なことが確認できる。　</a:t>
            </a:r>
            <a:endParaRPr kumimoji="1" lang="ja-JP" altLang="en-US" dirty="0"/>
          </a:p>
        </p:txBody>
      </p:sp>
      <p:pic>
        <p:nvPicPr>
          <p:cNvPr id="40" name="Рисунок 6" descr="BSM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9"/>
            <a:ext cx="6552728" cy="509884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7164288" y="306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ビームパルス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64288" y="49411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ビームの縦方向分布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7" name="Picture 3" descr="http://j-parc.jp/topimg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106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latin typeface="+mj-lt"/>
                <a:ea typeface="+mj-ea"/>
                <a:cs typeface="+mj-cs"/>
              </a:rPr>
              <a:t>今後の予定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41277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BSM</a:t>
            </a:r>
            <a:r>
              <a:rPr kumimoji="1" lang="ja-JP" altLang="en-US" sz="2400" dirty="0" smtClean="0"/>
              <a:t>関係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・ワイヤーと</a:t>
            </a:r>
            <a:r>
              <a:rPr lang="en-US" altLang="ja-JP" sz="2400" dirty="0" smtClean="0"/>
              <a:t>RF</a:t>
            </a:r>
            <a:r>
              <a:rPr lang="ja-JP" altLang="en-US" sz="2400" dirty="0" smtClean="0"/>
              <a:t>収束のガスによる真空対策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・位相分解能の改善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・</a:t>
            </a:r>
            <a:r>
              <a:rPr lang="en-US" altLang="ja-JP" sz="2400" dirty="0" smtClean="0"/>
              <a:t>RF</a:t>
            </a:r>
            <a:r>
              <a:rPr lang="ja-JP" altLang="en-US" sz="2400" dirty="0" smtClean="0"/>
              <a:t>位相安定度の更新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・モータドライバーの更新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　　　等々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371703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それ以外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・</a:t>
            </a:r>
            <a:r>
              <a:rPr lang="en-US" altLang="ja-JP" sz="2400" dirty="0" smtClean="0"/>
              <a:t>MEBT1:</a:t>
            </a:r>
            <a:r>
              <a:rPr lang="ja-JP" altLang="en-US" sz="2400" dirty="0" smtClean="0"/>
              <a:t>チョッパーとスクレーパーの監視モニタの実用化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　⇒ビーム透過率モニタ、温度監視モニタ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　　・レーザープロファイルモニタの開発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・</a:t>
            </a:r>
            <a:r>
              <a:rPr lang="en-US" altLang="ja-JP" sz="2400" dirty="0" smtClean="0"/>
              <a:t>ADS</a:t>
            </a:r>
            <a:r>
              <a:rPr lang="ja-JP" altLang="en-US" sz="2400" dirty="0" smtClean="0"/>
              <a:t>ラインにつけるモニタの開発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　等々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83568" y="1484784"/>
            <a:ext cx="8064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/>
              <a:t>・位置</a:t>
            </a:r>
            <a:r>
              <a:rPr lang="ja-JP" altLang="en-US" sz="2600" dirty="0" smtClean="0"/>
              <a:t>モニタ</a:t>
            </a:r>
            <a:r>
              <a:rPr lang="en-US" altLang="ja-JP" sz="2600" dirty="0" smtClean="0"/>
              <a:t>(BPM)</a:t>
            </a:r>
            <a:r>
              <a:rPr lang="ja-JP" altLang="en-US" sz="2600" dirty="0"/>
              <a:t> </a:t>
            </a:r>
            <a:r>
              <a:rPr lang="en-US" altLang="ja-JP" sz="2600" dirty="0" smtClean="0"/>
              <a:t>136</a:t>
            </a:r>
            <a:r>
              <a:rPr lang="ja-JP" altLang="en-US" sz="2600" dirty="0" smtClean="0"/>
              <a:t>台</a:t>
            </a:r>
            <a:endParaRPr lang="en-US" altLang="ja-JP" sz="2600" dirty="0" smtClean="0"/>
          </a:p>
          <a:p>
            <a:r>
              <a:rPr lang="ja-JP" altLang="en-US" sz="2600" dirty="0" smtClean="0"/>
              <a:t>　　　　　　　　　　　･･･ビームの軌道　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・電流モニタ</a:t>
            </a:r>
            <a:r>
              <a:rPr kumimoji="1" lang="en-US" altLang="ja-JP" sz="2600" dirty="0" smtClean="0"/>
              <a:t>(SCT)</a:t>
            </a:r>
            <a:r>
              <a:rPr kumimoji="1" lang="ja-JP" altLang="en-US" sz="2600" dirty="0" smtClean="0"/>
              <a:t>　</a:t>
            </a:r>
            <a:r>
              <a:rPr lang="en-US" altLang="ja-JP" sz="2600" dirty="0" smtClean="0"/>
              <a:t>57</a:t>
            </a:r>
            <a:r>
              <a:rPr lang="ja-JP" altLang="en-US" sz="2600" dirty="0" smtClean="0"/>
              <a:t>台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　　　　　　　　　　　･･･ビーム電流、粒子数の算出</a:t>
            </a:r>
            <a:endParaRPr kumimoji="1" lang="en-US" altLang="ja-JP" sz="2600" dirty="0" smtClean="0"/>
          </a:p>
          <a:p>
            <a:r>
              <a:rPr lang="ja-JP" altLang="en-US" sz="2600" dirty="0" smtClean="0"/>
              <a:t>・位相モニタ</a:t>
            </a:r>
            <a:r>
              <a:rPr lang="en-US" altLang="ja-JP" sz="2600" dirty="0" smtClean="0"/>
              <a:t>(FCT)</a:t>
            </a:r>
            <a:r>
              <a:rPr lang="ja-JP" altLang="en-US" sz="2600" dirty="0" smtClean="0"/>
              <a:t>　</a:t>
            </a:r>
            <a:r>
              <a:rPr lang="en-US" altLang="ja-JP" sz="2600" dirty="0" smtClean="0"/>
              <a:t>113</a:t>
            </a:r>
            <a:r>
              <a:rPr lang="ja-JP" altLang="en-US" sz="2600" dirty="0" smtClean="0"/>
              <a:t>台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　　　　　　　　　　　･･･ビームエネルギー計算</a:t>
            </a:r>
            <a:endParaRPr kumimoji="1" lang="en-US" altLang="ja-JP" sz="2600" dirty="0" smtClean="0"/>
          </a:p>
          <a:p>
            <a:r>
              <a:rPr kumimoji="1" lang="ja-JP" altLang="en-US" sz="2600" dirty="0" smtClean="0"/>
              <a:t>・ロスモニタ</a:t>
            </a:r>
            <a:r>
              <a:rPr kumimoji="1" lang="en-US" altLang="ja-JP" sz="2600" dirty="0" smtClean="0"/>
              <a:t>(BLM)</a:t>
            </a:r>
            <a:r>
              <a:rPr kumimoji="1" lang="ja-JP" altLang="en-US" sz="2600" dirty="0" smtClean="0"/>
              <a:t>　</a:t>
            </a:r>
            <a:r>
              <a:rPr lang="en-US" altLang="ja-JP" sz="2600" dirty="0" smtClean="0"/>
              <a:t>94</a:t>
            </a:r>
            <a:r>
              <a:rPr kumimoji="1" lang="ja-JP" altLang="en-US" sz="2600" dirty="0" smtClean="0"/>
              <a:t>台</a:t>
            </a:r>
            <a:endParaRPr kumimoji="1" lang="en-US" altLang="ja-JP" sz="2600" dirty="0" smtClean="0"/>
          </a:p>
          <a:p>
            <a:r>
              <a:rPr kumimoji="1" lang="ja-JP" altLang="en-US" sz="2600" dirty="0" smtClean="0"/>
              <a:t>　　　　　　　　　　　･･･計数管タイプ</a:t>
            </a:r>
            <a:r>
              <a:rPr lang="ja-JP" altLang="en-US" sz="2600" dirty="0"/>
              <a:t>、</a:t>
            </a:r>
            <a:r>
              <a:rPr lang="ja-JP" altLang="en-US" sz="2600" dirty="0" smtClean="0"/>
              <a:t>シンチレーション</a:t>
            </a:r>
            <a:endParaRPr lang="en-US" altLang="ja-JP" sz="2600" dirty="0" smtClean="0"/>
          </a:p>
          <a:p>
            <a:r>
              <a:rPr kumimoji="1" lang="ja-JP" altLang="en-US" sz="2600" dirty="0" smtClean="0"/>
              <a:t>・ワイヤースキャナ</a:t>
            </a:r>
            <a:r>
              <a:rPr kumimoji="1" lang="en-US" altLang="ja-JP" sz="2600" dirty="0" smtClean="0"/>
              <a:t>(WSM)</a:t>
            </a:r>
            <a:r>
              <a:rPr kumimoji="1" lang="ja-JP" altLang="en-US" sz="2600" dirty="0" smtClean="0"/>
              <a:t>　</a:t>
            </a:r>
            <a:r>
              <a:rPr kumimoji="1" lang="en-US" altLang="ja-JP" sz="2600" dirty="0" smtClean="0"/>
              <a:t>36</a:t>
            </a:r>
            <a:r>
              <a:rPr kumimoji="1" lang="ja-JP" altLang="en-US" sz="2600" dirty="0" smtClean="0"/>
              <a:t>台</a:t>
            </a:r>
            <a:endParaRPr kumimoji="1" lang="en-US" altLang="ja-JP" sz="2600" dirty="0" smtClean="0"/>
          </a:p>
          <a:p>
            <a:r>
              <a:rPr lang="ja-JP" altLang="en-US" sz="2600" dirty="0" smtClean="0"/>
              <a:t>　　　　　　　　　　　･･･ビーム</a:t>
            </a:r>
            <a:r>
              <a:rPr lang="ja-JP" altLang="en-US" sz="2600" dirty="0"/>
              <a:t>の横方向</a:t>
            </a:r>
            <a:r>
              <a:rPr lang="ja-JP" altLang="en-US" sz="2600" dirty="0" smtClean="0"/>
              <a:t>分布を測る</a:t>
            </a:r>
            <a:endParaRPr lang="en-US" altLang="ja-JP" sz="2600" dirty="0"/>
          </a:p>
          <a:p>
            <a:r>
              <a:rPr kumimoji="1" lang="en-US" altLang="ja-JP" sz="2600" dirty="0" smtClean="0"/>
              <a:t> </a:t>
            </a:r>
            <a:r>
              <a:rPr lang="ja-JP" altLang="en-US" sz="2600" dirty="0" smtClean="0"/>
              <a:t>・バンチシェイプモニタ</a:t>
            </a:r>
            <a:r>
              <a:rPr lang="en-US" altLang="ja-JP" sz="2600" dirty="0" smtClean="0"/>
              <a:t>(BSM)</a:t>
            </a:r>
            <a:r>
              <a:rPr lang="ja-JP" altLang="en-US" sz="2600" dirty="0"/>
              <a:t> </a:t>
            </a:r>
            <a:r>
              <a:rPr lang="en-US" altLang="ja-JP" sz="2600" dirty="0" smtClean="0"/>
              <a:t>1</a:t>
            </a:r>
            <a:r>
              <a:rPr lang="ja-JP" altLang="en-US" sz="2600" dirty="0" smtClean="0"/>
              <a:t>台　</a:t>
            </a:r>
            <a:endParaRPr lang="en-US" altLang="ja-JP" sz="2600" dirty="0"/>
          </a:p>
          <a:p>
            <a:r>
              <a:rPr lang="ja-JP" altLang="en-US" sz="2600" dirty="0" smtClean="0"/>
              <a:t>　　　　　　　　　　　･･･ビーム軸方向分布を測る</a:t>
            </a:r>
            <a:endParaRPr lang="en-US" altLang="ja-JP" sz="2600" dirty="0" smtClean="0"/>
          </a:p>
          <a:p>
            <a:r>
              <a:rPr lang="ja-JP" altLang="en-US" sz="2600" dirty="0" smtClean="0"/>
              <a:t>　⇒</a:t>
            </a:r>
            <a:r>
              <a:rPr lang="ja-JP" altLang="en-US" sz="2600" dirty="0" smtClean="0">
                <a:solidFill>
                  <a:srgbClr val="FF0000"/>
                </a:solidFill>
              </a:rPr>
              <a:t>これらを</a:t>
            </a:r>
            <a:r>
              <a:rPr lang="en-US" altLang="ja-JP" sz="2600" dirty="0" smtClean="0">
                <a:solidFill>
                  <a:srgbClr val="FF0000"/>
                </a:solidFill>
              </a:rPr>
              <a:t>2</a:t>
            </a:r>
            <a:r>
              <a:rPr lang="ja-JP" altLang="en-US" sz="2600" dirty="0" smtClean="0">
                <a:solidFill>
                  <a:srgbClr val="FF0000"/>
                </a:solidFill>
              </a:rPr>
              <a:t>人で監視してます。モニタ</a:t>
            </a:r>
            <a:r>
              <a:rPr lang="en-US" altLang="ja-JP" sz="2600" dirty="0" err="1" smtClean="0">
                <a:solidFill>
                  <a:srgbClr val="FF0000"/>
                </a:solidFill>
              </a:rPr>
              <a:t>Gr</a:t>
            </a:r>
            <a:r>
              <a:rPr lang="ja-JP" altLang="en-US" sz="2600" dirty="0" smtClean="0">
                <a:solidFill>
                  <a:srgbClr val="FF0000"/>
                </a:solidFill>
              </a:rPr>
              <a:t>大募集。</a:t>
            </a:r>
            <a:endParaRPr lang="en-US" altLang="ja-JP" sz="2600" dirty="0" smtClean="0">
              <a:solidFill>
                <a:srgbClr val="FF0000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83568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J-PARC </a:t>
            </a:r>
            <a:r>
              <a:rPr kumimoji="1" lang="en-US" altLang="ja-JP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Linac</a:t>
            </a:r>
            <a:r>
              <a:rPr kumimoji="1" lang="ja-JP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のモニタ一覧</a:t>
            </a:r>
            <a:endParaRPr kumimoji="1" lang="en-US" altLang="ja-JP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 smtClean="0">
                <a:latin typeface="+mj-lt"/>
                <a:ea typeface="+mj-ea"/>
                <a:cs typeface="+mj-cs"/>
              </a:rPr>
              <a:t>（</a:t>
            </a:r>
            <a:r>
              <a:rPr lang="en-US" altLang="ja-JP" sz="3200" b="1" dirty="0" smtClean="0">
                <a:latin typeface="+mj-lt"/>
                <a:ea typeface="+mj-ea"/>
                <a:cs typeface="+mj-cs"/>
              </a:rPr>
              <a:t>RCS</a:t>
            </a:r>
            <a:r>
              <a:rPr lang="ja-JP" altLang="en-US" sz="3200" b="1" dirty="0" smtClean="0">
                <a:latin typeface="+mj-lt"/>
                <a:ea typeface="+mj-ea"/>
                <a:cs typeface="+mj-cs"/>
              </a:rPr>
              <a:t>入射ラインを含む）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4288" cy="1143000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/>
              <a:t>ビーム位置モニタ</a:t>
            </a:r>
            <a:r>
              <a:rPr kumimoji="1" lang="en-US" altLang="ja-JP" sz="3600" b="1" dirty="0" smtClean="0"/>
              <a:t>(BPM)</a:t>
            </a:r>
            <a:endParaRPr kumimoji="1" lang="ja-JP" altLang="en-US" sz="3600" b="1" dirty="0"/>
          </a:p>
        </p:txBody>
      </p:sp>
      <p:pic>
        <p:nvPicPr>
          <p:cNvPr id="5" name="図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07740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611560" y="1484784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・信号利得を大きくするためにストリップライン型を採用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・インピーダンスマッチング⇒</a:t>
            </a:r>
            <a:r>
              <a:rPr lang="en-US" altLang="ja-JP" dirty="0" smtClean="0"/>
              <a:t>50Ω</a:t>
            </a:r>
            <a:r>
              <a:rPr lang="ja-JP" altLang="en-US" dirty="0" smtClean="0"/>
              <a:t>に合わせる様、ストリップラインの幅を決める</a:t>
            </a:r>
            <a:endParaRPr lang="en-US" altLang="ja-JP" dirty="0" smtClean="0"/>
          </a:p>
          <a:p>
            <a:r>
              <a:rPr lang="ja-JP" altLang="en-US" dirty="0" smtClean="0"/>
              <a:t>　　　⇒端子、フランジの溶接で２～３</a:t>
            </a:r>
            <a:r>
              <a:rPr lang="en-US" altLang="ja-JP" dirty="0" smtClean="0"/>
              <a:t>Ω</a:t>
            </a:r>
            <a:r>
              <a:rPr lang="ja-JP" altLang="en-US" dirty="0" smtClean="0"/>
              <a:t>上がる　（経験則）</a:t>
            </a:r>
            <a:endParaRPr lang="en-US" altLang="ja-JP" dirty="0" smtClean="0"/>
          </a:p>
          <a:p>
            <a:r>
              <a:rPr kumimoji="1" lang="ja-JP" altLang="en-US" dirty="0" smtClean="0"/>
              <a:t>・ワイヤー</a:t>
            </a:r>
            <a:r>
              <a:rPr kumimoji="1" lang="en-US" altLang="ja-JP" dirty="0" smtClean="0"/>
              <a:t>(100µm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タングステン金メッキ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擬似信号</a:t>
            </a:r>
            <a:r>
              <a:rPr lang="ja-JP" altLang="en-US" dirty="0" smtClean="0"/>
              <a:t>によるマッピングデータ取得</a:t>
            </a:r>
            <a:endParaRPr lang="en-US" altLang="ja-JP" dirty="0" smtClean="0"/>
          </a:p>
          <a:p>
            <a:r>
              <a:rPr kumimoji="1" lang="ja-JP" altLang="en-US" dirty="0" smtClean="0"/>
              <a:t>　分解能</a:t>
            </a:r>
            <a:r>
              <a:rPr kumimoji="1" lang="ja-JP" altLang="en-US" dirty="0" smtClean="0"/>
              <a:t>は</a:t>
            </a:r>
            <a:r>
              <a:rPr kumimoji="1" lang="en-US" altLang="ja-JP" dirty="0" err="1" smtClean="0"/>
              <a:t>x,y</a:t>
            </a:r>
            <a:r>
              <a:rPr kumimoji="1" lang="ja-JP" altLang="en-US" dirty="0" smtClean="0"/>
              <a:t>とも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100µm</a:t>
            </a:r>
          </a:p>
          <a:p>
            <a:r>
              <a:rPr lang="ja-JP" altLang="en-US" dirty="0" smtClean="0"/>
              <a:t>・構造上、四極電磁石に入るように設計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0032" y="64440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ワイヤーを使った</a:t>
            </a:r>
            <a:r>
              <a:rPr lang="en-US" altLang="ja-JP" dirty="0" smtClean="0"/>
              <a:t>BPM</a:t>
            </a:r>
            <a:r>
              <a:rPr lang="ja-JP" altLang="en-US" dirty="0" smtClean="0"/>
              <a:t>の校正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BPM</a:t>
            </a:r>
            <a:r>
              <a:rPr lang="ja-JP" altLang="en-US" dirty="0" smtClean="0"/>
              <a:t>配置</a:t>
            </a:r>
            <a:endParaRPr kumimoji="1" lang="ja-JP" altLang="en-US" dirty="0"/>
          </a:p>
        </p:txBody>
      </p:sp>
      <p:pic>
        <p:nvPicPr>
          <p:cNvPr id="46083" name="Picture 3" descr="H:\DCIM\100RICOH\R0017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4288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b="1" dirty="0" smtClean="0"/>
              <a:t>電流モニタ</a:t>
            </a:r>
            <a:r>
              <a:rPr kumimoji="1" lang="en-US" altLang="ja-JP" sz="3600" b="1" dirty="0" smtClean="0"/>
              <a:t>(SCT)</a:t>
            </a:r>
            <a:br>
              <a:rPr kumimoji="1" lang="en-US" altLang="ja-JP" sz="3600" b="1" dirty="0" smtClean="0"/>
            </a:br>
            <a:r>
              <a:rPr lang="ja-JP" altLang="en-US" sz="3600" b="1" dirty="0" smtClean="0"/>
              <a:t>位相モニタ</a:t>
            </a:r>
            <a:r>
              <a:rPr lang="en-US" altLang="ja-JP" sz="3600" b="1" dirty="0" smtClean="0"/>
              <a:t>(FCT)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611560" y="14847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ja-JP" altLang="en-US" dirty="0" smtClean="0"/>
              <a:t>原理：電磁誘導は簡単に　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　</a:t>
            </a:r>
            <a:r>
              <a:rPr lang="en-US" altLang="ja-JP" dirty="0" smtClean="0"/>
              <a:t>V =</a:t>
            </a:r>
            <a:r>
              <a:rPr lang="ja-JP" altLang="en-US" dirty="0" smtClean="0"/>
              <a:t> </a:t>
            </a:r>
            <a:r>
              <a:rPr lang="en-US" altLang="ja-JP" dirty="0" smtClean="0"/>
              <a:t>N* </a:t>
            </a:r>
            <a:r>
              <a:rPr lang="en-US" altLang="ja-JP" dirty="0" err="1" smtClean="0"/>
              <a:t>dI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dt</a:t>
            </a:r>
            <a:r>
              <a:rPr lang="en-US" altLang="ja-JP" dirty="0" smtClean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(V</a:t>
            </a:r>
            <a:r>
              <a:rPr lang="ja-JP" altLang="en-US" dirty="0" smtClean="0"/>
              <a:t>は誘導起電力、</a:t>
            </a:r>
            <a:r>
              <a:rPr lang="en-US" altLang="ja-JP" dirty="0" smtClean="0"/>
              <a:t>N</a:t>
            </a:r>
            <a:r>
              <a:rPr lang="ja-JP" altLang="en-US" dirty="0" smtClean="0"/>
              <a:t>はコイルの巻数、</a:t>
            </a:r>
            <a:r>
              <a:rPr lang="en-US" altLang="ja-JP" dirty="0" smtClean="0"/>
              <a:t>I</a:t>
            </a:r>
            <a:r>
              <a:rPr lang="ja-JP" altLang="en-US" dirty="0" smtClean="0"/>
              <a:t>はビーム電流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lang="ja-JP" altLang="en-US" dirty="0" smtClean="0"/>
              <a:t>　で表される。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2420888"/>
            <a:ext cx="3419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・コアは、飽和磁化の高い</a:t>
            </a:r>
            <a:endParaRPr lang="en-US" altLang="ja-JP" dirty="0" smtClean="0"/>
          </a:p>
          <a:p>
            <a:r>
              <a:rPr lang="ja-JP" altLang="en-US" dirty="0" smtClean="0"/>
              <a:t>　ファインメットを採用。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・コイルの巻数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SCT:50</a:t>
            </a:r>
            <a:r>
              <a:rPr lang="ja-JP" altLang="en-US" dirty="0" smtClean="0"/>
              <a:t>ターン　</a:t>
            </a:r>
            <a:r>
              <a:rPr lang="en-US" altLang="ja-JP" dirty="0" smtClean="0"/>
              <a:t>FCT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</a:t>
            </a:r>
            <a:r>
              <a:rPr lang="ja-JP" altLang="en-US" dirty="0" smtClean="0"/>
              <a:t>ターン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・測定レンジ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SCT:0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70mA</a:t>
            </a:r>
            <a:r>
              <a:rPr lang="ja-JP" altLang="en-US" dirty="0" smtClean="0"/>
              <a:t>　精度</a:t>
            </a:r>
            <a:r>
              <a:rPr lang="en-US" altLang="ja-JP" dirty="0" smtClean="0"/>
              <a:t>0.1</a:t>
            </a:r>
            <a:r>
              <a:rPr lang="ja-JP" altLang="en-US" dirty="0" err="1" smtClean="0"/>
              <a:t>ｍ</a:t>
            </a:r>
            <a:r>
              <a:rPr lang="en-US" altLang="ja-JP" dirty="0" smtClean="0"/>
              <a:t>A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FCT:30</a:t>
            </a:r>
            <a:r>
              <a:rPr lang="ja-JP" altLang="en-US" dirty="0" err="1" smtClean="0"/>
              <a:t>ｄ</a:t>
            </a:r>
            <a:r>
              <a:rPr lang="en-US" altLang="ja-JP" dirty="0" smtClean="0"/>
              <a:t>B</a:t>
            </a:r>
            <a:r>
              <a:rPr lang="ja-JP" altLang="en-US" dirty="0" smtClean="0"/>
              <a:t>以上</a:t>
            </a:r>
            <a:endParaRPr lang="en-US" altLang="ja-JP" dirty="0" smtClean="0"/>
          </a:p>
          <a:p>
            <a:r>
              <a:rPr lang="ja-JP" altLang="en-US" dirty="0" smtClean="0"/>
              <a:t>　　　  位相精度１</a:t>
            </a:r>
            <a:r>
              <a:rPr lang="en-US" altLang="ja-JP" dirty="0" smtClean="0"/>
              <a:t>deg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2614261" cy="398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2210503" cy="33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4288" cy="1143000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/>
              <a:t>電流モニタ</a:t>
            </a:r>
            <a:r>
              <a:rPr kumimoji="1" lang="en-US" altLang="ja-JP" sz="3600" b="1" dirty="0" smtClean="0"/>
              <a:t>(SCT)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grpSp>
        <p:nvGrpSpPr>
          <p:cNvPr id="8" name="グループ化 7"/>
          <p:cNvGrpSpPr/>
          <p:nvPr/>
        </p:nvGrpSpPr>
        <p:grpSpPr>
          <a:xfrm>
            <a:off x="755576" y="1628800"/>
            <a:ext cx="7848872" cy="4515018"/>
            <a:chOff x="539552" y="1124744"/>
            <a:chExt cx="7632848" cy="5805024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5940152" y="2924944"/>
              <a:ext cx="13107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413364" y="5517232"/>
              <a:ext cx="30389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弧 11"/>
            <p:cNvSpPr/>
            <p:nvPr/>
          </p:nvSpPr>
          <p:spPr>
            <a:xfrm rot="17595583">
              <a:off x="6371132" y="4193212"/>
              <a:ext cx="1296144" cy="1008112"/>
            </a:xfrm>
            <a:prstGeom prst="arc">
              <a:avLst>
                <a:gd name="adj1" fmla="val 13935543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83568" y="4941168"/>
              <a:ext cx="1944216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11560" y="5085184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パルスジェネレータ</a:t>
              </a:r>
              <a:endParaRPr kumimoji="1" lang="en-US" altLang="ja-JP" dirty="0" smtClean="0"/>
            </a:p>
            <a:p>
              <a:r>
                <a:rPr lang="ja-JP" altLang="en-US" dirty="0" smtClean="0"/>
                <a:t>　　　出力：</a:t>
              </a:r>
              <a:r>
                <a:rPr lang="en-US" altLang="ja-JP" dirty="0" smtClean="0"/>
                <a:t>1</a:t>
              </a:r>
              <a:r>
                <a:rPr lang="ja-JP" altLang="en-US" dirty="0" smtClean="0"/>
                <a:t>～</a:t>
              </a:r>
              <a:r>
                <a:rPr lang="en-US" altLang="ja-JP" dirty="0" smtClean="0"/>
                <a:t>7V</a:t>
              </a:r>
              <a:endParaRPr lang="en-US" altLang="ja-JP" dirty="0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2627784" y="5517232"/>
              <a:ext cx="8640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3491880" y="5229199"/>
              <a:ext cx="936104" cy="802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633627" y="527936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抵抗　</a:t>
              </a:r>
              <a:r>
                <a:rPr lang="en-US" altLang="ja-JP" sz="1600" dirty="0" smtClean="0"/>
                <a:t>100</a:t>
              </a:r>
              <a:r>
                <a:rPr kumimoji="1" lang="en-US" altLang="ja-JP" sz="1600" dirty="0" smtClean="0"/>
                <a:t>Ω</a:t>
              </a:r>
              <a:endParaRPr kumimoji="1" lang="ja-JP" altLang="en-US" sz="16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7427343" y="4437112"/>
              <a:ext cx="0" cy="10957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7164288" y="2132856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SCT</a:t>
              </a:r>
              <a:r>
                <a:rPr lang="ja-JP" altLang="en-US" sz="1600" dirty="0" smtClean="0"/>
                <a:t>コア　</a:t>
              </a:r>
              <a:r>
                <a:rPr lang="en-US" altLang="ja-JP" sz="1600" dirty="0" smtClean="0"/>
                <a:t>50turn</a:t>
              </a:r>
              <a:endParaRPr kumimoji="1" lang="ja-JP" altLang="en-US" sz="1600" dirty="0"/>
            </a:p>
          </p:txBody>
        </p:sp>
        <p:sp>
          <p:nvSpPr>
            <p:cNvPr id="21" name="ドーナツ 20"/>
            <p:cNvSpPr/>
            <p:nvPr/>
          </p:nvSpPr>
          <p:spPr>
            <a:xfrm>
              <a:off x="6948264" y="2852936"/>
              <a:ext cx="576064" cy="1656184"/>
            </a:xfrm>
            <a:prstGeom prst="donu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円弧 21"/>
            <p:cNvSpPr/>
            <p:nvPr/>
          </p:nvSpPr>
          <p:spPr>
            <a:xfrm>
              <a:off x="6119940" y="3941908"/>
              <a:ext cx="1296144" cy="1008112"/>
            </a:xfrm>
            <a:prstGeom prst="arc">
              <a:avLst>
                <a:gd name="adj1" fmla="val 19310892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331425" y="5373216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004048" y="2636912"/>
              <a:ext cx="936104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004048" y="2780928"/>
              <a:ext cx="11820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/>
                <a:t>プリアンプ</a:t>
              </a:r>
              <a:endParaRPr kumimoji="1" lang="ja-JP" altLang="en-US" sz="1400" b="1" dirty="0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6495691" y="4739576"/>
              <a:ext cx="0" cy="7209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156176" y="5805264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校正用端子</a:t>
              </a:r>
              <a:endParaRPr lang="en-US" altLang="ja-JP" sz="1600" dirty="0" smtClean="0"/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3707904" y="2924944"/>
              <a:ext cx="13107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2771800" y="2636912"/>
              <a:ext cx="936104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850414" y="2698633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バッファ</a:t>
              </a:r>
              <a:endParaRPr lang="en-US" altLang="ja-JP" sz="1400" b="1" dirty="0" smtClean="0"/>
            </a:p>
            <a:p>
              <a:r>
                <a:rPr lang="ja-JP" altLang="en-US" sz="1400" b="1" dirty="0" smtClean="0"/>
                <a:t>アンプ</a:t>
              </a:r>
              <a:endParaRPr kumimoji="1" lang="ja-JP" altLang="en-US" sz="1400" b="1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1475656" y="2924944"/>
              <a:ext cx="13107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/>
          </p:nvSpPr>
          <p:spPr>
            <a:xfrm>
              <a:off x="539552" y="2636912"/>
              <a:ext cx="936104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83568" y="2780928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オシロ</a:t>
              </a:r>
              <a:endParaRPr lang="en-US" altLang="ja-JP" sz="1400" b="1" dirty="0" smtClean="0"/>
            </a:p>
          </p:txBody>
        </p:sp>
        <p:cxnSp>
          <p:nvCxnSpPr>
            <p:cNvPr id="34" name="直線コネクタ 33"/>
            <p:cNvCxnSpPr/>
            <p:nvPr/>
          </p:nvCxnSpPr>
          <p:spPr>
            <a:xfrm>
              <a:off x="4716016" y="2276872"/>
              <a:ext cx="0" cy="4032448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6444208" y="1124744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地下</a:t>
              </a:r>
              <a:endParaRPr kumimoji="1" lang="ja-JP" altLang="en-US" sz="16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195736" y="119675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地上</a:t>
              </a:r>
              <a:endParaRPr lang="en-US" altLang="ja-JP" sz="1600" dirty="0" smtClean="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6408787" y="5443268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339752" y="1556792"/>
              <a:ext cx="4752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solidFill>
                    <a:srgbClr val="0000FF"/>
                  </a:solidFill>
                </a:rPr>
                <a:t>校正用ケーブルには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10mA</a:t>
              </a:r>
              <a:r>
                <a:rPr lang="ja-JP" altLang="en-US" sz="1600" dirty="0" smtClean="0">
                  <a:solidFill>
                    <a:srgbClr val="0000FF"/>
                  </a:solidFill>
                </a:rPr>
                <a:t>電流が流れる。</a:t>
              </a:r>
              <a:endParaRPr lang="en-US" altLang="ja-JP" sz="1600" dirty="0" smtClean="0">
                <a:solidFill>
                  <a:srgbClr val="0000FF"/>
                </a:solidFill>
              </a:endParaRPr>
            </a:p>
            <a:p>
              <a:r>
                <a:rPr lang="ja-JP" altLang="en-US" sz="1600" dirty="0" smtClean="0">
                  <a:solidFill>
                    <a:srgbClr val="0000FF"/>
                  </a:solidFill>
                </a:rPr>
                <a:t>電流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10mA</a:t>
              </a:r>
              <a:r>
                <a:rPr lang="ja-JP" altLang="en-US" sz="1600" dirty="0" smtClean="0">
                  <a:solidFill>
                    <a:srgbClr val="0000FF"/>
                  </a:solidFill>
                </a:rPr>
                <a:t>につき出力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1.0V</a:t>
              </a:r>
              <a:r>
                <a:rPr lang="ja-JP" altLang="en-US" sz="1600" dirty="0" smtClean="0">
                  <a:solidFill>
                    <a:srgbClr val="0000FF"/>
                  </a:solidFill>
                </a:rPr>
                <a:t>になるよう調整している。</a:t>
              </a:r>
              <a:endParaRPr lang="en-US" altLang="ja-JP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932040" y="5157192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10mA</a:t>
              </a:r>
              <a:r>
                <a:rPr lang="ja-JP" altLang="en-US" sz="1600" dirty="0" smtClean="0"/>
                <a:t>　⇒</a:t>
              </a:r>
              <a:endParaRPr lang="en-US" altLang="ja-JP" sz="1600" dirty="0" smtClean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881172" y="3346705"/>
              <a:ext cx="1296144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出力反転</a:t>
              </a:r>
              <a:endParaRPr lang="en-US" altLang="ja-JP" sz="1600" dirty="0" smtClean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870048" y="6494484"/>
              <a:ext cx="5672116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 smtClean="0">
                  <a:solidFill>
                    <a:srgbClr val="FF0000"/>
                  </a:solidFill>
                </a:rPr>
                <a:t>オシロのターミネーションは間違えないように</a:t>
              </a:r>
              <a:r>
                <a:rPr lang="en-US" altLang="ja-JP" sz="1600" b="1" dirty="0" smtClean="0">
                  <a:solidFill>
                    <a:srgbClr val="FF0000"/>
                  </a:solidFill>
                </a:rPr>
                <a:t>!!</a:t>
              </a:r>
            </a:p>
          </p:txBody>
        </p:sp>
        <p:cxnSp>
          <p:nvCxnSpPr>
            <p:cNvPr id="42" name="直線コネクタ 41"/>
            <p:cNvCxnSpPr>
              <a:endCxn id="43" idx="0"/>
            </p:cNvCxnSpPr>
            <p:nvPr/>
          </p:nvCxnSpPr>
          <p:spPr>
            <a:xfrm flipH="1">
              <a:off x="2478153" y="2883797"/>
              <a:ext cx="22131" cy="8332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/>
          </p:nvSpPr>
          <p:spPr>
            <a:xfrm>
              <a:off x="2010101" y="3717032"/>
              <a:ext cx="936104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010101" y="3809614"/>
              <a:ext cx="1120418" cy="39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/>
                <a:t>デジタイザ</a:t>
              </a:r>
              <a:endParaRPr kumimoji="1" lang="ja-JP" alt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4288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b="1" dirty="0" smtClean="0"/>
              <a:t>電流モニタ</a:t>
            </a:r>
            <a:r>
              <a:rPr kumimoji="1" lang="en-US" altLang="ja-JP" sz="3600" b="1" dirty="0" smtClean="0"/>
              <a:t>(SCT)</a:t>
            </a:r>
            <a:br>
              <a:rPr kumimoji="1" lang="en-US" altLang="ja-JP" sz="3600" b="1" dirty="0" smtClean="0"/>
            </a:br>
            <a:r>
              <a:rPr lang="ja-JP" altLang="en-US" sz="3600" b="1" dirty="0" smtClean="0"/>
              <a:t>位相モニタ</a:t>
            </a:r>
            <a:r>
              <a:rPr lang="en-US" altLang="ja-JP" sz="3600" b="1" dirty="0" smtClean="0"/>
              <a:t>(FCT)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sp>
        <p:nvSpPr>
          <p:cNvPr id="42" name="テキスト ボックス 41"/>
          <p:cNvSpPr txBox="1"/>
          <p:nvPr/>
        </p:nvSpPr>
        <p:spPr>
          <a:xfrm>
            <a:off x="899592" y="14847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パルス特性</a:t>
            </a:r>
            <a:endParaRPr kumimoji="1" lang="ja-JP" altLang="en-US" dirty="0"/>
          </a:p>
        </p:txBody>
      </p:sp>
      <p:pic>
        <p:nvPicPr>
          <p:cNvPr id="5" name="図 4" descr="C:\Users\Miyao\Desktop\2013.6.27\R0013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18823" y="2385633"/>
            <a:ext cx="2603421" cy="19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上矢印 8"/>
          <p:cNvSpPr/>
          <p:nvPr/>
        </p:nvSpPr>
        <p:spPr>
          <a:xfrm>
            <a:off x="1835696" y="4653136"/>
            <a:ext cx="216024" cy="576064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パルス入力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87824" y="292494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出力</a:t>
            </a:r>
            <a:endParaRPr kumimoji="1" lang="ja-JP" altLang="en-US" dirty="0"/>
          </a:p>
        </p:txBody>
      </p:sp>
      <p:sp>
        <p:nvSpPr>
          <p:cNvPr id="12" name="上矢印 11"/>
          <p:cNvSpPr/>
          <p:nvPr/>
        </p:nvSpPr>
        <p:spPr>
          <a:xfrm rot="5400000">
            <a:off x="2519772" y="2888940"/>
            <a:ext cx="180020" cy="684076"/>
          </a:xfrm>
          <a:prstGeom prst="upArrow">
            <a:avLst>
              <a:gd name="adj1" fmla="val 50000"/>
              <a:gd name="adj2" fmla="val 466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C:\Users\Miyao\Desktop\2013.6.27\tek000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12776"/>
            <a:ext cx="3329524" cy="19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4211960" y="34290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出力波形：反転している。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このまま放置すると・・・</a:t>
            </a:r>
            <a:endParaRPr kumimoji="1" lang="ja-JP" altLang="en-US" dirty="0"/>
          </a:p>
        </p:txBody>
      </p:sp>
      <p:pic>
        <p:nvPicPr>
          <p:cNvPr id="15" name="図 14" descr="F:\RFQテストスタンド\Norma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05064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067944" y="621166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黄色の波形のように反転する</a:t>
            </a:r>
            <a:r>
              <a:rPr kumimoji="1" lang="en-US" altLang="ja-JP" dirty="0" smtClean="0"/>
              <a:t>…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制御上で</a:t>
            </a:r>
            <a:r>
              <a:rPr kumimoji="1" lang="en-US" altLang="ja-JP" dirty="0" smtClean="0">
                <a:solidFill>
                  <a:srgbClr val="FF0000"/>
                </a:solidFill>
              </a:rPr>
              <a:t>-1</a:t>
            </a:r>
            <a:r>
              <a:rPr kumimoji="1" lang="ja-JP" altLang="en-US" dirty="0" smtClean="0">
                <a:solidFill>
                  <a:srgbClr val="FF0000"/>
                </a:solidFill>
              </a:rPr>
              <a:t>倍すると混乱のもとになる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4288" cy="11430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位相</a:t>
            </a:r>
            <a:r>
              <a:rPr kumimoji="1" lang="ja-JP" altLang="en-US" sz="3600" b="1" dirty="0" smtClean="0"/>
              <a:t>モニタ</a:t>
            </a:r>
            <a:r>
              <a:rPr kumimoji="1" lang="en-US" altLang="ja-JP" sz="3600" b="1" dirty="0" smtClean="0"/>
              <a:t>(FCT)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323528" y="14847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ja-JP" altLang="en-US" dirty="0" smtClean="0"/>
              <a:t>エネルギー測定</a:t>
            </a:r>
            <a:endParaRPr lang="en-US" altLang="ja-JP" dirty="0" smtClean="0"/>
          </a:p>
          <a:p>
            <a:r>
              <a:rPr kumimoji="1" lang="ja-JP" altLang="en-US" dirty="0" smtClean="0"/>
              <a:t>　⇒飛行時間法（</a:t>
            </a:r>
            <a:r>
              <a:rPr kumimoji="1" lang="en-US" altLang="ja-JP" dirty="0" smtClean="0"/>
              <a:t>TOF</a:t>
            </a:r>
            <a:r>
              <a:rPr lang="ja-JP" altLang="en-US" dirty="0" smtClean="0"/>
              <a:t>法）で計算</a:t>
            </a:r>
            <a:endParaRPr kumimoji="1" lang="en-US" altLang="ja-JP" dirty="0" smtClean="0"/>
          </a:p>
          <a:p>
            <a:endParaRPr lang="en-US" altLang="ja-JP" dirty="0" smtClean="0"/>
          </a:p>
        </p:txBody>
      </p:sp>
      <p:pic>
        <p:nvPicPr>
          <p:cNvPr id="8197" name="Picture 5" descr="http://www-cont.j-parc.jp/ScrShot/2014_01/17/2014_01_17_14_16_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941168"/>
            <a:ext cx="2936801" cy="1648585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84784"/>
            <a:ext cx="4332466" cy="3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95536" y="198884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ビームエネルギー</a:t>
            </a:r>
            <a:endParaRPr kumimoji="1" lang="en-US" altLang="ja-JP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　　　</a:t>
            </a:r>
            <a:endParaRPr lang="en-US" altLang="ja-JP" sz="20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554038" y="2528888"/>
          <a:ext cx="2057400" cy="365125"/>
        </p:xfrm>
        <a:graphic>
          <a:graphicData uri="http://schemas.openxmlformats.org/presentationml/2006/ole">
            <p:oleObj spid="_x0000_s8199" name="数式" r:id="rId6" imgW="1143000" imgH="190440" progId="Equation.3">
              <p:embed/>
            </p:oleObj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467544" y="2996952"/>
          <a:ext cx="1595438" cy="346075"/>
        </p:xfrm>
        <a:graphic>
          <a:graphicData uri="http://schemas.openxmlformats.org/presentationml/2006/ole">
            <p:oleObj spid="_x0000_s8200" name="数式" r:id="rId7" imgW="1536480" imgH="266400" progId="Equation.3">
              <p:embed/>
            </p:oleObj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539552" y="3429000"/>
          <a:ext cx="3851275" cy="279400"/>
        </p:xfrm>
        <a:graphic>
          <a:graphicData uri="http://schemas.openxmlformats.org/presentationml/2006/ole">
            <p:oleObj spid="_x0000_s8201" name="数式" r:id="rId8" imgW="3035160" imgH="215640" progId="Equation.3">
              <p:embed/>
            </p:oleObj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2339752" y="3068960"/>
          <a:ext cx="1916658" cy="246062"/>
        </p:xfrm>
        <a:graphic>
          <a:graphicData uri="http://schemas.openxmlformats.org/presentationml/2006/ole">
            <p:oleObj spid="_x0000_s8202" name="数式" r:id="rId9" imgW="1371600" imgH="190440" progId="Equation.3">
              <p:embed/>
            </p:oleObj>
          </a:graphicData>
        </a:graphic>
      </p:graphicFrame>
      <p:grpSp>
        <p:nvGrpSpPr>
          <p:cNvPr id="14" name="グループ化 13"/>
          <p:cNvGrpSpPr/>
          <p:nvPr/>
        </p:nvGrpSpPr>
        <p:grpSpPr>
          <a:xfrm>
            <a:off x="683568" y="3861048"/>
            <a:ext cx="3528392" cy="1953508"/>
            <a:chOff x="1115616" y="4365104"/>
            <a:chExt cx="4608512" cy="2313548"/>
          </a:xfrm>
        </p:grpSpPr>
        <p:cxnSp>
          <p:nvCxnSpPr>
            <p:cNvPr id="15" name="直線矢印コネクタ 14"/>
            <p:cNvCxnSpPr/>
            <p:nvPr/>
          </p:nvCxnSpPr>
          <p:spPr>
            <a:xfrm>
              <a:off x="1115616" y="5589240"/>
              <a:ext cx="460851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/>
            <p:cNvSpPr/>
            <p:nvPr/>
          </p:nvSpPr>
          <p:spPr>
            <a:xfrm>
              <a:off x="2051720" y="5013176"/>
              <a:ext cx="216024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139952" y="5013176"/>
              <a:ext cx="216024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195736" y="6309320"/>
              <a:ext cx="208823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3059832" y="630932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2195736" y="4941168"/>
              <a:ext cx="208823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059832" y="450912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Δθ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835696" y="4437112"/>
              <a:ext cx="1066894" cy="437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FCT1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995936" y="4365104"/>
              <a:ext cx="881731" cy="437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FCT2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843807" y="5229200"/>
              <a:ext cx="1187397" cy="437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BEAM</a:t>
              </a:r>
              <a:endParaRPr kumimoji="1" lang="ja-JP" altLang="en-US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23528" y="58772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モニタヘッド、検出器、ケーブル位相の</a:t>
            </a:r>
            <a:endParaRPr lang="en-US" altLang="ja-JP" dirty="0" smtClean="0"/>
          </a:p>
          <a:p>
            <a:r>
              <a:rPr lang="ja-JP" altLang="en-US" dirty="0" smtClean="0"/>
              <a:t>パラメータが必要になる。</a:t>
            </a:r>
            <a:endParaRPr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72000" y="450912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加速空洞の位相とビームエネルギーのスキャン</a:t>
            </a:r>
            <a:endParaRPr lang="en-US" altLang="ja-JP" sz="16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24128" y="651944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400MeV</a:t>
            </a:r>
            <a:r>
              <a:rPr lang="ja-JP" altLang="en-US" sz="1600" dirty="0" smtClean="0"/>
              <a:t>達成　</a:t>
            </a:r>
            <a:r>
              <a:rPr lang="en-US" altLang="ja-JP" sz="1600" dirty="0" smtClean="0"/>
              <a:t>(2014.1.17)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64288" cy="11430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ロス</a:t>
            </a:r>
            <a:r>
              <a:rPr kumimoji="1" lang="ja-JP" altLang="en-US" sz="3600" b="1" dirty="0" smtClean="0"/>
              <a:t>モニタ</a:t>
            </a:r>
            <a:r>
              <a:rPr kumimoji="1" lang="en-US" altLang="ja-JP" sz="3600" b="1" dirty="0" smtClean="0"/>
              <a:t>(BLM)</a:t>
            </a:r>
            <a:endParaRPr kumimoji="1" lang="ja-JP" altLang="en-US" sz="3600" b="1" dirty="0"/>
          </a:p>
        </p:txBody>
      </p:sp>
      <p:pic>
        <p:nvPicPr>
          <p:cNvPr id="6" name="Picture 3" descr="http://j-parc.jp/topimg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698"/>
            <a:ext cx="1584176" cy="61402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946027" cy="415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/>
          <p:nvPr/>
        </p:nvCxnSpPr>
        <p:spPr>
          <a:xfrm>
            <a:off x="3275856" y="5301208"/>
            <a:ext cx="1008112" cy="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123728" y="5301208"/>
            <a:ext cx="144016" cy="1080120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63888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計数管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91680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シンチレーション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31432" y="1340768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ja-JP" altLang="en-US" dirty="0" smtClean="0"/>
              <a:t>多くは比例計数管を使用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lang="ja-JP" altLang="en-US" dirty="0" smtClean="0"/>
              <a:t>芯線</a:t>
            </a:r>
            <a:r>
              <a:rPr lang="en-US" altLang="ja-JP" dirty="0" smtClean="0"/>
              <a:t>(Φ50µm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白金ワイヤー</a:t>
            </a:r>
            <a:r>
              <a:rPr lang="en-US" altLang="ja-JP" dirty="0" smtClean="0"/>
              <a:t>)</a:t>
            </a:r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err="1" smtClean="0"/>
              <a:t>Ar</a:t>
            </a:r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を封入し、荷電粒子、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線、ガンマ線が</a:t>
            </a:r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r>
              <a:rPr kumimoji="1" lang="ja-JP" altLang="en-US" dirty="0" smtClean="0"/>
              <a:t>当たるとイオン化されて信号が得られる。</a:t>
            </a:r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r>
              <a:rPr kumimoji="1" lang="ja-JP" altLang="en-US" dirty="0" smtClean="0"/>
              <a:t>⇒加速空洞のコンディショニングにも役立っている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Machine Protection System</a:t>
            </a:r>
            <a:r>
              <a:rPr lang="ja-JP" altLang="en-US" dirty="0" smtClean="0"/>
              <a:t>（</a:t>
            </a:r>
            <a:r>
              <a:rPr lang="en-US" altLang="ja-JP" dirty="0" smtClean="0"/>
              <a:t>MPS</a:t>
            </a:r>
            <a:r>
              <a:rPr lang="ja-JP" altLang="en-US" dirty="0" smtClean="0"/>
              <a:t>）は、</a:t>
            </a:r>
            <a:endParaRPr lang="en-US" altLang="ja-JP" dirty="0" smtClean="0"/>
          </a:p>
          <a:p>
            <a:r>
              <a:rPr lang="ja-JP" altLang="en-US" dirty="0" smtClean="0"/>
              <a:t>　生出力、高圧異常でビームを止める。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3672"/>
            <a:ext cx="3965451" cy="26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6228184" y="4149080"/>
            <a:ext cx="1440160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372200" y="40770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600µs</a:t>
            </a:r>
            <a:r>
              <a:rPr kumimoji="1" lang="en-US" altLang="ja-JP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709</Words>
  <Application>Microsoft Office PowerPoint</Application>
  <PresentationFormat>画面に合わせる (4:3)</PresentationFormat>
  <Paragraphs>298</Paragraphs>
  <Slides>24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Office テーマ</vt:lpstr>
      <vt:lpstr>数式</vt:lpstr>
      <vt:lpstr>J-PARC LINAC の ビーム診断システム</vt:lpstr>
      <vt:lpstr>J-PARC Linacの構成</vt:lpstr>
      <vt:lpstr>スライド 3</vt:lpstr>
      <vt:lpstr>ビーム位置モニタ(BPM)</vt:lpstr>
      <vt:lpstr>電流モニタ(SCT) 位相モニタ(FCT)</vt:lpstr>
      <vt:lpstr>電流モニタ(SCT)</vt:lpstr>
      <vt:lpstr>電流モニタ(SCT) 位相モニタ(FCT)</vt:lpstr>
      <vt:lpstr>位相モニタ(FCT)</vt:lpstr>
      <vt:lpstr>ロスモニタ(BLM)</vt:lpstr>
      <vt:lpstr>ロスモニタ(BLM)</vt:lpstr>
      <vt:lpstr>ワイヤスキャナモニタ(WSM)</vt:lpstr>
      <vt:lpstr>スライド 12</vt:lpstr>
      <vt:lpstr>バンチシェイプモニタ(BSM)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J-PARCリニアックのモニターと 夏作業</dc:title>
  <dc:creator>Miyao</dc:creator>
  <cp:lastModifiedBy>Miyao</cp:lastModifiedBy>
  <cp:revision>198</cp:revision>
  <dcterms:created xsi:type="dcterms:W3CDTF">2012-11-22T06:20:32Z</dcterms:created>
  <dcterms:modified xsi:type="dcterms:W3CDTF">2014-11-21T06:52:20Z</dcterms:modified>
</cp:coreProperties>
</file>