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37310-72E5-4F65-9900-DF72C23A8B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1E99A77-FCCB-4903-886B-19CA8F03E7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EF5AD4-DF52-4AD7-A7C1-73E36046A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0E0AD1-8515-4CE2-818A-FF243BAC8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060930-3EBE-41E7-ACE2-C72BA70C5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90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87C1FB-B82C-4E34-941D-8B259F3C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5D96B5-690C-41D8-9FCE-6C3FEF59CD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5208BE-A00F-45A6-8124-5E49D56F5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6BC074-8B74-4FDB-AFC6-A73480AB4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0DCA27-F441-4670-9292-8C2A26B18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42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30AD17E-05AF-4466-AA6D-508342420A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83FE21-B651-4058-818E-ED87BA911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4B14AD-8E44-4412-A007-1CB1E9EFC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7E2F79-EE94-4732-90FC-2B68839B0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6717C5-1B73-48BB-BF7E-A9A017B92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8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18190F-4CD2-42B3-BBD8-911B9D525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E22AFD-FA09-4286-8E0C-95945CB05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20CDF9-5B8B-4D2C-8381-0220CD20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2C82C4-1A3C-4873-B6D0-9497C0A21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CECAE3-BCB2-40C1-82DB-FCE9CBA08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348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B439AE-9B96-4A95-9639-FA8A946FA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2A7D7D-B777-4C88-A734-32CA7E647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4B6DE8-D25A-45B7-80CD-E47779182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19E4DFE-B4BF-4568-A1A3-7E90247E4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EC5966-009F-425B-A08E-CECEAFB8C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717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837B9A-0F95-4BE7-A290-306B51C8E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7F10B6-0DFF-4874-B4BE-DA21292580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E972A1F-623A-4BBF-BEB8-BBC5D9DF4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08C04B-CC18-4C6A-BF05-F35FE3D6F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48ACC02-0E38-4BD5-8AEB-25EC381B0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B4470-2B59-4B33-A86D-6C0B75D02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58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02EC9C-3D43-48AA-B638-E8FED0E95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629CCA-B584-4851-BC33-EFE4D7F37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05733CF-7BDF-4B9D-9CE6-940FEC6F37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AF1292A-C934-4B9E-B673-B44ECD4CE0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2126CD8-FC4D-426C-AAA9-56FB47C7F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7150DBC-44EA-45FD-AC03-20795CD9B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71D46D4-A83E-401D-A9C5-4F2D55126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B88D968-AECF-4FFE-AB7F-5CC7C31CE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479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1D8047-4373-4C83-A6E5-36A0B57A8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F4D62C2-AC4A-4806-9B62-5425EEF6C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9755E07-E781-4B9B-9552-7730479A4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0F7468F-A72E-4113-B80D-A22A8CC6D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463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6E74EF7-C1BF-4660-942F-EF2714930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AA2599D-84A5-4C26-A75A-1F6A6F7C6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352A6F3-2529-426F-8D46-DBD229267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164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E83393-DDC4-4AFB-8845-0ADA4EA6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D63E69-4E15-4EC8-8014-7B4E3D341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4041054-4F74-4A2C-9B8F-D53D1F01E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097FA4-B0A0-475C-8560-440B367A6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956B74-8F33-4E7F-B49D-AC65F9ECD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FAB4A7F-4782-4CB7-B7F8-D84F25457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6687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9B111A-BF9D-41DF-BD46-1EB08422B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4D7281B-E983-405A-B080-C2DA3B5706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7E653B4-09D7-457B-9FC8-7420C3DFC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B56E660-FD54-4B80-8F40-0087DD815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1355DC-1A41-407D-B879-E746B3DA0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0B79164-6AF5-40AA-A949-36B57FA84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15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850A9B4-1B46-48C2-A4B4-F71095CF3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AED7A8-EB28-4186-85E6-50D66B8A1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0EADBBA-CAC8-4941-B04C-7186A4FCC2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FB705-B3E1-4AF2-BD83-C4712919FD59}" type="datetimeFigureOut">
              <a:rPr kumimoji="1" lang="ja-JP" altLang="en-US" smtClean="0"/>
              <a:t>2020/12/2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025BAE-B32C-4322-A1F4-2FC4C820C6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BD40CF-8FC8-4C2F-99D9-E59B6B0817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20DF4-E89F-426A-80E4-10E384A293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10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C1A4FD-2AD8-45FF-B05D-799008E650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MTX3D-E03E42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867DC5F-97A7-4DCB-BE72-13BBF2BA24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Version 1.1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6207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462FF5C3-1528-4173-83F4-F7C68A3CA44E}"/>
              </a:ext>
            </a:extLst>
          </p:cNvPr>
          <p:cNvSpPr/>
          <p:nvPr/>
        </p:nvSpPr>
        <p:spPr>
          <a:xfrm>
            <a:off x="10772503" y="209550"/>
            <a:ext cx="1280102" cy="5283201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19F35F4E-85F1-49B2-B9B8-B52FBFF69CE0}"/>
              </a:ext>
            </a:extLst>
          </p:cNvPr>
          <p:cNvSpPr/>
          <p:nvPr/>
        </p:nvSpPr>
        <p:spPr>
          <a:xfrm>
            <a:off x="5883250" y="209550"/>
            <a:ext cx="4660879" cy="3138574"/>
          </a:xfrm>
          <a:prstGeom prst="rect">
            <a:avLst/>
          </a:prstGeom>
          <a:solidFill>
            <a:srgbClr val="CCFFCC"/>
          </a:solidFill>
          <a:ln w="158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D47AB66C-B850-40FB-B2BB-B43B0B9475E6}"/>
              </a:ext>
            </a:extLst>
          </p:cNvPr>
          <p:cNvSpPr/>
          <p:nvPr/>
        </p:nvSpPr>
        <p:spPr>
          <a:xfrm>
            <a:off x="5238750" y="3525179"/>
            <a:ext cx="5305426" cy="2275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00FFDAD-8259-4342-9C3F-9D7CEBB8A754}"/>
              </a:ext>
            </a:extLst>
          </p:cNvPr>
          <p:cNvSpPr txBox="1"/>
          <p:nvPr/>
        </p:nvSpPr>
        <p:spPr>
          <a:xfrm>
            <a:off x="135467" y="3507259"/>
            <a:ext cx="18711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latin typeface="+mn-ea"/>
              </a:rPr>
              <a:t>MAIN-IN-U (28-1)</a:t>
            </a:r>
          </a:p>
          <a:p>
            <a:pPr algn="ctr"/>
            <a:r>
              <a:rPr lang="en-US" altLang="ja-JP" sz="1400" dirty="0">
                <a:latin typeface="+mn-ea"/>
              </a:rPr>
              <a:t>TOF: (24-1)</a:t>
            </a:r>
          </a:p>
          <a:p>
            <a:pPr algn="ctr"/>
            <a:r>
              <a:rPr kumimoji="1" lang="en-US" altLang="ja-JP" sz="1400" dirty="0">
                <a:latin typeface="+mn-ea"/>
              </a:rPr>
              <a:t>TOF</a:t>
            </a:r>
            <a:r>
              <a:rPr lang="en-US" altLang="ja-JP" sz="1400" dirty="0">
                <a:latin typeface="+mn-ea"/>
              </a:rPr>
              <a:t>-Ext: (28-25)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C4AF5F1-EE16-4BDA-B183-4D02A6A8A729}"/>
              </a:ext>
            </a:extLst>
          </p:cNvPr>
          <p:cNvSpPr txBox="1"/>
          <p:nvPr/>
        </p:nvSpPr>
        <p:spPr>
          <a:xfrm>
            <a:off x="10772504" y="3980346"/>
            <a:ext cx="128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+mn-ea"/>
              </a:rPr>
              <a:t>Trig2Dveto1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3F205A-BB00-4869-9C21-86C994E64CCC}"/>
              </a:ext>
            </a:extLst>
          </p:cNvPr>
          <p:cNvSpPr txBox="1"/>
          <p:nvPr/>
        </p:nvSpPr>
        <p:spPr>
          <a:xfrm>
            <a:off x="135467" y="2471354"/>
            <a:ext cx="172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latin typeface="+mn-ea"/>
              </a:rPr>
              <a:t>MAIN-IN-D (8-1)</a:t>
            </a:r>
          </a:p>
          <a:p>
            <a:pPr algn="ctr"/>
            <a:r>
              <a:rPr kumimoji="1" lang="en-US" altLang="ja-JP" sz="1400" dirty="0">
                <a:latin typeface="+mn-ea"/>
              </a:rPr>
              <a:t>BH2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9018137-02A6-49CC-82E1-2170584DEF89}"/>
              </a:ext>
            </a:extLst>
          </p:cNvPr>
          <p:cNvSpPr/>
          <p:nvPr/>
        </p:nvSpPr>
        <p:spPr>
          <a:xfrm>
            <a:off x="2324100" y="2486576"/>
            <a:ext cx="730385" cy="416578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Sync</a:t>
            </a:r>
            <a:endParaRPr kumimoji="1" lang="ja-JP" altLang="en-US" sz="12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0053FF2-08F1-40C7-8376-7C9AAC3E641C}"/>
              </a:ext>
            </a:extLst>
          </p:cNvPr>
          <p:cNvSpPr/>
          <p:nvPr/>
        </p:nvSpPr>
        <p:spPr>
          <a:xfrm>
            <a:off x="2324100" y="1609467"/>
            <a:ext cx="730385" cy="416578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Sync</a:t>
            </a:r>
            <a:endParaRPr kumimoji="1" lang="ja-JP" altLang="en-US" sz="1200" dirty="0"/>
          </a:p>
        </p:txBody>
      </p:sp>
      <p:sp>
        <p:nvSpPr>
          <p:cNvPr id="10" name="四角形: 上の 2 つの角を切り取る 9">
            <a:extLst>
              <a:ext uri="{FF2B5EF4-FFF2-40B4-BE49-F238E27FC236}">
                <a16:creationId xmlns:a16="http://schemas.microsoft.com/office/drawing/2014/main" id="{A52967FA-8013-4DAB-98BA-158888115CD8}"/>
              </a:ext>
            </a:extLst>
          </p:cNvPr>
          <p:cNvSpPr/>
          <p:nvPr/>
        </p:nvSpPr>
        <p:spPr>
          <a:xfrm rot="5400000">
            <a:off x="3443681" y="2089184"/>
            <a:ext cx="804333" cy="338667"/>
          </a:xfrm>
          <a:prstGeom prst="snip2SameRect">
            <a:avLst>
              <a:gd name="adj1" fmla="val 50000"/>
              <a:gd name="adj2" fmla="val 0"/>
            </a:avLst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コネクタ: カギ線 11">
            <a:extLst>
              <a:ext uri="{FF2B5EF4-FFF2-40B4-BE49-F238E27FC236}">
                <a16:creationId xmlns:a16="http://schemas.microsoft.com/office/drawing/2014/main" id="{5534A632-BF25-4B19-AE16-C53C8E6DD720}"/>
              </a:ext>
            </a:extLst>
          </p:cNvPr>
          <p:cNvCxnSpPr>
            <a:stCxn id="8" idx="3"/>
          </p:cNvCxnSpPr>
          <p:nvPr/>
        </p:nvCxnSpPr>
        <p:spPr>
          <a:xfrm>
            <a:off x="3054485" y="1817756"/>
            <a:ext cx="622029" cy="208289"/>
          </a:xfrm>
          <a:prstGeom prst="bentConnector3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コネクタ: カギ線 13">
            <a:extLst>
              <a:ext uri="{FF2B5EF4-FFF2-40B4-BE49-F238E27FC236}">
                <a16:creationId xmlns:a16="http://schemas.microsoft.com/office/drawing/2014/main" id="{373D75AA-5AD5-40F3-B40F-D071104B9265}"/>
              </a:ext>
            </a:extLst>
          </p:cNvPr>
          <p:cNvCxnSpPr>
            <a:stCxn id="7" idx="3"/>
          </p:cNvCxnSpPr>
          <p:nvPr/>
        </p:nvCxnSpPr>
        <p:spPr>
          <a:xfrm flipV="1">
            <a:off x="3054485" y="2471354"/>
            <a:ext cx="622029" cy="223511"/>
          </a:xfrm>
          <a:prstGeom prst="bentConnector3">
            <a:avLst/>
          </a:prstGeom>
          <a:ln w="158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B2DF296-2EAF-4DFB-ADE0-AE467B14C4C7}"/>
              </a:ext>
            </a:extLst>
          </p:cNvPr>
          <p:cNvSpPr txBox="1"/>
          <p:nvPr/>
        </p:nvSpPr>
        <p:spPr>
          <a:xfrm>
            <a:off x="3478809" y="1517797"/>
            <a:ext cx="515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1</a:t>
            </a:r>
            <a:endParaRPr kumimoji="1" lang="ja-JP" altLang="en-US" sz="14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CEB8941-7F84-436F-BC97-857FDDAEA6E4}"/>
              </a:ext>
            </a:extLst>
          </p:cNvPr>
          <p:cNvSpPr txBox="1"/>
          <p:nvPr/>
        </p:nvSpPr>
        <p:spPr>
          <a:xfrm>
            <a:off x="3544560" y="2656020"/>
            <a:ext cx="515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0</a:t>
            </a:r>
            <a:endParaRPr kumimoji="1" lang="ja-JP" altLang="en-US" sz="14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F8ABAB7-2A4E-436E-8EA2-D126B9D6ACB2}"/>
              </a:ext>
            </a:extLst>
          </p:cNvPr>
          <p:cNvSpPr txBox="1"/>
          <p:nvPr/>
        </p:nvSpPr>
        <p:spPr>
          <a:xfrm>
            <a:off x="3073940" y="2204811"/>
            <a:ext cx="612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(4-1)</a:t>
            </a:r>
            <a:endParaRPr kumimoji="1" lang="ja-JP" altLang="en-US" sz="1200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E1900682-56AE-4FB1-8434-13EF5AD171CA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4015181" y="2258518"/>
            <a:ext cx="80001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A26BAE4C-FD9F-4F52-8134-632A0C589D4A}"/>
              </a:ext>
            </a:extLst>
          </p:cNvPr>
          <p:cNvCxnSpPr>
            <a:cxnSpLocks/>
          </p:cNvCxnSpPr>
          <p:nvPr/>
        </p:nvCxnSpPr>
        <p:spPr>
          <a:xfrm>
            <a:off x="3784060" y="1184330"/>
            <a:ext cx="0" cy="678709"/>
          </a:xfrm>
          <a:prstGeom prst="straightConnector1">
            <a:avLst/>
          </a:prstGeom>
          <a:ln w="15875">
            <a:solidFill>
              <a:schemeClr val="tx1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D34666A-EBDF-4016-98C1-5F71F35752F5}"/>
              </a:ext>
            </a:extLst>
          </p:cNvPr>
          <p:cNvSpPr txBox="1"/>
          <p:nvPr/>
        </p:nvSpPr>
        <p:spPr>
          <a:xfrm>
            <a:off x="2934465" y="850440"/>
            <a:ext cx="1699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latin typeface="+mn-ea"/>
              </a:rPr>
              <a:t>SW2 (DIP) bit-2</a:t>
            </a:r>
            <a:endParaRPr kumimoji="1" lang="ja-JP" altLang="en-US" sz="1400" dirty="0">
              <a:latin typeface="+mn-ea"/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24A9BC2-994D-4DD3-B234-1A4DAA93E64F}"/>
              </a:ext>
            </a:extLst>
          </p:cNvPr>
          <p:cNvCxnSpPr/>
          <p:nvPr/>
        </p:nvCxnSpPr>
        <p:spPr>
          <a:xfrm>
            <a:off x="3054485" y="2825297"/>
            <a:ext cx="32587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C2828F0C-4F55-4A90-8FF9-93550F97797B}"/>
              </a:ext>
            </a:extLst>
          </p:cNvPr>
          <p:cNvCxnSpPr/>
          <p:nvPr/>
        </p:nvCxnSpPr>
        <p:spPr>
          <a:xfrm>
            <a:off x="3380361" y="2825297"/>
            <a:ext cx="0" cy="31429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B94B3F27-C49D-4C34-B62D-F0B0721FF148}"/>
              </a:ext>
            </a:extLst>
          </p:cNvPr>
          <p:cNvCxnSpPr>
            <a:cxnSpLocks/>
          </p:cNvCxnSpPr>
          <p:nvPr/>
        </p:nvCxnSpPr>
        <p:spPr>
          <a:xfrm>
            <a:off x="3380361" y="3139590"/>
            <a:ext cx="841443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59372A77-D2E9-48A7-B792-DF1B203CBB05}"/>
              </a:ext>
            </a:extLst>
          </p:cNvPr>
          <p:cNvCxnSpPr/>
          <p:nvPr/>
        </p:nvCxnSpPr>
        <p:spPr>
          <a:xfrm flipV="1">
            <a:off x="4221804" y="2258517"/>
            <a:ext cx="0" cy="88107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5A3D23C-A7AF-4F9E-B5A4-A051149802B6}"/>
              </a:ext>
            </a:extLst>
          </p:cNvPr>
          <p:cNvSpPr txBox="1"/>
          <p:nvPr/>
        </p:nvSpPr>
        <p:spPr>
          <a:xfrm>
            <a:off x="4192620" y="2922842"/>
            <a:ext cx="612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(8-5)</a:t>
            </a:r>
            <a:endParaRPr kumimoji="1" lang="ja-JP" altLang="en-US" sz="1200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8122ED6-ACC7-4D6F-A098-E9BF93599280}"/>
              </a:ext>
            </a:extLst>
          </p:cNvPr>
          <p:cNvSpPr txBox="1"/>
          <p:nvPr/>
        </p:nvSpPr>
        <p:spPr>
          <a:xfrm>
            <a:off x="8836948" y="5456347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11 ns</a:t>
            </a:r>
            <a:endParaRPr kumimoji="1" lang="ja-JP" altLang="en-US" sz="1200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4FF97B1-40F1-4321-9ACE-BA6D1C7F69D3}"/>
              </a:ext>
            </a:extLst>
          </p:cNvPr>
          <p:cNvSpPr/>
          <p:nvPr/>
        </p:nvSpPr>
        <p:spPr>
          <a:xfrm>
            <a:off x="5601732" y="4293961"/>
            <a:ext cx="635359" cy="303136"/>
          </a:xfrm>
          <a:prstGeom prst="rect">
            <a:avLst/>
          </a:prstGeom>
          <a:solidFill>
            <a:srgbClr val="FFCC99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DWG</a:t>
            </a:r>
            <a:endParaRPr kumimoji="1" lang="ja-JP" altLang="en-US" sz="1200" dirty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84367FD-2A2F-4852-8BFB-39D2731B6891}"/>
              </a:ext>
            </a:extLst>
          </p:cNvPr>
          <p:cNvSpPr/>
          <p:nvPr/>
        </p:nvSpPr>
        <p:spPr>
          <a:xfrm>
            <a:off x="5601732" y="4710539"/>
            <a:ext cx="635359" cy="303136"/>
          </a:xfrm>
          <a:prstGeom prst="rect">
            <a:avLst/>
          </a:prstGeom>
          <a:solidFill>
            <a:srgbClr val="FFCC99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DWG</a:t>
            </a:r>
            <a:endParaRPr kumimoji="1" lang="ja-JP" altLang="en-US" sz="1200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2DBE47D-A7E0-4B2C-AA71-BE052E6F7888}"/>
              </a:ext>
            </a:extLst>
          </p:cNvPr>
          <p:cNvSpPr txBox="1"/>
          <p:nvPr/>
        </p:nvSpPr>
        <p:spPr>
          <a:xfrm>
            <a:off x="63500" y="5162045"/>
            <a:ext cx="1871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latin typeface="+mn-ea"/>
              </a:rPr>
              <a:t>MZN-U/D (64-1)</a:t>
            </a:r>
          </a:p>
          <a:p>
            <a:pPr algn="ctr"/>
            <a:r>
              <a:rPr lang="en-US" altLang="ja-JP" sz="1400" dirty="0">
                <a:latin typeface="+mn-ea"/>
              </a:rPr>
              <a:t>SCH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943FC23-621C-4B4A-88E1-C1122ACCEF5A}"/>
              </a:ext>
            </a:extLst>
          </p:cNvPr>
          <p:cNvSpPr/>
          <p:nvPr/>
        </p:nvSpPr>
        <p:spPr>
          <a:xfrm>
            <a:off x="2324099" y="3661303"/>
            <a:ext cx="730385" cy="416578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Sync</a:t>
            </a:r>
            <a:endParaRPr kumimoji="1" lang="ja-JP" altLang="en-US" sz="1200" dirty="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8AE898D5-3CDB-47B9-A68C-D4A08B618DC3}"/>
              </a:ext>
            </a:extLst>
          </p:cNvPr>
          <p:cNvSpPr/>
          <p:nvPr/>
        </p:nvSpPr>
        <p:spPr>
          <a:xfrm>
            <a:off x="2324098" y="5268687"/>
            <a:ext cx="730385" cy="416578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Sync</a:t>
            </a:r>
            <a:endParaRPr kumimoji="1" lang="ja-JP" altLang="en-US" sz="1200" dirty="0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81FC465-AACB-4F41-8B4E-EBE8AAEE84B4}"/>
              </a:ext>
            </a:extLst>
          </p:cNvPr>
          <p:cNvSpPr/>
          <p:nvPr/>
        </p:nvSpPr>
        <p:spPr>
          <a:xfrm>
            <a:off x="6626556" y="4293961"/>
            <a:ext cx="730385" cy="719714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MTX2D</a:t>
            </a:r>
            <a:endParaRPr kumimoji="1" lang="ja-JP" altLang="en-US" sz="1200" dirty="0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9B0E16BF-3AEE-428F-8BA8-B8DF1E6F81F6}"/>
              </a:ext>
            </a:extLst>
          </p:cNvPr>
          <p:cNvSpPr/>
          <p:nvPr/>
        </p:nvSpPr>
        <p:spPr>
          <a:xfrm>
            <a:off x="9644701" y="3952826"/>
            <a:ext cx="642300" cy="303136"/>
          </a:xfrm>
          <a:prstGeom prst="rect">
            <a:avLst/>
          </a:prstGeom>
          <a:solidFill>
            <a:srgbClr val="FFCC99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DWG</a:t>
            </a:r>
            <a:endParaRPr kumimoji="1" lang="ja-JP" altLang="en-US" sz="1200" dirty="0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CC661D8-5A89-4DF6-897F-6B115B3D0F50}"/>
              </a:ext>
            </a:extLst>
          </p:cNvPr>
          <p:cNvSpPr/>
          <p:nvPr/>
        </p:nvSpPr>
        <p:spPr>
          <a:xfrm>
            <a:off x="5601731" y="3884183"/>
            <a:ext cx="635359" cy="303136"/>
          </a:xfrm>
          <a:prstGeom prst="rect">
            <a:avLst/>
          </a:prstGeom>
          <a:solidFill>
            <a:srgbClr val="FFCC99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DWG</a:t>
            </a:r>
            <a:endParaRPr kumimoji="1" lang="ja-JP" altLang="en-US" sz="1200" dirty="0"/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5ACC84C4-6C98-414F-B398-A8E6D5C77815}"/>
              </a:ext>
            </a:extLst>
          </p:cNvPr>
          <p:cNvSpPr/>
          <p:nvPr/>
        </p:nvSpPr>
        <p:spPr>
          <a:xfrm>
            <a:off x="8274090" y="1347572"/>
            <a:ext cx="730385" cy="167255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MTX3D</a:t>
            </a:r>
            <a:endParaRPr kumimoji="1" lang="ja-JP" altLang="en-US" sz="1200" dirty="0"/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2240DD64-3836-4D77-9FD8-C7825BB885D9}"/>
              </a:ext>
            </a:extLst>
          </p:cNvPr>
          <p:cNvSpPr/>
          <p:nvPr/>
        </p:nvSpPr>
        <p:spPr>
          <a:xfrm>
            <a:off x="7647748" y="3924941"/>
            <a:ext cx="730385" cy="687789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Fixed</a:t>
            </a:r>
          </a:p>
          <a:p>
            <a:pPr algn="ctr"/>
            <a:r>
              <a:rPr kumimoji="1" lang="en-US" altLang="ja-JP" sz="1200" dirty="0"/>
              <a:t>delay</a:t>
            </a:r>
            <a:endParaRPr kumimoji="1" lang="ja-JP" altLang="en-US" sz="1200" dirty="0"/>
          </a:p>
        </p:txBody>
      </p:sp>
      <p:sp>
        <p:nvSpPr>
          <p:cNvPr id="58" name="フローチャート: 論理積ゲート 57">
            <a:extLst>
              <a:ext uri="{FF2B5EF4-FFF2-40B4-BE49-F238E27FC236}">
                <a16:creationId xmlns:a16="http://schemas.microsoft.com/office/drawing/2014/main" id="{313BD518-9958-46E2-ACDB-214205EC8E81}"/>
              </a:ext>
            </a:extLst>
          </p:cNvPr>
          <p:cNvSpPr/>
          <p:nvPr/>
        </p:nvSpPr>
        <p:spPr>
          <a:xfrm>
            <a:off x="8890043" y="3896105"/>
            <a:ext cx="409575" cy="416578"/>
          </a:xfrm>
          <a:prstGeom prst="flowChartDelay">
            <a:avLst/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E8D1DD09-BA81-4504-A91D-03F5981C2C60}"/>
              </a:ext>
            </a:extLst>
          </p:cNvPr>
          <p:cNvSpPr/>
          <p:nvPr/>
        </p:nvSpPr>
        <p:spPr>
          <a:xfrm>
            <a:off x="8779233" y="3924941"/>
            <a:ext cx="110810" cy="110810"/>
          </a:xfrm>
          <a:prstGeom prst="ellipse">
            <a:avLst/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45A18A8-0D05-4A00-ADF5-7F6C3C20CC68}"/>
              </a:ext>
            </a:extLst>
          </p:cNvPr>
          <p:cNvSpPr/>
          <p:nvPr/>
        </p:nvSpPr>
        <p:spPr>
          <a:xfrm>
            <a:off x="8890043" y="4891211"/>
            <a:ext cx="730385" cy="525337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Fixed</a:t>
            </a:r>
          </a:p>
          <a:p>
            <a:pPr algn="ctr"/>
            <a:r>
              <a:rPr lang="en-US" altLang="ja-JP" sz="1200" dirty="0"/>
              <a:t>width</a:t>
            </a:r>
            <a:endParaRPr kumimoji="1" lang="ja-JP" altLang="en-US" sz="1200" dirty="0"/>
          </a:p>
        </p:txBody>
      </p:sp>
      <p:cxnSp>
        <p:nvCxnSpPr>
          <p:cNvPr id="66" name="直線矢印コネクタ 65">
            <a:extLst>
              <a:ext uri="{FF2B5EF4-FFF2-40B4-BE49-F238E27FC236}">
                <a16:creationId xmlns:a16="http://schemas.microsoft.com/office/drawing/2014/main" id="{E6AD3D93-B81E-4510-B0C0-0872E9524DC8}"/>
              </a:ext>
            </a:extLst>
          </p:cNvPr>
          <p:cNvCxnSpPr/>
          <p:nvPr/>
        </p:nvCxnSpPr>
        <p:spPr>
          <a:xfrm>
            <a:off x="6237090" y="4473272"/>
            <a:ext cx="38946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>
            <a:extLst>
              <a:ext uri="{FF2B5EF4-FFF2-40B4-BE49-F238E27FC236}">
                <a16:creationId xmlns:a16="http://schemas.microsoft.com/office/drawing/2014/main" id="{6B77BF2B-7063-426F-BBCC-9222C96B382B}"/>
              </a:ext>
            </a:extLst>
          </p:cNvPr>
          <p:cNvCxnSpPr/>
          <p:nvPr/>
        </p:nvCxnSpPr>
        <p:spPr>
          <a:xfrm>
            <a:off x="6237090" y="4881384"/>
            <a:ext cx="389466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コネクタ: カギ線 68">
            <a:extLst>
              <a:ext uri="{FF2B5EF4-FFF2-40B4-BE49-F238E27FC236}">
                <a16:creationId xmlns:a16="http://schemas.microsoft.com/office/drawing/2014/main" id="{2A34754E-5E21-45E5-AC79-BD1DAECBD622}"/>
              </a:ext>
            </a:extLst>
          </p:cNvPr>
          <p:cNvCxnSpPr>
            <a:cxnSpLocks/>
            <a:stCxn id="50" idx="3"/>
          </p:cNvCxnSpPr>
          <p:nvPr/>
        </p:nvCxnSpPr>
        <p:spPr>
          <a:xfrm>
            <a:off x="6237090" y="4035751"/>
            <a:ext cx="136167" cy="437521"/>
          </a:xfrm>
          <a:prstGeom prst="bentConnector2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コネクタ: カギ線 70">
            <a:extLst>
              <a:ext uri="{FF2B5EF4-FFF2-40B4-BE49-F238E27FC236}">
                <a16:creationId xmlns:a16="http://schemas.microsoft.com/office/drawing/2014/main" id="{46676448-5667-4F88-80E1-B0B0B4E48250}"/>
              </a:ext>
            </a:extLst>
          </p:cNvPr>
          <p:cNvCxnSpPr>
            <a:cxnSpLocks/>
            <a:endCxn id="57" idx="1"/>
          </p:cNvCxnSpPr>
          <p:nvPr/>
        </p:nvCxnSpPr>
        <p:spPr>
          <a:xfrm flipV="1">
            <a:off x="7356941" y="4268836"/>
            <a:ext cx="290807" cy="176694"/>
          </a:xfrm>
          <a:prstGeom prst="bentConnector3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カギ線 72">
            <a:extLst>
              <a:ext uri="{FF2B5EF4-FFF2-40B4-BE49-F238E27FC236}">
                <a16:creationId xmlns:a16="http://schemas.microsoft.com/office/drawing/2014/main" id="{B022CA9F-E715-4D78-8949-8299C1C3C013}"/>
              </a:ext>
            </a:extLst>
          </p:cNvPr>
          <p:cNvCxnSpPr>
            <a:cxnSpLocks/>
            <a:endCxn id="62" idx="1"/>
          </p:cNvCxnSpPr>
          <p:nvPr/>
        </p:nvCxnSpPr>
        <p:spPr>
          <a:xfrm>
            <a:off x="7356941" y="4859082"/>
            <a:ext cx="1533102" cy="294798"/>
          </a:xfrm>
          <a:prstGeom prst="bentConnector3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CAD455CC-F972-44F8-9855-DEB9AE75B234}"/>
              </a:ext>
            </a:extLst>
          </p:cNvPr>
          <p:cNvCxnSpPr>
            <a:cxnSpLocks/>
          </p:cNvCxnSpPr>
          <p:nvPr/>
        </p:nvCxnSpPr>
        <p:spPr>
          <a:xfrm flipV="1">
            <a:off x="8378133" y="4192130"/>
            <a:ext cx="511910" cy="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矢印コネクタ 76">
            <a:extLst>
              <a:ext uri="{FF2B5EF4-FFF2-40B4-BE49-F238E27FC236}">
                <a16:creationId xmlns:a16="http://schemas.microsoft.com/office/drawing/2014/main" id="{1D01AFA3-4A6A-4EDB-A022-0ABD5FBDB915}"/>
              </a:ext>
            </a:extLst>
          </p:cNvPr>
          <p:cNvCxnSpPr>
            <a:cxnSpLocks/>
            <a:stCxn id="58" idx="3"/>
            <a:endCxn id="49" idx="1"/>
          </p:cNvCxnSpPr>
          <p:nvPr/>
        </p:nvCxnSpPr>
        <p:spPr>
          <a:xfrm>
            <a:off x="9299618" y="4104394"/>
            <a:ext cx="345083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矢印コネクタ 78">
            <a:extLst>
              <a:ext uri="{FF2B5EF4-FFF2-40B4-BE49-F238E27FC236}">
                <a16:creationId xmlns:a16="http://schemas.microsoft.com/office/drawing/2014/main" id="{01127424-C938-4F96-9A97-BF170D4C7F6C}"/>
              </a:ext>
            </a:extLst>
          </p:cNvPr>
          <p:cNvCxnSpPr>
            <a:cxnSpLocks/>
            <a:stCxn id="49" idx="3"/>
          </p:cNvCxnSpPr>
          <p:nvPr/>
        </p:nvCxnSpPr>
        <p:spPr>
          <a:xfrm>
            <a:off x="10287001" y="4104394"/>
            <a:ext cx="48550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F9854DAB-CBD5-4D6A-9C84-40F7B2DDE300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9620428" y="5153880"/>
            <a:ext cx="1152075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5C1C632-559C-49A1-9B06-ED2DE0C59CCF}"/>
              </a:ext>
            </a:extLst>
          </p:cNvPr>
          <p:cNvSpPr txBox="1"/>
          <p:nvPr/>
        </p:nvSpPr>
        <p:spPr>
          <a:xfrm>
            <a:off x="3978618" y="1944224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BH2 </a:t>
            </a:r>
            <a:r>
              <a:rPr lang="en-US" altLang="ja-JP" sz="1200" dirty="0"/>
              <a:t>in</a:t>
            </a:r>
            <a:endParaRPr kumimoji="1" lang="ja-JP" altLang="en-US" sz="1200" dirty="0"/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396605CB-4881-4885-BF3F-8B7E070905EF}"/>
              </a:ext>
            </a:extLst>
          </p:cNvPr>
          <p:cNvSpPr txBox="1"/>
          <p:nvPr/>
        </p:nvSpPr>
        <p:spPr>
          <a:xfrm>
            <a:off x="192398" y="1573358"/>
            <a:ext cx="172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>
                <a:latin typeface="+mn-ea"/>
              </a:rPr>
              <a:t>NIM-IN</a:t>
            </a:r>
            <a:r>
              <a:rPr kumimoji="1" lang="en-US" altLang="ja-JP" sz="1400" b="1" dirty="0">
                <a:latin typeface="+mn-ea"/>
              </a:rPr>
              <a:t> (4-1)</a:t>
            </a:r>
          </a:p>
          <a:p>
            <a:pPr algn="ctr"/>
            <a:r>
              <a:rPr kumimoji="1" lang="en-US" altLang="ja-JP" sz="1400" dirty="0">
                <a:latin typeface="+mn-ea"/>
              </a:rPr>
              <a:t>BH2 (4-1)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5FE97964-E7B3-4E9A-AAE1-DF9BA4798D25}"/>
              </a:ext>
            </a:extLst>
          </p:cNvPr>
          <p:cNvSpPr txBox="1"/>
          <p:nvPr/>
        </p:nvSpPr>
        <p:spPr>
          <a:xfrm>
            <a:off x="10772503" y="5007993"/>
            <a:ext cx="1152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+mn-ea"/>
              </a:rPr>
              <a:t>Trig2D1</a:t>
            </a:r>
            <a:endParaRPr kumimoji="1" lang="ja-JP" altLang="en-US" sz="1400" dirty="0">
              <a:latin typeface="+mn-ea"/>
            </a:endParaRPr>
          </a:p>
        </p:txBody>
      </p:sp>
      <p:cxnSp>
        <p:nvCxnSpPr>
          <p:cNvPr id="88" name="直線矢印コネクタ 87">
            <a:extLst>
              <a:ext uri="{FF2B5EF4-FFF2-40B4-BE49-F238E27FC236}">
                <a16:creationId xmlns:a16="http://schemas.microsoft.com/office/drawing/2014/main" id="{6200DCC0-F89C-46B8-9B0A-9800CC9D0B52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5054620" y="4862107"/>
            <a:ext cx="54711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矢印コネクタ 89">
            <a:extLst>
              <a:ext uri="{FF2B5EF4-FFF2-40B4-BE49-F238E27FC236}">
                <a16:creationId xmlns:a16="http://schemas.microsoft.com/office/drawing/2014/main" id="{C1921E71-71AD-4491-A117-2EBFF7FAC5C0}"/>
              </a:ext>
            </a:extLst>
          </p:cNvPr>
          <p:cNvCxnSpPr>
            <a:cxnSpLocks/>
          </p:cNvCxnSpPr>
          <p:nvPr/>
        </p:nvCxnSpPr>
        <p:spPr>
          <a:xfrm>
            <a:off x="5044892" y="4459411"/>
            <a:ext cx="54711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コネクタ: カギ線 91">
            <a:extLst>
              <a:ext uri="{FF2B5EF4-FFF2-40B4-BE49-F238E27FC236}">
                <a16:creationId xmlns:a16="http://schemas.microsoft.com/office/drawing/2014/main" id="{4393AB9F-4696-4429-BEDF-A9E842D5C012}"/>
              </a:ext>
            </a:extLst>
          </p:cNvPr>
          <p:cNvCxnSpPr>
            <a:endCxn id="50" idx="1"/>
          </p:cNvCxnSpPr>
          <p:nvPr/>
        </p:nvCxnSpPr>
        <p:spPr>
          <a:xfrm rot="5400000" flipH="1" flipV="1">
            <a:off x="5266212" y="4123893"/>
            <a:ext cx="423660" cy="247377"/>
          </a:xfrm>
          <a:prstGeom prst="bentConnector2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>
            <a:extLst>
              <a:ext uri="{FF2B5EF4-FFF2-40B4-BE49-F238E27FC236}">
                <a16:creationId xmlns:a16="http://schemas.microsoft.com/office/drawing/2014/main" id="{B40C4739-F0D5-46B1-81F9-BE68BF884D36}"/>
              </a:ext>
            </a:extLst>
          </p:cNvPr>
          <p:cNvCxnSpPr>
            <a:cxnSpLocks/>
          </p:cNvCxnSpPr>
          <p:nvPr/>
        </p:nvCxnSpPr>
        <p:spPr>
          <a:xfrm>
            <a:off x="3067318" y="3888785"/>
            <a:ext cx="80001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FE574298-70F2-4C1B-A8D6-B93EA03EA09B}"/>
              </a:ext>
            </a:extLst>
          </p:cNvPr>
          <p:cNvSpPr txBox="1"/>
          <p:nvPr/>
        </p:nvSpPr>
        <p:spPr>
          <a:xfrm>
            <a:off x="3030755" y="3574491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TOF</a:t>
            </a:r>
            <a:r>
              <a:rPr kumimoji="1" lang="en-US" altLang="ja-JP" sz="1200" dirty="0"/>
              <a:t> </a:t>
            </a:r>
            <a:r>
              <a:rPr lang="en-US" altLang="ja-JP" sz="1200" dirty="0"/>
              <a:t>in</a:t>
            </a:r>
            <a:endParaRPr kumimoji="1" lang="ja-JP" altLang="en-US" sz="1200" dirty="0"/>
          </a:p>
        </p:txBody>
      </p:sp>
      <p:cxnSp>
        <p:nvCxnSpPr>
          <p:cNvPr id="95" name="直線矢印コネクタ 94">
            <a:extLst>
              <a:ext uri="{FF2B5EF4-FFF2-40B4-BE49-F238E27FC236}">
                <a16:creationId xmlns:a16="http://schemas.microsoft.com/office/drawing/2014/main" id="{6EBA9C8E-EE1C-4955-8112-EBA90D9C5D2C}"/>
              </a:ext>
            </a:extLst>
          </p:cNvPr>
          <p:cNvCxnSpPr>
            <a:cxnSpLocks/>
          </p:cNvCxnSpPr>
          <p:nvPr/>
        </p:nvCxnSpPr>
        <p:spPr>
          <a:xfrm>
            <a:off x="3067318" y="5492751"/>
            <a:ext cx="80001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74E0821-F939-40ED-87D9-3E9081E031C9}"/>
              </a:ext>
            </a:extLst>
          </p:cNvPr>
          <p:cNvSpPr txBox="1"/>
          <p:nvPr/>
        </p:nvSpPr>
        <p:spPr>
          <a:xfrm>
            <a:off x="3030755" y="5178457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SCH </a:t>
            </a:r>
            <a:r>
              <a:rPr lang="en-US" altLang="ja-JP" sz="1200" dirty="0"/>
              <a:t>in</a:t>
            </a:r>
            <a:endParaRPr kumimoji="1" lang="ja-JP" altLang="en-US" sz="1200" dirty="0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B489EEAB-595E-4D83-90A8-F07CC2E602AD}"/>
              </a:ext>
            </a:extLst>
          </p:cNvPr>
          <p:cNvSpPr txBox="1"/>
          <p:nvPr/>
        </p:nvSpPr>
        <p:spPr>
          <a:xfrm>
            <a:off x="5238750" y="5315770"/>
            <a:ext cx="2118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MTX2D-1</a:t>
            </a:r>
            <a:endParaRPr kumimoji="1" lang="ja-JP" altLang="en-US" sz="1600" b="1" dirty="0"/>
          </a:p>
        </p:txBody>
      </p:sp>
      <p:sp>
        <p:nvSpPr>
          <p:cNvPr id="111" name="正方形/長方形 110">
            <a:extLst>
              <a:ext uri="{FF2B5EF4-FFF2-40B4-BE49-F238E27FC236}">
                <a16:creationId xmlns:a16="http://schemas.microsoft.com/office/drawing/2014/main" id="{1ABA6B64-2375-4677-BDBF-BC2676CA6B23}"/>
              </a:ext>
            </a:extLst>
          </p:cNvPr>
          <p:cNvSpPr/>
          <p:nvPr/>
        </p:nvSpPr>
        <p:spPr>
          <a:xfrm>
            <a:off x="6295461" y="2265076"/>
            <a:ext cx="635359" cy="303136"/>
          </a:xfrm>
          <a:prstGeom prst="rect">
            <a:avLst/>
          </a:prstGeom>
          <a:solidFill>
            <a:srgbClr val="FFCC99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DWG</a:t>
            </a:r>
            <a:endParaRPr kumimoji="1" lang="ja-JP" altLang="en-US" sz="1200" dirty="0"/>
          </a:p>
        </p:txBody>
      </p:sp>
      <p:sp>
        <p:nvSpPr>
          <p:cNvPr id="112" name="正方形/長方形 111">
            <a:extLst>
              <a:ext uri="{FF2B5EF4-FFF2-40B4-BE49-F238E27FC236}">
                <a16:creationId xmlns:a16="http://schemas.microsoft.com/office/drawing/2014/main" id="{FF419DCD-E9FB-4C62-B308-7653261BF6C1}"/>
              </a:ext>
            </a:extLst>
          </p:cNvPr>
          <p:cNvSpPr/>
          <p:nvPr/>
        </p:nvSpPr>
        <p:spPr>
          <a:xfrm>
            <a:off x="6295461" y="2681654"/>
            <a:ext cx="635359" cy="303136"/>
          </a:xfrm>
          <a:prstGeom prst="rect">
            <a:avLst/>
          </a:prstGeom>
          <a:solidFill>
            <a:srgbClr val="FFCC99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DWG</a:t>
            </a:r>
            <a:endParaRPr kumimoji="1" lang="ja-JP" altLang="en-US" sz="1200" dirty="0"/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7E95B69B-98F8-473C-B755-E3CD53FE6B62}"/>
              </a:ext>
            </a:extLst>
          </p:cNvPr>
          <p:cNvSpPr/>
          <p:nvPr/>
        </p:nvSpPr>
        <p:spPr>
          <a:xfrm>
            <a:off x="6295460" y="1855298"/>
            <a:ext cx="635359" cy="303136"/>
          </a:xfrm>
          <a:prstGeom prst="rect">
            <a:avLst/>
          </a:prstGeom>
          <a:solidFill>
            <a:srgbClr val="FFCC99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DWG</a:t>
            </a:r>
            <a:endParaRPr kumimoji="1" lang="ja-JP" altLang="en-US" sz="1200" dirty="0"/>
          </a:p>
        </p:txBody>
      </p:sp>
      <p:cxnSp>
        <p:nvCxnSpPr>
          <p:cNvPr id="114" name="直線矢印コネクタ 113">
            <a:extLst>
              <a:ext uri="{FF2B5EF4-FFF2-40B4-BE49-F238E27FC236}">
                <a16:creationId xmlns:a16="http://schemas.microsoft.com/office/drawing/2014/main" id="{546AE36F-738C-4CF3-8D57-D7E09571745B}"/>
              </a:ext>
            </a:extLst>
          </p:cNvPr>
          <p:cNvCxnSpPr>
            <a:cxnSpLocks/>
          </p:cNvCxnSpPr>
          <p:nvPr/>
        </p:nvCxnSpPr>
        <p:spPr>
          <a:xfrm>
            <a:off x="6930819" y="2444387"/>
            <a:ext cx="1343271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矢印コネクタ 114">
            <a:extLst>
              <a:ext uri="{FF2B5EF4-FFF2-40B4-BE49-F238E27FC236}">
                <a16:creationId xmlns:a16="http://schemas.microsoft.com/office/drawing/2014/main" id="{F8822C44-EA62-4FD9-B710-275BF7D86410}"/>
              </a:ext>
            </a:extLst>
          </p:cNvPr>
          <p:cNvCxnSpPr>
            <a:cxnSpLocks/>
          </p:cNvCxnSpPr>
          <p:nvPr/>
        </p:nvCxnSpPr>
        <p:spPr>
          <a:xfrm>
            <a:off x="6930819" y="2852499"/>
            <a:ext cx="1343271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コネクタ: カギ線 115">
            <a:extLst>
              <a:ext uri="{FF2B5EF4-FFF2-40B4-BE49-F238E27FC236}">
                <a16:creationId xmlns:a16="http://schemas.microsoft.com/office/drawing/2014/main" id="{43D0D199-72D6-4A88-968F-259D09ADC8F8}"/>
              </a:ext>
            </a:extLst>
          </p:cNvPr>
          <p:cNvCxnSpPr>
            <a:cxnSpLocks/>
            <a:stCxn id="113" idx="3"/>
          </p:cNvCxnSpPr>
          <p:nvPr/>
        </p:nvCxnSpPr>
        <p:spPr>
          <a:xfrm>
            <a:off x="6930819" y="2006866"/>
            <a:ext cx="136167" cy="437521"/>
          </a:xfrm>
          <a:prstGeom prst="bentConnector2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矢印コネクタ 116">
            <a:extLst>
              <a:ext uri="{FF2B5EF4-FFF2-40B4-BE49-F238E27FC236}">
                <a16:creationId xmlns:a16="http://schemas.microsoft.com/office/drawing/2014/main" id="{27663ACF-8EA6-48D6-8098-7702B6D1434B}"/>
              </a:ext>
            </a:extLst>
          </p:cNvPr>
          <p:cNvCxnSpPr>
            <a:cxnSpLocks/>
            <a:endCxn id="112" idx="1"/>
          </p:cNvCxnSpPr>
          <p:nvPr/>
        </p:nvCxnSpPr>
        <p:spPr>
          <a:xfrm>
            <a:off x="5748349" y="2833222"/>
            <a:ext cx="54711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>
            <a:extLst>
              <a:ext uri="{FF2B5EF4-FFF2-40B4-BE49-F238E27FC236}">
                <a16:creationId xmlns:a16="http://schemas.microsoft.com/office/drawing/2014/main" id="{9BEFB38A-DEA0-434F-B4D3-14E0A08DB414}"/>
              </a:ext>
            </a:extLst>
          </p:cNvPr>
          <p:cNvCxnSpPr>
            <a:cxnSpLocks/>
          </p:cNvCxnSpPr>
          <p:nvPr/>
        </p:nvCxnSpPr>
        <p:spPr>
          <a:xfrm>
            <a:off x="5738621" y="2430526"/>
            <a:ext cx="54711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コネクタ: カギ線 118">
            <a:extLst>
              <a:ext uri="{FF2B5EF4-FFF2-40B4-BE49-F238E27FC236}">
                <a16:creationId xmlns:a16="http://schemas.microsoft.com/office/drawing/2014/main" id="{90513EE5-E959-4ABE-85A0-64CE302968E3}"/>
              </a:ext>
            </a:extLst>
          </p:cNvPr>
          <p:cNvCxnSpPr>
            <a:endCxn id="113" idx="1"/>
          </p:cNvCxnSpPr>
          <p:nvPr/>
        </p:nvCxnSpPr>
        <p:spPr>
          <a:xfrm rot="5400000" flipH="1" flipV="1">
            <a:off x="5959941" y="2095008"/>
            <a:ext cx="423660" cy="247377"/>
          </a:xfrm>
          <a:prstGeom prst="bentConnector2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5930C3A9-35ED-4881-9096-EE1B5C5935CA}"/>
              </a:ext>
            </a:extLst>
          </p:cNvPr>
          <p:cNvSpPr/>
          <p:nvPr/>
        </p:nvSpPr>
        <p:spPr>
          <a:xfrm>
            <a:off x="6295460" y="1298828"/>
            <a:ext cx="635359" cy="303136"/>
          </a:xfrm>
          <a:prstGeom prst="rect">
            <a:avLst/>
          </a:prstGeom>
          <a:solidFill>
            <a:srgbClr val="FFCC99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DWG</a:t>
            </a:r>
            <a:endParaRPr kumimoji="1" lang="ja-JP" altLang="en-US" sz="1200" dirty="0"/>
          </a:p>
        </p:txBody>
      </p:sp>
      <p:cxnSp>
        <p:nvCxnSpPr>
          <p:cNvPr id="121" name="直線矢印コネクタ 120">
            <a:extLst>
              <a:ext uri="{FF2B5EF4-FFF2-40B4-BE49-F238E27FC236}">
                <a16:creationId xmlns:a16="http://schemas.microsoft.com/office/drawing/2014/main" id="{C6C221BC-B84B-4766-9486-1DF587241B6A}"/>
              </a:ext>
            </a:extLst>
          </p:cNvPr>
          <p:cNvCxnSpPr>
            <a:cxnSpLocks/>
          </p:cNvCxnSpPr>
          <p:nvPr/>
        </p:nvCxnSpPr>
        <p:spPr>
          <a:xfrm>
            <a:off x="6930818" y="1469673"/>
            <a:ext cx="134327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矢印コネクタ 121">
            <a:extLst>
              <a:ext uri="{FF2B5EF4-FFF2-40B4-BE49-F238E27FC236}">
                <a16:creationId xmlns:a16="http://schemas.microsoft.com/office/drawing/2014/main" id="{749CB14C-8368-4122-B35A-FEEF809834F3}"/>
              </a:ext>
            </a:extLst>
          </p:cNvPr>
          <p:cNvCxnSpPr>
            <a:cxnSpLocks/>
            <a:endCxn id="120" idx="1"/>
          </p:cNvCxnSpPr>
          <p:nvPr/>
        </p:nvCxnSpPr>
        <p:spPr>
          <a:xfrm>
            <a:off x="5748348" y="1450396"/>
            <a:ext cx="54711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フローチャート: 記憶データ 127">
            <a:extLst>
              <a:ext uri="{FF2B5EF4-FFF2-40B4-BE49-F238E27FC236}">
                <a16:creationId xmlns:a16="http://schemas.microsoft.com/office/drawing/2014/main" id="{BCD05141-DEDD-4439-A7F2-B866F2028666}"/>
              </a:ext>
            </a:extLst>
          </p:cNvPr>
          <p:cNvSpPr/>
          <p:nvPr/>
        </p:nvSpPr>
        <p:spPr>
          <a:xfrm rot="10800000">
            <a:off x="8647367" y="994357"/>
            <a:ext cx="242676" cy="222449"/>
          </a:xfrm>
          <a:prstGeom prst="flowChartOnlineStorage">
            <a:avLst/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フローチャート: 記憶データ 128">
            <a:extLst>
              <a:ext uri="{FF2B5EF4-FFF2-40B4-BE49-F238E27FC236}">
                <a16:creationId xmlns:a16="http://schemas.microsoft.com/office/drawing/2014/main" id="{3A8DEA12-D071-4F64-9CF7-A05920D89FE5}"/>
              </a:ext>
            </a:extLst>
          </p:cNvPr>
          <p:cNvSpPr/>
          <p:nvPr/>
        </p:nvSpPr>
        <p:spPr>
          <a:xfrm rot="10800000">
            <a:off x="8647367" y="691890"/>
            <a:ext cx="242676" cy="222449"/>
          </a:xfrm>
          <a:prstGeom prst="flowChartOnlineStorage">
            <a:avLst/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フローチャート: 記憶データ 129">
            <a:extLst>
              <a:ext uri="{FF2B5EF4-FFF2-40B4-BE49-F238E27FC236}">
                <a16:creationId xmlns:a16="http://schemas.microsoft.com/office/drawing/2014/main" id="{F0B5004D-28D2-4158-9066-CC85BEA36791}"/>
              </a:ext>
            </a:extLst>
          </p:cNvPr>
          <p:cNvSpPr/>
          <p:nvPr/>
        </p:nvSpPr>
        <p:spPr>
          <a:xfrm rot="10800000">
            <a:off x="8647367" y="369056"/>
            <a:ext cx="242676" cy="222449"/>
          </a:xfrm>
          <a:prstGeom prst="flowChartOnlineStorage">
            <a:avLst/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5" name="直線矢印コネクタ 134">
            <a:extLst>
              <a:ext uri="{FF2B5EF4-FFF2-40B4-BE49-F238E27FC236}">
                <a16:creationId xmlns:a16="http://schemas.microsoft.com/office/drawing/2014/main" id="{3F7D986F-1E68-4010-B4DD-0941EC47E49D}"/>
              </a:ext>
            </a:extLst>
          </p:cNvPr>
          <p:cNvCxnSpPr>
            <a:cxnSpLocks/>
          </p:cNvCxnSpPr>
          <p:nvPr/>
        </p:nvCxnSpPr>
        <p:spPr>
          <a:xfrm>
            <a:off x="7304096" y="482237"/>
            <a:ext cx="1343271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コネクタ 136">
            <a:extLst>
              <a:ext uri="{FF2B5EF4-FFF2-40B4-BE49-F238E27FC236}">
                <a16:creationId xmlns:a16="http://schemas.microsoft.com/office/drawing/2014/main" id="{05C357DA-C8C0-4F60-94A8-99997A06E3A7}"/>
              </a:ext>
            </a:extLst>
          </p:cNvPr>
          <p:cNvCxnSpPr/>
          <p:nvPr/>
        </p:nvCxnSpPr>
        <p:spPr>
          <a:xfrm>
            <a:off x="7304096" y="482237"/>
            <a:ext cx="0" cy="237026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138">
            <a:extLst>
              <a:ext uri="{FF2B5EF4-FFF2-40B4-BE49-F238E27FC236}">
                <a16:creationId xmlns:a16="http://schemas.microsoft.com/office/drawing/2014/main" id="{A6DDE3CB-9C70-4261-9FAD-6A8427BF1635}"/>
              </a:ext>
            </a:extLst>
          </p:cNvPr>
          <p:cNvCxnSpPr>
            <a:cxnSpLocks/>
          </p:cNvCxnSpPr>
          <p:nvPr/>
        </p:nvCxnSpPr>
        <p:spPr>
          <a:xfrm>
            <a:off x="7500765" y="803115"/>
            <a:ext cx="0" cy="164127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矢印コネクタ 140">
            <a:extLst>
              <a:ext uri="{FF2B5EF4-FFF2-40B4-BE49-F238E27FC236}">
                <a16:creationId xmlns:a16="http://schemas.microsoft.com/office/drawing/2014/main" id="{4E39088F-AE38-4848-B898-7C0D11207E23}"/>
              </a:ext>
            </a:extLst>
          </p:cNvPr>
          <p:cNvCxnSpPr>
            <a:cxnSpLocks/>
          </p:cNvCxnSpPr>
          <p:nvPr/>
        </p:nvCxnSpPr>
        <p:spPr>
          <a:xfrm>
            <a:off x="7500765" y="803115"/>
            <a:ext cx="1164319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コネクタ 143">
            <a:extLst>
              <a:ext uri="{FF2B5EF4-FFF2-40B4-BE49-F238E27FC236}">
                <a16:creationId xmlns:a16="http://schemas.microsoft.com/office/drawing/2014/main" id="{7281C761-5CD7-4125-9D3F-88C22EEBD44D}"/>
              </a:ext>
            </a:extLst>
          </p:cNvPr>
          <p:cNvCxnSpPr>
            <a:cxnSpLocks/>
          </p:cNvCxnSpPr>
          <p:nvPr/>
        </p:nvCxnSpPr>
        <p:spPr>
          <a:xfrm>
            <a:off x="7748415" y="1105581"/>
            <a:ext cx="0" cy="30544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矢印コネクタ 145">
            <a:extLst>
              <a:ext uri="{FF2B5EF4-FFF2-40B4-BE49-F238E27FC236}">
                <a16:creationId xmlns:a16="http://schemas.microsoft.com/office/drawing/2014/main" id="{3090B3D8-611B-4D3B-BCC2-080C60E9406B}"/>
              </a:ext>
            </a:extLst>
          </p:cNvPr>
          <p:cNvCxnSpPr>
            <a:cxnSpLocks/>
            <a:endCxn id="128" idx="3"/>
          </p:cNvCxnSpPr>
          <p:nvPr/>
        </p:nvCxnSpPr>
        <p:spPr>
          <a:xfrm>
            <a:off x="7748415" y="1105581"/>
            <a:ext cx="939398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楕円 148">
            <a:extLst>
              <a:ext uri="{FF2B5EF4-FFF2-40B4-BE49-F238E27FC236}">
                <a16:creationId xmlns:a16="http://schemas.microsoft.com/office/drawing/2014/main" id="{1C41D737-100C-482A-A6C5-461AE15A1F8A}"/>
              </a:ext>
            </a:extLst>
          </p:cNvPr>
          <p:cNvSpPr/>
          <p:nvPr/>
        </p:nvSpPr>
        <p:spPr>
          <a:xfrm>
            <a:off x="7712321" y="1411023"/>
            <a:ext cx="87167" cy="87167"/>
          </a:xfrm>
          <a:prstGeom prst="ellipse">
            <a:avLst/>
          </a:prstGeom>
          <a:solidFill>
            <a:schemeClr val="tx1"/>
          </a:solid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楕円 149">
            <a:extLst>
              <a:ext uri="{FF2B5EF4-FFF2-40B4-BE49-F238E27FC236}">
                <a16:creationId xmlns:a16="http://schemas.microsoft.com/office/drawing/2014/main" id="{B9531DBD-7381-40C4-B767-266AC16CBC6A}"/>
              </a:ext>
            </a:extLst>
          </p:cNvPr>
          <p:cNvSpPr/>
          <p:nvPr/>
        </p:nvSpPr>
        <p:spPr>
          <a:xfrm>
            <a:off x="7467093" y="2411277"/>
            <a:ext cx="87167" cy="87167"/>
          </a:xfrm>
          <a:prstGeom prst="ellipse">
            <a:avLst/>
          </a:prstGeom>
          <a:solidFill>
            <a:schemeClr val="tx1"/>
          </a:solid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楕円 150">
            <a:extLst>
              <a:ext uri="{FF2B5EF4-FFF2-40B4-BE49-F238E27FC236}">
                <a16:creationId xmlns:a16="http://schemas.microsoft.com/office/drawing/2014/main" id="{0E1854ED-619A-4EDB-BA04-EC45269A513C}"/>
              </a:ext>
            </a:extLst>
          </p:cNvPr>
          <p:cNvSpPr/>
          <p:nvPr/>
        </p:nvSpPr>
        <p:spPr>
          <a:xfrm>
            <a:off x="7269768" y="2813126"/>
            <a:ext cx="87167" cy="87167"/>
          </a:xfrm>
          <a:prstGeom prst="ellipse">
            <a:avLst/>
          </a:prstGeom>
          <a:solidFill>
            <a:schemeClr val="tx1"/>
          </a:solid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2" name="直線矢印コネクタ 151">
            <a:extLst>
              <a:ext uri="{FF2B5EF4-FFF2-40B4-BE49-F238E27FC236}">
                <a16:creationId xmlns:a16="http://schemas.microsoft.com/office/drawing/2014/main" id="{46D11F65-6AE4-426D-A96F-F172A66856FC}"/>
              </a:ext>
            </a:extLst>
          </p:cNvPr>
          <p:cNvCxnSpPr>
            <a:cxnSpLocks/>
          </p:cNvCxnSpPr>
          <p:nvPr/>
        </p:nvCxnSpPr>
        <p:spPr>
          <a:xfrm>
            <a:off x="8890043" y="478699"/>
            <a:ext cx="1882460" cy="158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矢印コネクタ 153">
            <a:extLst>
              <a:ext uri="{FF2B5EF4-FFF2-40B4-BE49-F238E27FC236}">
                <a16:creationId xmlns:a16="http://schemas.microsoft.com/office/drawing/2014/main" id="{3DADF3B4-8EB9-4C9F-992D-7D1FC9E92C71}"/>
              </a:ext>
            </a:extLst>
          </p:cNvPr>
          <p:cNvCxnSpPr>
            <a:cxnSpLocks/>
          </p:cNvCxnSpPr>
          <p:nvPr/>
        </p:nvCxnSpPr>
        <p:spPr>
          <a:xfrm>
            <a:off x="8890043" y="814789"/>
            <a:ext cx="188246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矢印コネクタ 154">
            <a:extLst>
              <a:ext uri="{FF2B5EF4-FFF2-40B4-BE49-F238E27FC236}">
                <a16:creationId xmlns:a16="http://schemas.microsoft.com/office/drawing/2014/main" id="{4DBA8A8C-1753-4431-A1AB-FDA4BD789E55}"/>
              </a:ext>
            </a:extLst>
          </p:cNvPr>
          <p:cNvCxnSpPr>
            <a:cxnSpLocks/>
          </p:cNvCxnSpPr>
          <p:nvPr/>
        </p:nvCxnSpPr>
        <p:spPr>
          <a:xfrm>
            <a:off x="8890043" y="1101220"/>
            <a:ext cx="188246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EC7D979E-F932-482D-9250-54CCC63D2E36}"/>
              </a:ext>
            </a:extLst>
          </p:cNvPr>
          <p:cNvSpPr/>
          <p:nvPr/>
        </p:nvSpPr>
        <p:spPr>
          <a:xfrm>
            <a:off x="9377751" y="2391729"/>
            <a:ext cx="642300" cy="303136"/>
          </a:xfrm>
          <a:prstGeom prst="rect">
            <a:avLst/>
          </a:prstGeom>
          <a:solidFill>
            <a:srgbClr val="FFCC99"/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DWG</a:t>
            </a:r>
            <a:endParaRPr kumimoji="1" lang="ja-JP" altLang="en-US" sz="1200" dirty="0"/>
          </a:p>
        </p:txBody>
      </p:sp>
      <p:cxnSp>
        <p:nvCxnSpPr>
          <p:cNvPr id="161" name="直線コネクタ 160">
            <a:extLst>
              <a:ext uri="{FF2B5EF4-FFF2-40B4-BE49-F238E27FC236}">
                <a16:creationId xmlns:a16="http://schemas.microsoft.com/office/drawing/2014/main" id="{4FBE823F-5207-44E3-9C1E-DAD7831934FD}"/>
              </a:ext>
            </a:extLst>
          </p:cNvPr>
          <p:cNvCxnSpPr/>
          <p:nvPr/>
        </p:nvCxnSpPr>
        <p:spPr>
          <a:xfrm>
            <a:off x="9004475" y="2543297"/>
            <a:ext cx="37327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矢印コネクタ 161">
            <a:extLst>
              <a:ext uri="{FF2B5EF4-FFF2-40B4-BE49-F238E27FC236}">
                <a16:creationId xmlns:a16="http://schemas.microsoft.com/office/drawing/2014/main" id="{FCC59788-CFD6-4A04-AAFB-97F769FBF7F9}"/>
              </a:ext>
            </a:extLst>
          </p:cNvPr>
          <p:cNvCxnSpPr>
            <a:cxnSpLocks/>
          </p:cNvCxnSpPr>
          <p:nvPr/>
        </p:nvCxnSpPr>
        <p:spPr>
          <a:xfrm>
            <a:off x="10020051" y="2543297"/>
            <a:ext cx="752452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コネクタ: カギ線 164">
            <a:extLst>
              <a:ext uri="{FF2B5EF4-FFF2-40B4-BE49-F238E27FC236}">
                <a16:creationId xmlns:a16="http://schemas.microsoft.com/office/drawing/2014/main" id="{DE95EC23-BF6E-4B97-809D-B1E8F87F362D}"/>
              </a:ext>
            </a:extLst>
          </p:cNvPr>
          <p:cNvCxnSpPr>
            <a:cxnSpLocks/>
            <a:endCxn id="61" idx="2"/>
          </p:cNvCxnSpPr>
          <p:nvPr/>
        </p:nvCxnSpPr>
        <p:spPr>
          <a:xfrm rot="10800000" flipV="1">
            <a:off x="8779233" y="3206476"/>
            <a:ext cx="1417232" cy="773870"/>
          </a:xfrm>
          <a:prstGeom prst="bentConnector3">
            <a:avLst>
              <a:gd name="adj1" fmla="val 116130"/>
            </a:avLst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線コネクタ 167">
            <a:extLst>
              <a:ext uri="{FF2B5EF4-FFF2-40B4-BE49-F238E27FC236}">
                <a16:creationId xmlns:a16="http://schemas.microsoft.com/office/drawing/2014/main" id="{C197D8A9-6F44-4EF1-AE13-CE6C11DF8DF3}"/>
              </a:ext>
            </a:extLst>
          </p:cNvPr>
          <p:cNvCxnSpPr/>
          <p:nvPr/>
        </p:nvCxnSpPr>
        <p:spPr>
          <a:xfrm flipV="1">
            <a:off x="10196465" y="2543297"/>
            <a:ext cx="0" cy="66317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4174F6FC-B9E5-443D-8F14-DD55B02A9428}"/>
              </a:ext>
            </a:extLst>
          </p:cNvPr>
          <p:cNvSpPr txBox="1"/>
          <p:nvPr/>
        </p:nvSpPr>
        <p:spPr>
          <a:xfrm>
            <a:off x="6021904" y="382636"/>
            <a:ext cx="2118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MTX3D</a:t>
            </a:r>
            <a:endParaRPr kumimoji="1" lang="ja-JP" altLang="en-US" sz="1600" b="1" dirty="0"/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2DCDAC95-D8D3-4226-B62A-6FBC3140D51D}"/>
              </a:ext>
            </a:extLst>
          </p:cNvPr>
          <p:cNvSpPr txBox="1"/>
          <p:nvPr/>
        </p:nvSpPr>
        <p:spPr>
          <a:xfrm>
            <a:off x="10772503" y="2393983"/>
            <a:ext cx="128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latin typeface="+mn-ea"/>
              </a:rPr>
              <a:t>Trig3D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884EF7ED-AF71-4063-B11A-65CA97A5CE9C}"/>
              </a:ext>
            </a:extLst>
          </p:cNvPr>
          <p:cNvSpPr txBox="1"/>
          <p:nvPr/>
        </p:nvSpPr>
        <p:spPr>
          <a:xfrm>
            <a:off x="10759249" y="964796"/>
            <a:ext cx="128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+mn-ea"/>
              </a:rPr>
              <a:t>BH2-OR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2659BAAE-CB91-4CF3-A395-EB90C45C912D}"/>
              </a:ext>
            </a:extLst>
          </p:cNvPr>
          <p:cNvSpPr txBox="1"/>
          <p:nvPr/>
        </p:nvSpPr>
        <p:spPr>
          <a:xfrm>
            <a:off x="10749923" y="659407"/>
            <a:ext cx="128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+mn-ea"/>
              </a:rPr>
              <a:t>TOF-OR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88641C44-C323-4F00-AB82-50BA64FFE935}"/>
              </a:ext>
            </a:extLst>
          </p:cNvPr>
          <p:cNvSpPr txBox="1"/>
          <p:nvPr/>
        </p:nvSpPr>
        <p:spPr>
          <a:xfrm>
            <a:off x="10729157" y="335660"/>
            <a:ext cx="1284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latin typeface="+mn-ea"/>
              </a:rPr>
              <a:t>SCH-OR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0BF2D3B4-1375-4354-AF74-4C88BD65E937}"/>
              </a:ext>
            </a:extLst>
          </p:cNvPr>
          <p:cNvSpPr/>
          <p:nvPr/>
        </p:nvSpPr>
        <p:spPr>
          <a:xfrm>
            <a:off x="5238703" y="6100544"/>
            <a:ext cx="5305426" cy="4967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EDB4FA4E-117C-48A9-BC96-B1B8FA35EC3B}"/>
              </a:ext>
            </a:extLst>
          </p:cNvPr>
          <p:cNvSpPr txBox="1"/>
          <p:nvPr/>
        </p:nvSpPr>
        <p:spPr>
          <a:xfrm>
            <a:off x="5246077" y="6203189"/>
            <a:ext cx="3401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MTX2D-2 (Same as MTX2D-1)</a:t>
            </a:r>
            <a:endParaRPr kumimoji="1" lang="ja-JP" altLang="en-US" sz="1600" b="1" dirty="0"/>
          </a:p>
        </p:txBody>
      </p:sp>
      <p:sp>
        <p:nvSpPr>
          <p:cNvPr id="189" name="テキスト ボックス 188">
            <a:extLst>
              <a:ext uri="{FF2B5EF4-FFF2-40B4-BE49-F238E27FC236}">
                <a16:creationId xmlns:a16="http://schemas.microsoft.com/office/drawing/2014/main" id="{E64AA37D-9BBE-4F8A-8099-B160A1A7C598}"/>
              </a:ext>
            </a:extLst>
          </p:cNvPr>
          <p:cNvSpPr txBox="1"/>
          <p:nvPr/>
        </p:nvSpPr>
        <p:spPr>
          <a:xfrm>
            <a:off x="4258553" y="4307136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TOF</a:t>
            </a:r>
            <a:r>
              <a:rPr kumimoji="1" lang="en-US" altLang="ja-JP" sz="1200" dirty="0"/>
              <a:t> </a:t>
            </a:r>
            <a:r>
              <a:rPr lang="en-US" altLang="ja-JP" sz="1200" dirty="0"/>
              <a:t>in</a:t>
            </a:r>
            <a:endParaRPr kumimoji="1" lang="ja-JP" altLang="en-US" sz="1200" dirty="0"/>
          </a:p>
        </p:txBody>
      </p: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EC80C2A8-8D3E-4290-86F9-AF6602BA27D1}"/>
              </a:ext>
            </a:extLst>
          </p:cNvPr>
          <p:cNvSpPr txBox="1"/>
          <p:nvPr/>
        </p:nvSpPr>
        <p:spPr>
          <a:xfrm>
            <a:off x="4258553" y="4729109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SCH </a:t>
            </a:r>
            <a:r>
              <a:rPr lang="en-US" altLang="ja-JP" sz="1200" dirty="0"/>
              <a:t>in</a:t>
            </a:r>
            <a:endParaRPr kumimoji="1" lang="ja-JP" altLang="en-US" sz="1200" dirty="0"/>
          </a:p>
        </p:txBody>
      </p: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F6738768-6919-48FC-A51B-BEA89B136E66}"/>
              </a:ext>
            </a:extLst>
          </p:cNvPr>
          <p:cNvSpPr txBox="1"/>
          <p:nvPr/>
        </p:nvSpPr>
        <p:spPr>
          <a:xfrm>
            <a:off x="5008913" y="2279603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TOF</a:t>
            </a:r>
            <a:r>
              <a:rPr kumimoji="1" lang="en-US" altLang="ja-JP" sz="1200" dirty="0"/>
              <a:t> </a:t>
            </a:r>
            <a:r>
              <a:rPr lang="en-US" altLang="ja-JP" sz="1200" dirty="0"/>
              <a:t>in</a:t>
            </a:r>
            <a:endParaRPr kumimoji="1" lang="ja-JP" altLang="en-US" sz="1200" dirty="0"/>
          </a:p>
        </p:txBody>
      </p:sp>
      <p:sp>
        <p:nvSpPr>
          <p:cNvPr id="192" name="テキスト ボックス 191">
            <a:extLst>
              <a:ext uri="{FF2B5EF4-FFF2-40B4-BE49-F238E27FC236}">
                <a16:creationId xmlns:a16="http://schemas.microsoft.com/office/drawing/2014/main" id="{CBAF2E19-B160-4D00-AE37-EB182FD85C76}"/>
              </a:ext>
            </a:extLst>
          </p:cNvPr>
          <p:cNvSpPr txBox="1"/>
          <p:nvPr/>
        </p:nvSpPr>
        <p:spPr>
          <a:xfrm>
            <a:off x="5008913" y="2701576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SCH </a:t>
            </a:r>
            <a:r>
              <a:rPr lang="en-US" altLang="ja-JP" sz="1200" dirty="0"/>
              <a:t>in</a:t>
            </a:r>
            <a:endParaRPr kumimoji="1" lang="ja-JP" altLang="en-US" sz="1200" dirty="0"/>
          </a:p>
        </p:txBody>
      </p: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CB318E7F-1EB5-4679-B57C-B2C08A83CAE7}"/>
              </a:ext>
            </a:extLst>
          </p:cNvPr>
          <p:cNvSpPr txBox="1"/>
          <p:nvPr/>
        </p:nvSpPr>
        <p:spPr>
          <a:xfrm>
            <a:off x="4996934" y="1296359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/>
              <a:t>BH2 </a:t>
            </a:r>
            <a:r>
              <a:rPr lang="en-US" altLang="ja-JP" sz="1200" dirty="0"/>
              <a:t>in</a:t>
            </a:r>
            <a:endParaRPr kumimoji="1" lang="ja-JP" altLang="en-US" sz="1200" dirty="0"/>
          </a:p>
        </p:txBody>
      </p:sp>
      <p:sp>
        <p:nvSpPr>
          <p:cNvPr id="194" name="テキスト ボックス 193">
            <a:extLst>
              <a:ext uri="{FF2B5EF4-FFF2-40B4-BE49-F238E27FC236}">
                <a16:creationId xmlns:a16="http://schemas.microsoft.com/office/drawing/2014/main" id="{00622018-5ABE-467C-99CE-D40AC68B4E0E}"/>
              </a:ext>
            </a:extLst>
          </p:cNvPr>
          <p:cNvSpPr txBox="1"/>
          <p:nvPr/>
        </p:nvSpPr>
        <p:spPr>
          <a:xfrm>
            <a:off x="5477508" y="3583727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err="1"/>
              <a:t>TofExt</a:t>
            </a:r>
            <a:endParaRPr kumimoji="1" lang="ja-JP" altLang="en-US" sz="1200" dirty="0"/>
          </a:p>
        </p:txBody>
      </p: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D6B27A0E-D255-424E-B4CF-63A14DB5FE22}"/>
              </a:ext>
            </a:extLst>
          </p:cNvPr>
          <p:cNvSpPr txBox="1"/>
          <p:nvPr/>
        </p:nvSpPr>
        <p:spPr>
          <a:xfrm>
            <a:off x="9532433" y="3650340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Trig</a:t>
            </a:r>
            <a:endParaRPr kumimoji="1" lang="ja-JP" altLang="en-US" sz="1200" dirty="0"/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BEBECF86-32D4-436A-A385-3FB11893F594}"/>
              </a:ext>
            </a:extLst>
          </p:cNvPr>
          <p:cNvSpPr txBox="1"/>
          <p:nvPr/>
        </p:nvSpPr>
        <p:spPr>
          <a:xfrm>
            <a:off x="9264760" y="2098665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Trig</a:t>
            </a:r>
            <a:endParaRPr kumimoji="1" lang="ja-JP" altLang="en-US" sz="1200" dirty="0"/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8A1AF813-9A3F-478F-BAB3-CA48EB4AD913}"/>
              </a:ext>
            </a:extLst>
          </p:cNvPr>
          <p:cNvSpPr txBox="1"/>
          <p:nvPr/>
        </p:nvSpPr>
        <p:spPr>
          <a:xfrm>
            <a:off x="6163425" y="1603124"/>
            <a:ext cx="836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err="1"/>
              <a:t>TofExt</a:t>
            </a:r>
            <a:endParaRPr kumimoji="1" lang="ja-JP" altLang="en-US" sz="1200" dirty="0"/>
          </a:p>
        </p:txBody>
      </p: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54E396BD-887B-4728-B819-DB05F4C2E062}"/>
              </a:ext>
            </a:extLst>
          </p:cNvPr>
          <p:cNvSpPr txBox="1"/>
          <p:nvPr/>
        </p:nvSpPr>
        <p:spPr>
          <a:xfrm>
            <a:off x="10772503" y="5615650"/>
            <a:ext cx="1280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latin typeface="+mn-ea"/>
              </a:rPr>
              <a:t>To IOM</a:t>
            </a:r>
          </a:p>
          <a:p>
            <a:pPr algn="ctr"/>
            <a:r>
              <a:rPr lang="en-US" altLang="ja-JP" sz="1400" b="1" dirty="0">
                <a:latin typeface="+mn-ea"/>
              </a:rPr>
              <a:t>(NIM-OUT)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DA4F9F82-01DF-444A-953D-13549B9F7587}"/>
              </a:ext>
            </a:extLst>
          </p:cNvPr>
          <p:cNvSpPr/>
          <p:nvPr/>
        </p:nvSpPr>
        <p:spPr>
          <a:xfrm>
            <a:off x="133700" y="994357"/>
            <a:ext cx="1755988" cy="4806137"/>
          </a:xfrm>
          <a:prstGeom prst="rect">
            <a:avLst/>
          </a:prstGeom>
          <a:noFill/>
          <a:ln w="158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2" name="直線矢印コネクタ 201">
            <a:extLst>
              <a:ext uri="{FF2B5EF4-FFF2-40B4-BE49-F238E27FC236}">
                <a16:creationId xmlns:a16="http://schemas.microsoft.com/office/drawing/2014/main" id="{CA6914EF-9F93-4BBD-B320-012919BA6775}"/>
              </a:ext>
            </a:extLst>
          </p:cNvPr>
          <p:cNvCxnSpPr>
            <a:cxnSpLocks/>
          </p:cNvCxnSpPr>
          <p:nvPr/>
        </p:nvCxnSpPr>
        <p:spPr>
          <a:xfrm>
            <a:off x="1934633" y="1817756"/>
            <a:ext cx="389465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>
            <a:extLst>
              <a:ext uri="{FF2B5EF4-FFF2-40B4-BE49-F238E27FC236}">
                <a16:creationId xmlns:a16="http://schemas.microsoft.com/office/drawing/2014/main" id="{73F8CD07-AE46-4140-8BDF-DC62B734955B}"/>
              </a:ext>
            </a:extLst>
          </p:cNvPr>
          <p:cNvCxnSpPr>
            <a:cxnSpLocks/>
          </p:cNvCxnSpPr>
          <p:nvPr/>
        </p:nvCxnSpPr>
        <p:spPr>
          <a:xfrm>
            <a:off x="1934633" y="2681654"/>
            <a:ext cx="389465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>
            <a:extLst>
              <a:ext uri="{FF2B5EF4-FFF2-40B4-BE49-F238E27FC236}">
                <a16:creationId xmlns:a16="http://schemas.microsoft.com/office/drawing/2014/main" id="{FF4B5DFB-87FD-4DE8-B98B-8A474324F82D}"/>
              </a:ext>
            </a:extLst>
          </p:cNvPr>
          <p:cNvCxnSpPr>
            <a:cxnSpLocks/>
          </p:cNvCxnSpPr>
          <p:nvPr/>
        </p:nvCxnSpPr>
        <p:spPr>
          <a:xfrm>
            <a:off x="1921933" y="3860726"/>
            <a:ext cx="389465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>
            <a:extLst>
              <a:ext uri="{FF2B5EF4-FFF2-40B4-BE49-F238E27FC236}">
                <a16:creationId xmlns:a16="http://schemas.microsoft.com/office/drawing/2014/main" id="{99137FF1-5550-41FD-AF56-3D9249DDE6E4}"/>
              </a:ext>
            </a:extLst>
          </p:cNvPr>
          <p:cNvCxnSpPr>
            <a:cxnSpLocks/>
          </p:cNvCxnSpPr>
          <p:nvPr/>
        </p:nvCxnSpPr>
        <p:spPr>
          <a:xfrm>
            <a:off x="1921933" y="5476976"/>
            <a:ext cx="389465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A2918583-42DD-41AA-92D0-D474CEE76031}"/>
              </a:ext>
            </a:extLst>
          </p:cNvPr>
          <p:cNvSpPr txBox="1"/>
          <p:nvPr/>
        </p:nvSpPr>
        <p:spPr>
          <a:xfrm>
            <a:off x="383587" y="1044693"/>
            <a:ext cx="1280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latin typeface="+mn-ea"/>
              </a:rPr>
              <a:t>IOB: True</a:t>
            </a:r>
            <a:endParaRPr kumimoji="1" lang="ja-JP" altLang="en-US" sz="1400" dirty="0">
              <a:latin typeface="+mn-ea"/>
            </a:endParaRPr>
          </a:p>
        </p:txBody>
      </p:sp>
      <p:sp>
        <p:nvSpPr>
          <p:cNvPr id="208" name="テキスト ボックス 207">
            <a:extLst>
              <a:ext uri="{FF2B5EF4-FFF2-40B4-BE49-F238E27FC236}">
                <a16:creationId xmlns:a16="http://schemas.microsoft.com/office/drawing/2014/main" id="{BD3B7727-E4C0-4F4F-9EED-4CB1FB90A897}"/>
              </a:ext>
            </a:extLst>
          </p:cNvPr>
          <p:cNvSpPr txBox="1"/>
          <p:nvPr/>
        </p:nvSpPr>
        <p:spPr>
          <a:xfrm>
            <a:off x="999066" y="6138870"/>
            <a:ext cx="2868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/>
              <a:t>DWG</a:t>
            </a:r>
            <a:r>
              <a:rPr kumimoji="1" lang="en-US" altLang="ja-JP" sz="1400" dirty="0"/>
              <a:t>: Delay Width Generator</a:t>
            </a:r>
          </a:p>
          <a:p>
            <a:r>
              <a:rPr lang="en-US" altLang="ja-JP" sz="1400" b="1" dirty="0"/>
              <a:t>Sync</a:t>
            </a:r>
            <a:r>
              <a:rPr lang="en-US" altLang="ja-JP" sz="1400" dirty="0"/>
              <a:t>: Double-FF</a:t>
            </a:r>
            <a:endParaRPr kumimoji="1" lang="ja-JP" altLang="en-US" sz="1400" dirty="0"/>
          </a:p>
        </p:txBody>
      </p:sp>
      <p:sp>
        <p:nvSpPr>
          <p:cNvPr id="209" name="テキスト ボックス 208">
            <a:extLst>
              <a:ext uri="{FF2B5EF4-FFF2-40B4-BE49-F238E27FC236}">
                <a16:creationId xmlns:a16="http://schemas.microsoft.com/office/drawing/2014/main" id="{C0131C42-5FFE-4970-89B8-055EA0E3D607}"/>
              </a:ext>
            </a:extLst>
          </p:cNvPr>
          <p:cNvSpPr txBox="1"/>
          <p:nvPr/>
        </p:nvSpPr>
        <p:spPr>
          <a:xfrm>
            <a:off x="542925" y="209550"/>
            <a:ext cx="45522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/>
              <a:t>Configuration of MTX3D-E03E42</a:t>
            </a:r>
            <a:endParaRPr kumimoji="1" lang="ja-JP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081781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FDB892-51A2-4F1E-BDAA-29D99650CEC9}"/>
              </a:ext>
            </a:extLst>
          </p:cNvPr>
          <p:cNvSpPr txBox="1"/>
          <p:nvPr/>
        </p:nvSpPr>
        <p:spPr>
          <a:xfrm>
            <a:off x="771525" y="323850"/>
            <a:ext cx="5162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/>
              <a:t>HUL MTX3D_E03E42 software</a:t>
            </a:r>
            <a:endParaRPr kumimoji="1" lang="ja-JP" altLang="en-US" sz="22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FAEBAFF-3C33-441F-9542-B4F6E0AEC281}"/>
              </a:ext>
            </a:extLst>
          </p:cNvPr>
          <p:cNvSpPr txBox="1"/>
          <p:nvPr/>
        </p:nvSpPr>
        <p:spPr>
          <a:xfrm>
            <a:off x="1000125" y="1152525"/>
            <a:ext cx="100869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Control software is included in </a:t>
            </a:r>
            <a:r>
              <a:rPr lang="en-US" altLang="ja-JP" dirty="0" err="1"/>
              <a:t>hul-software.git</a:t>
            </a:r>
            <a:r>
              <a:rPr lang="en-US" altLang="ja-JP" dirty="0"/>
              <a:t> as Mtx3D_E03E42.</a:t>
            </a:r>
          </a:p>
          <a:p>
            <a:r>
              <a:rPr lang="en-US" altLang="ja-JP" dirty="0"/>
              <a:t>To build executable files from sources, </a:t>
            </a:r>
            <a:r>
              <a:rPr lang="en-US" altLang="ja-JP" dirty="0" err="1"/>
              <a:t>gcc</a:t>
            </a:r>
            <a:r>
              <a:rPr lang="en-US" altLang="ja-JP" dirty="0"/>
              <a:t> version 7 (or more) is necessary.</a:t>
            </a:r>
          </a:p>
          <a:p>
            <a:r>
              <a:rPr lang="en-US" altLang="ja-JP" dirty="0"/>
              <a:t>If your OS is CentOS 8, no problem. But, if you are using CentOS 7, </a:t>
            </a:r>
            <a:r>
              <a:rPr lang="en-US" altLang="ja-JP" dirty="0" err="1"/>
              <a:t>devtoolset</a:t>
            </a:r>
            <a:r>
              <a:rPr lang="en-US" altLang="ja-JP" dirty="0"/>
              <a:t> must be enabled (or </a:t>
            </a:r>
            <a:r>
              <a:rPr lang="en-US" altLang="ja-JP" dirty="0" err="1"/>
              <a:t>gcc</a:t>
            </a:r>
            <a:r>
              <a:rPr lang="en-US" altLang="ja-JP" dirty="0"/>
              <a:t> compiled by yourself).</a:t>
            </a:r>
          </a:p>
          <a:p>
            <a:endParaRPr kumimoji="1" lang="en-US" altLang="ja-JP" dirty="0"/>
          </a:p>
          <a:p>
            <a:r>
              <a:rPr lang="en-US" altLang="ja-JP" b="1" dirty="0"/>
              <a:t>Executable files.</a:t>
            </a:r>
            <a:endParaRPr kumimoji="1" lang="en-US" altLang="ja-JP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err="1"/>
              <a:t>load_nimo</a:t>
            </a:r>
            <a:r>
              <a:rPr kumimoji="1" lang="en-US" altLang="ja-JP" dirty="0"/>
              <a:t>: 		Select </a:t>
            </a:r>
            <a:r>
              <a:rPr kumimoji="1" lang="en-US" altLang="ja-JP" dirty="0" err="1"/>
              <a:t>ouput</a:t>
            </a:r>
            <a:r>
              <a:rPr kumimoji="1" lang="en-US" altLang="ja-JP" dirty="0"/>
              <a:t> signals from NIM-OUT ports.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err="1"/>
              <a:t>load_register</a:t>
            </a:r>
            <a:r>
              <a:rPr lang="en-US" altLang="ja-JP" dirty="0"/>
              <a:t>: 		Set DWG registers.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load_matrix3d: 	Set matrix pattern to the matrix3d module.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load_matrix2d: 	Set matrix pattern to </a:t>
            </a:r>
            <a:r>
              <a:rPr lang="en-US" altLang="ja-JP"/>
              <a:t>the matrix2d-1 </a:t>
            </a:r>
            <a:r>
              <a:rPr lang="en-US" altLang="ja-JP" dirty="0"/>
              <a:t>(or -2) modules.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dirty="0"/>
          </a:p>
          <a:p>
            <a:r>
              <a:rPr lang="en-US" altLang="ja-JP" dirty="0"/>
              <a:t>Example registers for these exec files are in Mtx3D_E03E42/</a:t>
            </a:r>
            <a:r>
              <a:rPr lang="en-US" altLang="ja-JP" dirty="0" err="1"/>
              <a:t>example_register</a:t>
            </a:r>
            <a:r>
              <a:rPr lang="en-US" altLang="ja-JP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kumimoji="1" lang="en-US" altLang="ja-JP" dirty="0"/>
          </a:p>
          <a:p>
            <a:r>
              <a:rPr lang="en-US" altLang="ja-JP" dirty="0"/>
              <a:t>In the fe_hul02 computer, devtoolset-7 and executable files compiled by </a:t>
            </a:r>
            <a:r>
              <a:rPr lang="en-US" altLang="ja-JP" dirty="0" err="1"/>
              <a:t>gcc</a:t>
            </a:r>
            <a:r>
              <a:rPr lang="en-US" altLang="ja-JP" dirty="0"/>
              <a:t> 7.3 are installed.</a:t>
            </a:r>
          </a:p>
          <a:p>
            <a:r>
              <a:rPr kumimoji="1" lang="en-US" altLang="ja-JP" dirty="0"/>
              <a:t>But, devtoolset-7 is</a:t>
            </a:r>
            <a:r>
              <a:rPr lang="en-US" altLang="ja-JP" dirty="0"/>
              <a:t> not enabled usually. When you use it, run this command.</a:t>
            </a:r>
          </a:p>
          <a:p>
            <a:r>
              <a:rPr kumimoji="1" lang="en-US" altLang="ja-JP" b="1" dirty="0" err="1"/>
              <a:t>sc</a:t>
            </a:r>
            <a:r>
              <a:rPr lang="en-US" altLang="ja-JP" b="1" dirty="0" err="1"/>
              <a:t>l</a:t>
            </a:r>
            <a:r>
              <a:rPr lang="en-US" altLang="ja-JP" b="1" dirty="0"/>
              <a:t> enable devtoolset-7 bash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8121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23F690-73A8-46EE-B3C1-7645A73CC17F}"/>
              </a:ext>
            </a:extLst>
          </p:cNvPr>
          <p:cNvSpPr txBox="1"/>
          <p:nvPr/>
        </p:nvSpPr>
        <p:spPr>
          <a:xfrm>
            <a:off x="771525" y="323850"/>
            <a:ext cx="5162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/>
              <a:t>NIMO (IOM)</a:t>
            </a:r>
            <a:r>
              <a:rPr kumimoji="1" lang="en-US" altLang="ja-JP" sz="2200" dirty="0"/>
              <a:t> register</a:t>
            </a:r>
            <a:endParaRPr kumimoji="1" lang="ja-JP" altLang="en-US" sz="22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03CA767-863A-4239-861E-661CFA92B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725" y="2340293"/>
            <a:ext cx="4324350" cy="406717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8CD194-31B8-4086-8C4B-94DDFCF6A05B}"/>
              </a:ext>
            </a:extLst>
          </p:cNvPr>
          <p:cNvSpPr txBox="1"/>
          <p:nvPr/>
        </p:nvSpPr>
        <p:spPr>
          <a:xfrm>
            <a:off x="1104900" y="1085850"/>
            <a:ext cx="8562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Example register file </a:t>
            </a:r>
            <a:r>
              <a:rPr lang="en-US" altLang="ja-JP" dirty="0"/>
              <a:t>is in </a:t>
            </a:r>
            <a:r>
              <a:rPr lang="en-US" altLang="ja-JP" dirty="0" err="1"/>
              <a:t>example_register</a:t>
            </a:r>
            <a:r>
              <a:rPr lang="en-US" altLang="ja-JP" dirty="0"/>
              <a:t>/</a:t>
            </a:r>
            <a:r>
              <a:rPr lang="en-US" altLang="ja-JP" dirty="0" err="1"/>
              <a:t>nimo</a:t>
            </a:r>
            <a:r>
              <a:rPr lang="en-US" altLang="ja-JP" dirty="0"/>
              <a:t>.</a:t>
            </a:r>
          </a:p>
          <a:p>
            <a:r>
              <a:rPr kumimoji="1" lang="en-US" altLang="ja-JP" dirty="0"/>
              <a:t>Ho</a:t>
            </a:r>
            <a:r>
              <a:rPr lang="en-US" altLang="ja-JP" dirty="0"/>
              <a:t>w to 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err="1"/>
              <a:t>load_nimo</a:t>
            </a:r>
            <a:r>
              <a:rPr kumimoji="1" lang="en-US" altLang="ja-JP" dirty="0"/>
              <a:t> [IP] [register file]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C82B978-CCDA-433C-A0BA-FE4E16F14019}"/>
              </a:ext>
            </a:extLst>
          </p:cNvPr>
          <p:cNvSpPr txBox="1"/>
          <p:nvPr/>
        </p:nvSpPr>
        <p:spPr>
          <a:xfrm>
            <a:off x="3409950" y="5772150"/>
            <a:ext cx="2457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These commands are set to NIM-OUT 1-4 ports.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9" name="右中かっこ 8">
            <a:extLst>
              <a:ext uri="{FF2B5EF4-FFF2-40B4-BE49-F238E27FC236}">
                <a16:creationId xmlns:a16="http://schemas.microsoft.com/office/drawing/2014/main" id="{B2361710-D419-4D5A-9251-E51D44AF5D9B}"/>
              </a:ext>
            </a:extLst>
          </p:cNvPr>
          <p:cNvSpPr/>
          <p:nvPr/>
        </p:nvSpPr>
        <p:spPr>
          <a:xfrm>
            <a:off x="2800350" y="5772150"/>
            <a:ext cx="219075" cy="523220"/>
          </a:xfrm>
          <a:prstGeom prst="rightBrac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789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23F690-73A8-46EE-B3C1-7645A73CC17F}"/>
              </a:ext>
            </a:extLst>
          </p:cNvPr>
          <p:cNvSpPr txBox="1"/>
          <p:nvPr/>
        </p:nvSpPr>
        <p:spPr>
          <a:xfrm>
            <a:off x="771525" y="323850"/>
            <a:ext cx="5162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/>
              <a:t>DWG</a:t>
            </a:r>
            <a:r>
              <a:rPr kumimoji="1" lang="en-US" altLang="ja-JP" sz="2200" dirty="0"/>
              <a:t> register</a:t>
            </a:r>
            <a:endParaRPr kumimoji="1" lang="ja-JP" altLang="en-US" sz="2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8CD194-31B8-4086-8C4B-94DDFCF6A05B}"/>
              </a:ext>
            </a:extLst>
          </p:cNvPr>
          <p:cNvSpPr txBox="1"/>
          <p:nvPr/>
        </p:nvSpPr>
        <p:spPr>
          <a:xfrm>
            <a:off x="1104900" y="1085850"/>
            <a:ext cx="8562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Example register file </a:t>
            </a:r>
            <a:r>
              <a:rPr lang="en-US" altLang="ja-JP" dirty="0"/>
              <a:t>is in </a:t>
            </a:r>
            <a:r>
              <a:rPr lang="en-US" altLang="ja-JP" dirty="0" err="1"/>
              <a:t>example_register</a:t>
            </a:r>
            <a:r>
              <a:rPr lang="en-US" altLang="ja-JP" dirty="0"/>
              <a:t>/dwg.</a:t>
            </a:r>
          </a:p>
          <a:p>
            <a:r>
              <a:rPr kumimoji="1" lang="en-US" altLang="ja-JP" dirty="0"/>
              <a:t>Ho</a:t>
            </a:r>
            <a:r>
              <a:rPr lang="en-US" altLang="ja-JP" dirty="0"/>
              <a:t>w to 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err="1"/>
              <a:t>load_</a:t>
            </a:r>
            <a:r>
              <a:rPr lang="en-US" altLang="ja-JP" dirty="0" err="1"/>
              <a:t>register</a:t>
            </a:r>
            <a:r>
              <a:rPr kumimoji="1" lang="en-US" altLang="ja-JP" dirty="0"/>
              <a:t> [IP] [register file]</a:t>
            </a:r>
            <a:endParaRPr kumimoji="1" lang="ja-JP" altLang="en-US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7C1FAA3-B301-48BC-9FD2-B9BB6F095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2181225"/>
            <a:ext cx="4105275" cy="4476750"/>
          </a:xfrm>
          <a:prstGeom prst="rect">
            <a:avLst/>
          </a:prstGeom>
        </p:spPr>
      </p:pic>
      <p:sp>
        <p:nvSpPr>
          <p:cNvPr id="5" name="右中かっこ 4">
            <a:extLst>
              <a:ext uri="{FF2B5EF4-FFF2-40B4-BE49-F238E27FC236}">
                <a16:creationId xmlns:a16="http://schemas.microsoft.com/office/drawing/2014/main" id="{246FE83F-F5BE-4D2E-A17E-A159138B951E}"/>
              </a:ext>
            </a:extLst>
          </p:cNvPr>
          <p:cNvSpPr/>
          <p:nvPr/>
        </p:nvSpPr>
        <p:spPr>
          <a:xfrm>
            <a:off x="3352800" y="3324225"/>
            <a:ext cx="190500" cy="352425"/>
          </a:xfrm>
          <a:prstGeom prst="rightBrac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A44AF78-36D3-478A-B679-DD64BCA62513}"/>
              </a:ext>
            </a:extLst>
          </p:cNvPr>
          <p:cNvSpPr txBox="1"/>
          <p:nvPr/>
        </p:nvSpPr>
        <p:spPr>
          <a:xfrm>
            <a:off x="3614737" y="3238827"/>
            <a:ext cx="1800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Do NOT exceed these range.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0E80900-8B94-4E11-9F11-234F9AEA4713}"/>
              </a:ext>
            </a:extLst>
          </p:cNvPr>
          <p:cNvSpPr txBox="1"/>
          <p:nvPr/>
        </p:nvSpPr>
        <p:spPr>
          <a:xfrm>
            <a:off x="3028950" y="4207817"/>
            <a:ext cx="200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LSB of DWG register corresponds to 2.85... ns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BA2DBF09-2212-4570-9565-01D72E3CAF07}"/>
              </a:ext>
            </a:extLst>
          </p:cNvPr>
          <p:cNvCxnSpPr/>
          <p:nvPr/>
        </p:nvCxnSpPr>
        <p:spPr>
          <a:xfrm>
            <a:off x="2686050" y="4207817"/>
            <a:ext cx="857250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図 14">
            <a:extLst>
              <a:ext uri="{FF2B5EF4-FFF2-40B4-BE49-F238E27FC236}">
                <a16:creationId xmlns:a16="http://schemas.microsoft.com/office/drawing/2014/main" id="{52B9D9FD-6FC2-4723-A9FB-DEE554AC3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350" y="2181225"/>
            <a:ext cx="5667375" cy="264795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23FF039-BD89-4C82-BE99-FCAC1470039B}"/>
              </a:ext>
            </a:extLst>
          </p:cNvPr>
          <p:cNvSpPr/>
          <p:nvPr/>
        </p:nvSpPr>
        <p:spPr>
          <a:xfrm>
            <a:off x="5867400" y="4572000"/>
            <a:ext cx="1695450" cy="190500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D6D7C3D-506F-4B39-95BD-F41A224A775A}"/>
              </a:ext>
            </a:extLst>
          </p:cNvPr>
          <p:cNvSpPr/>
          <p:nvPr/>
        </p:nvSpPr>
        <p:spPr>
          <a:xfrm>
            <a:off x="5867400" y="3500437"/>
            <a:ext cx="1695450" cy="190500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2134CF5-5B87-4F2F-90A2-CBBF8DB7885D}"/>
              </a:ext>
            </a:extLst>
          </p:cNvPr>
          <p:cNvSpPr txBox="1"/>
          <p:nvPr/>
        </p:nvSpPr>
        <p:spPr>
          <a:xfrm>
            <a:off x="7667625" y="3386137"/>
            <a:ext cx="2238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</a:rPr>
              <a:t>Veto timing.</a:t>
            </a:r>
          </a:p>
          <a:p>
            <a:r>
              <a:rPr lang="en-US" altLang="ja-JP" sz="1200" dirty="0">
                <a:solidFill>
                  <a:schemeClr val="bg1"/>
                </a:solidFill>
              </a:rPr>
              <a:t>Should be 0 in usual.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8BF12CB-926F-42C2-8A39-B9251A13A3C6}"/>
              </a:ext>
            </a:extLst>
          </p:cNvPr>
          <p:cNvSpPr txBox="1"/>
          <p:nvPr/>
        </p:nvSpPr>
        <p:spPr>
          <a:xfrm>
            <a:off x="7667625" y="4367510"/>
            <a:ext cx="2238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</a:rPr>
              <a:t>Veto window.</a:t>
            </a:r>
          </a:p>
          <a:p>
            <a:r>
              <a:rPr lang="en-US" altLang="ja-JP" sz="1200" dirty="0">
                <a:solidFill>
                  <a:schemeClr val="bg1"/>
                </a:solidFill>
              </a:rPr>
              <a:t>Should be adjusted.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AD3A3F7-FA76-44D8-A6F8-9546EF79739D}"/>
              </a:ext>
            </a:extLst>
          </p:cNvPr>
          <p:cNvSpPr txBox="1"/>
          <p:nvPr/>
        </p:nvSpPr>
        <p:spPr>
          <a:xfrm>
            <a:off x="8101012" y="2352928"/>
            <a:ext cx="2671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Width of TOF, SCH, and BH2-OR signals are determined by registers in MTX3D.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968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23F690-73A8-46EE-B3C1-7645A73CC17F}"/>
              </a:ext>
            </a:extLst>
          </p:cNvPr>
          <p:cNvSpPr txBox="1"/>
          <p:nvPr/>
        </p:nvSpPr>
        <p:spPr>
          <a:xfrm>
            <a:off x="771525" y="323850"/>
            <a:ext cx="5162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/>
              <a:t>Matrix3D register</a:t>
            </a:r>
            <a:endParaRPr kumimoji="1" lang="ja-JP" altLang="en-US" sz="2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8CD194-31B8-4086-8C4B-94DDFCF6A05B}"/>
              </a:ext>
            </a:extLst>
          </p:cNvPr>
          <p:cNvSpPr txBox="1"/>
          <p:nvPr/>
        </p:nvSpPr>
        <p:spPr>
          <a:xfrm>
            <a:off x="1104900" y="1085850"/>
            <a:ext cx="8562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Example register file </a:t>
            </a:r>
            <a:r>
              <a:rPr lang="en-US" altLang="ja-JP" dirty="0"/>
              <a:t>is in </a:t>
            </a:r>
            <a:r>
              <a:rPr lang="en-US" altLang="ja-JP" dirty="0" err="1"/>
              <a:t>example_register</a:t>
            </a:r>
            <a:r>
              <a:rPr lang="en-US" altLang="ja-JP" dirty="0"/>
              <a:t>/</a:t>
            </a:r>
            <a:r>
              <a:rPr lang="en-US" altLang="ja-JP" dirty="0" err="1"/>
              <a:t>mtx</a:t>
            </a:r>
            <a:r>
              <a:rPr lang="en-US" altLang="ja-JP" dirty="0"/>
              <a:t>.</a:t>
            </a:r>
          </a:p>
          <a:p>
            <a:r>
              <a:rPr kumimoji="1" lang="en-US" altLang="ja-JP" dirty="0"/>
              <a:t>Ho</a:t>
            </a:r>
            <a:r>
              <a:rPr lang="en-US" altLang="ja-JP" dirty="0"/>
              <a:t>w to 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load_matrix3d [IP] [register file]</a:t>
            </a:r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8EA3DC5-9D1E-4D7E-BED1-8454462E9B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550" y="2340293"/>
            <a:ext cx="5219700" cy="3838575"/>
          </a:xfrm>
          <a:prstGeom prst="rect">
            <a:avLst/>
          </a:prstGeom>
        </p:spPr>
      </p:pic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3B1BB4F-0EA8-43C3-B2B4-CC1F0010F856}"/>
              </a:ext>
            </a:extLst>
          </p:cNvPr>
          <p:cNvSpPr/>
          <p:nvPr/>
        </p:nvSpPr>
        <p:spPr>
          <a:xfrm>
            <a:off x="2152650" y="3448049"/>
            <a:ext cx="590550" cy="200025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E8BE443-AD00-4B97-BBC3-2827975BC391}"/>
              </a:ext>
            </a:extLst>
          </p:cNvPr>
          <p:cNvSpPr txBox="1"/>
          <p:nvPr/>
        </p:nvSpPr>
        <p:spPr>
          <a:xfrm>
            <a:off x="2743200" y="3317228"/>
            <a:ext cx="3514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</a:rPr>
              <a:t>E.g. register for TOF-0 x SCH-2 x BH2-(0-7) segments</a:t>
            </a:r>
            <a:r>
              <a:rPr lang="en-US" altLang="ja-JP" sz="1200" dirty="0">
                <a:solidFill>
                  <a:schemeClr val="bg1"/>
                </a:solidFill>
              </a:rPr>
              <a:t>.</a:t>
            </a:r>
          </a:p>
          <a:p>
            <a:r>
              <a:rPr kumimoji="1" lang="en-US" altLang="ja-JP" sz="1200" dirty="0">
                <a:solidFill>
                  <a:schemeClr val="bg1"/>
                </a:solidFill>
              </a:rPr>
              <a:t>Most left bit is BH2-0, Most right bit is BH2-7.</a:t>
            </a:r>
          </a:p>
          <a:p>
            <a:r>
              <a:rPr lang="en-US" altLang="ja-JP" sz="1200" dirty="0">
                <a:solidFill>
                  <a:schemeClr val="bg1"/>
                </a:solidFill>
              </a:rPr>
              <a:t>If you want to enable a target matrix element, set 1.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29F91FF3-8B22-40D1-B80A-F7F48B48A68F}"/>
              </a:ext>
            </a:extLst>
          </p:cNvPr>
          <p:cNvSpPr/>
          <p:nvPr/>
        </p:nvSpPr>
        <p:spPr>
          <a:xfrm>
            <a:off x="1733550" y="5257799"/>
            <a:ext cx="419100" cy="200025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5BE40FD-1FDF-4911-BBF1-C2B1A3E038A2}"/>
              </a:ext>
            </a:extLst>
          </p:cNvPr>
          <p:cNvSpPr txBox="1"/>
          <p:nvPr/>
        </p:nvSpPr>
        <p:spPr>
          <a:xfrm>
            <a:off x="2828925" y="4949992"/>
            <a:ext cx="3514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Software doesn’t check this label. This is just for user convenience. </a:t>
            </a:r>
          </a:p>
          <a:p>
            <a:r>
              <a:rPr kumimoji="1" lang="en-US" altLang="ja-JP" sz="1200" dirty="0">
                <a:solidFill>
                  <a:schemeClr val="bg1"/>
                </a:solidFill>
              </a:rPr>
              <a:t>Do NOT change the register order.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0707B033-D03E-47D1-B3B9-0E585D9E2979}"/>
              </a:ext>
            </a:extLst>
          </p:cNvPr>
          <p:cNvCxnSpPr>
            <a:cxnSpLocks/>
            <a:stCxn id="24" idx="1"/>
            <a:endCxn id="23" idx="3"/>
          </p:cNvCxnSpPr>
          <p:nvPr/>
        </p:nvCxnSpPr>
        <p:spPr>
          <a:xfrm flipH="1">
            <a:off x="2152650" y="5273158"/>
            <a:ext cx="676275" cy="84654"/>
          </a:xfrm>
          <a:prstGeom prst="straightConnector1">
            <a:avLst/>
          </a:prstGeom>
          <a:ln w="158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322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23F690-73A8-46EE-B3C1-7645A73CC17F}"/>
              </a:ext>
            </a:extLst>
          </p:cNvPr>
          <p:cNvSpPr txBox="1"/>
          <p:nvPr/>
        </p:nvSpPr>
        <p:spPr>
          <a:xfrm>
            <a:off x="771525" y="323850"/>
            <a:ext cx="5162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/>
              <a:t>Matrix2D register</a:t>
            </a:r>
            <a:endParaRPr kumimoji="1" lang="ja-JP" altLang="en-US" sz="2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8CD194-31B8-4086-8C4B-94DDFCF6A05B}"/>
              </a:ext>
            </a:extLst>
          </p:cNvPr>
          <p:cNvSpPr txBox="1"/>
          <p:nvPr/>
        </p:nvSpPr>
        <p:spPr>
          <a:xfrm>
            <a:off x="1104900" y="1085850"/>
            <a:ext cx="85629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Example register file </a:t>
            </a:r>
            <a:r>
              <a:rPr lang="en-US" altLang="ja-JP" dirty="0"/>
              <a:t>is in </a:t>
            </a:r>
            <a:r>
              <a:rPr lang="en-US" altLang="ja-JP" dirty="0" err="1"/>
              <a:t>example_register</a:t>
            </a:r>
            <a:r>
              <a:rPr lang="en-US" altLang="ja-JP" dirty="0"/>
              <a:t>/</a:t>
            </a:r>
            <a:r>
              <a:rPr lang="en-US" altLang="ja-JP" dirty="0" err="1"/>
              <a:t>mtx</a:t>
            </a:r>
            <a:r>
              <a:rPr lang="en-US" altLang="ja-JP" dirty="0"/>
              <a:t>.</a:t>
            </a:r>
          </a:p>
          <a:p>
            <a:r>
              <a:rPr kumimoji="1" lang="en-US" altLang="ja-JP" dirty="0"/>
              <a:t>Ho</a:t>
            </a:r>
            <a:r>
              <a:rPr lang="en-US" altLang="ja-JP" dirty="0"/>
              <a:t>w to use: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load_matrix2d [IP] [register file] </a:t>
            </a:r>
            <a:r>
              <a:rPr kumimoji="1" lang="en-US" altLang="ja-JP" dirty="0">
                <a:solidFill>
                  <a:srgbClr val="FF0000"/>
                </a:solidFill>
              </a:rPr>
              <a:t>[index (1 or 2)]</a:t>
            </a:r>
          </a:p>
          <a:p>
            <a:r>
              <a:rPr lang="en-US" altLang="ja-JP" dirty="0"/>
              <a:t>As there are two matrix2d modules in FPGA, index (1 or 2) is necessary to indicate which one is selected. </a:t>
            </a:r>
            <a:r>
              <a:rPr lang="en-US" altLang="ja-JP" dirty="0">
                <a:solidFill>
                  <a:srgbClr val="FF0000"/>
                </a:solidFill>
              </a:rPr>
              <a:t>Only 1 or 2 are meaningful numbers.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B154F60-1FEE-4C7D-9D56-E43BDE75D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3281362"/>
            <a:ext cx="4514850" cy="2219325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EC6161-789C-4E12-9F51-905FD9759249}"/>
              </a:ext>
            </a:extLst>
          </p:cNvPr>
          <p:cNvSpPr txBox="1"/>
          <p:nvPr/>
        </p:nvSpPr>
        <p:spPr>
          <a:xfrm>
            <a:off x="2352676" y="4294823"/>
            <a:ext cx="2724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</a:rPr>
              <a:t>TOF x SCH matrix pattern.</a:t>
            </a:r>
          </a:p>
          <a:p>
            <a:r>
              <a:rPr kumimoji="1" lang="en-US" altLang="ja-JP" sz="1200" dirty="0">
                <a:solidFill>
                  <a:schemeClr val="bg1"/>
                </a:solidFill>
              </a:rPr>
              <a:t>Important points are the same as that of MTX3D.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544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23F690-73A8-46EE-B3C1-7645A73CC17F}"/>
              </a:ext>
            </a:extLst>
          </p:cNvPr>
          <p:cNvSpPr txBox="1"/>
          <p:nvPr/>
        </p:nvSpPr>
        <p:spPr>
          <a:xfrm>
            <a:off x="771525" y="323850"/>
            <a:ext cx="51625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/>
              <a:t>Comments</a:t>
            </a:r>
            <a:endParaRPr kumimoji="1" lang="ja-JP" altLang="en-US" sz="2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18CD194-31B8-4086-8C4B-94DDFCF6A05B}"/>
              </a:ext>
            </a:extLst>
          </p:cNvPr>
          <p:cNvSpPr txBox="1"/>
          <p:nvPr/>
        </p:nvSpPr>
        <p:spPr>
          <a:xfrm>
            <a:off x="1104900" y="1085850"/>
            <a:ext cx="10487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Shell scripts and log system are not prepared.</a:t>
            </a:r>
          </a:p>
          <a:p>
            <a:endParaRPr lang="en-US" altLang="ja-JP" dirty="0"/>
          </a:p>
          <a:p>
            <a:r>
              <a:rPr kumimoji="1" lang="en-US" altLang="ja-JP" dirty="0"/>
              <a:t>Latest firmware files are in</a:t>
            </a:r>
          </a:p>
          <a:p>
            <a:r>
              <a:rPr kumimoji="1" lang="en-US" altLang="ja-JP" dirty="0"/>
              <a:t>https://wwwkm.phys.sci.osaka-u.ac.jp/nextcloud/index.php/s/LGNfPbNgsJmFq2E</a:t>
            </a:r>
          </a:p>
        </p:txBody>
      </p:sp>
    </p:spTree>
    <p:extLst>
      <p:ext uri="{BB962C8B-B14F-4D97-AF65-F5344CB8AC3E}">
        <p14:creationId xmlns:p14="http://schemas.microsoft.com/office/powerpoint/2010/main" val="14320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622</Words>
  <Application>Microsoft Office PowerPoint</Application>
  <PresentationFormat>ワイド画面</PresentationFormat>
  <Paragraphs>116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游ゴシック</vt:lpstr>
      <vt:lpstr>游ゴシック Light</vt:lpstr>
      <vt:lpstr>Arial</vt:lpstr>
      <vt:lpstr>Office テーマ</vt:lpstr>
      <vt:lpstr>MTX3D-E03E42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Honda Ryotaro</dc:creator>
  <cp:lastModifiedBy>Honda Ryotaro</cp:lastModifiedBy>
  <cp:revision>177</cp:revision>
  <dcterms:created xsi:type="dcterms:W3CDTF">2020-12-02T06:01:35Z</dcterms:created>
  <dcterms:modified xsi:type="dcterms:W3CDTF">2020-12-02T09:37:45Z</dcterms:modified>
</cp:coreProperties>
</file>