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78" r:id="rId3"/>
    <p:sldId id="279" r:id="rId4"/>
    <p:sldId id="280" r:id="rId5"/>
    <p:sldId id="28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283" r:id="rId34"/>
    <p:sldId id="311" r:id="rId35"/>
    <p:sldId id="265" r:id="rId36"/>
    <p:sldId id="327" r:id="rId37"/>
    <p:sldId id="312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16" r:id="rId46"/>
    <p:sldId id="313" r:id="rId47"/>
    <p:sldId id="335" r:id="rId48"/>
    <p:sldId id="330" r:id="rId49"/>
    <p:sldId id="328" r:id="rId50"/>
    <p:sldId id="329" r:id="rId51"/>
    <p:sldId id="331" r:id="rId52"/>
    <p:sldId id="332" r:id="rId53"/>
    <p:sldId id="333" r:id="rId54"/>
    <p:sldId id="334" r:id="rId55"/>
    <p:sldId id="314" r:id="rId56"/>
    <p:sldId id="317" r:id="rId57"/>
    <p:sldId id="319" r:id="rId58"/>
    <p:sldId id="318" r:id="rId59"/>
    <p:sldId id="315" r:id="rId6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notesMaster" Target="notesMasters/notes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81B0-32B6-1645-B2E9-1CC297CA31E2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9F26-95F2-9146-9CA0-6324EF078C0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現在、</a:t>
            </a:r>
            <a:r>
              <a:rPr lang="en-US" altLang="ja-JP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Liquid Xenon group</a:t>
            </a: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では液体キセノン</a:t>
            </a:r>
            <a:r>
              <a:rPr lang="en-US" altLang="ja-JP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TPC(Time Projection Chamber)</a:t>
            </a: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を利用した</a:t>
            </a:r>
            <a:r>
              <a:rPr lang="en-US" altLang="ja-JP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PET(Positron Emission Tomography) </a:t>
            </a: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の開発研究を行っている。読み出しアンプまでのケーブルによる信号のノイズ除去や、信号の高速処理などを課題としている。</a:t>
            </a:r>
            <a:r>
              <a:rPr lang="en-US" altLang="ja-JP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IC</a:t>
            </a: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による読み出し増幅を用いることでこの問題をカバーするという考えがある。そこで、実際に</a:t>
            </a:r>
            <a:r>
              <a:rPr lang="en-US" altLang="ja-JP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TPC</a:t>
            </a: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の信号処理に適した</a:t>
            </a:r>
            <a:r>
              <a:rPr lang="en-US" altLang="ja-JP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ASIC(Application specific integrated circuit)</a:t>
            </a:r>
            <a:r>
              <a:rPr lang="ja-JP" altLang="en-US" smtClean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を開発もすすめている。</a:t>
            </a:r>
          </a:p>
          <a:p>
            <a:pPr>
              <a:spcBef>
                <a:spcPct val="0"/>
              </a:spcBef>
            </a:pPr>
            <a:endParaRPr lang="ja-JP" altLang="en-US" smtClean="0">
              <a:cs typeface="ＭＳ Ｐゴシック" pitchFamily="-107" charset="-128"/>
            </a:endParaRPr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F0037-19FF-304B-8FAC-E9377C3A98F7}" type="slidenum">
              <a:rPr lang="ja-JP" altLang="en-US" smtClean="0">
                <a:cs typeface="ＭＳ Ｐゴシック" pitchFamily="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ja-JP" altLang="en-US" smtClean="0">
                <a:cs typeface="ＭＳ Ｐゴシック" pitchFamily="-107" charset="-128"/>
              </a:rPr>
              <a:t>メッシュによる吸収、拡散係数、リコンビネーションなどに依存するので実際はもう少し小さい</a:t>
            </a:r>
          </a:p>
          <a:p>
            <a:pPr>
              <a:spcBef>
                <a:spcPct val="0"/>
              </a:spcBef>
            </a:pPr>
            <a:endParaRPr lang="ja-JP" altLang="en-US" smtClean="0">
              <a:cs typeface="ＭＳ Ｐゴシック" pitchFamily="-107" charset="-128"/>
            </a:endParaRP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1E723-843D-9640-B415-6174E969FF12}" type="slidenum">
              <a:rPr lang="ja-JP" altLang="en-US" smtClean="0">
                <a:cs typeface="ＭＳ Ｐゴシック" pitchFamily="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A6952-7B20-C64D-9CA0-A1150A412E6E}" type="slidenum">
              <a:rPr lang="en-US" altLang="ja-JP" smtClean="0"/>
              <a:pPr>
                <a:defRPr/>
              </a:pPr>
              <a:t>56</a:t>
            </a:fld>
            <a:endParaRPr lang="en-US" altLang="ja-JP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9821-8696-8C42-A5FE-07CD16AF7F4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BF39-92EB-8849-A587-71E9412D1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TPCFE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Frontend for liquid-Xenon TPC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99800" y="5454134"/>
            <a:ext cx="3308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佐賀大学　東貴俊</a:t>
            </a:r>
            <a:r>
              <a:rPr kumimoji="1" lang="en-US" altLang="ja-JP" dirty="0" smtClean="0"/>
              <a:t> (D)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@</a:t>
            </a:r>
            <a:r>
              <a:rPr kumimoji="1" lang="ja-JP" altLang="en-US" dirty="0" smtClean="0"/>
              <a:t>オープンソースコンソーシアム</a:t>
            </a:r>
            <a:endParaRPr kumimoji="1" lang="en-US" altLang="ja-JP" dirty="0" smtClean="0"/>
          </a:p>
          <a:p>
            <a:r>
              <a:rPr kumimoji="1" lang="ja-JP" altLang="en-US" dirty="0" smtClean="0"/>
              <a:t>長崎総合科学大学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note20101201n8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0" y="1179645"/>
            <a:ext cx="8305800" cy="51767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-500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note20101201n9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47" y="1602304"/>
            <a:ext cx="7693746" cy="47952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-500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ピクチャ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4125"/>
            <a:ext cx="7708900" cy="39722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２段のシェイパーにより、</a:t>
            </a:r>
            <a:r>
              <a:rPr lang="en-US" altLang="ja-JP" dirty="0" smtClean="0"/>
              <a:t>2u,1u,0.5u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peaking time </a:t>
            </a:r>
            <a:r>
              <a:rPr lang="en-US" altLang="en-US" dirty="0" smtClean="0"/>
              <a:t>を出力する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921000" y="4145478"/>
            <a:ext cx="647700" cy="111918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30674" y="6126163"/>
            <a:ext cx="124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ここの電圧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3413578" y="5264666"/>
            <a:ext cx="820624" cy="665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4965700" y="4145478"/>
            <a:ext cx="647700" cy="111918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432878" y="5264666"/>
            <a:ext cx="820624" cy="665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886200" y="6126163"/>
            <a:ext cx="124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ここの電圧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 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0.5us)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171" y="12308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SW_1u:Vss, SW_05u:Vss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2308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 -10fC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12" name="図 11" descr="note20101202n2t50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11338"/>
            <a:ext cx="8260313" cy="43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 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1us)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171" y="1230868"/>
            <a:ext cx="252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SW_1u:Vss, SW_05u:Vdd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2308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 10fC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9" name="図 8" descr="note20101202n2t1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6" y="1803400"/>
            <a:ext cx="8521700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 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2us)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171" y="1230868"/>
            <a:ext cx="258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SW_1u:Vdd, SW_05u:Vdd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2308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 10fC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 descr="note20101202n2t2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7063"/>
            <a:ext cx="8496300" cy="4237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 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0.5us)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171" y="12308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SW_1u:Vss, SW_05u:Vss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230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 100fC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0" name="図 9" descr="note20101202n2t500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13" y="1790700"/>
            <a:ext cx="7747000" cy="42989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951229" y="5987018"/>
            <a:ext cx="22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約</a:t>
            </a:r>
            <a:r>
              <a:rPr kumimoji="1" lang="en-US" altLang="ja-JP" dirty="0" smtClean="0">
                <a:solidFill>
                  <a:srgbClr val="FF0000"/>
                </a:solidFill>
              </a:rPr>
              <a:t>2us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まで伸びている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 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1us)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171" y="1230868"/>
            <a:ext cx="252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SW_1u:Vss, SW_05u:Vdd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230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 100fC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9" name="図 8" descr="note20101202n2t1u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816100"/>
            <a:ext cx="7747000" cy="41338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51229" y="5987018"/>
            <a:ext cx="241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約</a:t>
            </a:r>
            <a:r>
              <a:rPr kumimoji="1" lang="en-US" altLang="ja-JP" dirty="0" smtClean="0">
                <a:solidFill>
                  <a:srgbClr val="FF0000"/>
                </a:solidFill>
              </a:rPr>
              <a:t>3.8us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まで伸びている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Shaper 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2us)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171" y="1230868"/>
            <a:ext cx="258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SW_1u:Vdd, SW_05u:Vdd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230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 100fC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9" name="図 8" descr="note20101202n2t2u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8950"/>
            <a:ext cx="7747000" cy="41211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51229" y="5987018"/>
            <a:ext cx="241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約</a:t>
            </a:r>
            <a:r>
              <a:rPr lang="en-US" altLang="ja-JP" dirty="0" smtClean="0">
                <a:solidFill>
                  <a:srgbClr val="FF0000"/>
                </a:solidFill>
              </a:rPr>
              <a:t>7</a:t>
            </a:r>
            <a:r>
              <a:rPr kumimoji="1" lang="en-US" altLang="ja-JP" dirty="0" smtClean="0">
                <a:solidFill>
                  <a:srgbClr val="FF0000"/>
                </a:solidFill>
              </a:rPr>
              <a:t>.5us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まで伸びている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差動出力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シングル信号を差動出力に変換する。</a:t>
            </a:r>
            <a:endParaRPr lang="en-US" altLang="ja-JP" dirty="0" smtClean="0"/>
          </a:p>
          <a:p>
            <a:r>
              <a:rPr lang="ja-JP" altLang="en-US" dirty="0" smtClean="0"/>
              <a:t>最終ゲインの調整もここで行う。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8" descr="ピクチャ 1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4224338"/>
            <a:ext cx="3467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図 24" descr="ピクチャ 2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2386013"/>
            <a:ext cx="2922587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図 20" descr="ピクチャ 1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025" y="1001713"/>
            <a:ext cx="2209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"/>
          <p:cNvSpPr>
            <a:spLocks/>
          </p:cNvSpPr>
          <p:nvPr/>
        </p:nvSpPr>
        <p:spPr bwMode="auto">
          <a:xfrm>
            <a:off x="325438" y="2020888"/>
            <a:ext cx="3276600" cy="404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268288" indent="-239713">
              <a:spcBef>
                <a:spcPts val="738"/>
              </a:spcBef>
              <a:buSzPct val="100000"/>
            </a:pPr>
            <a:r>
              <a:rPr lang="ja-JP" altLang="en-US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液体キセノン</a:t>
            </a:r>
            <a:r>
              <a:rPr lang="en-US" altLang="ja-JP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TPC ( Time Projection Chamber )</a:t>
            </a:r>
            <a:r>
              <a:rPr lang="ja-JP" altLang="en-US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を用いて、</a:t>
            </a:r>
            <a:r>
              <a:rPr lang="en-US" altLang="ja-JP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PET( Positron Emission Tomography )</a:t>
            </a:r>
            <a:r>
              <a:rPr lang="ja-JP" altLang="en-US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の開発を目指す。</a:t>
            </a:r>
            <a:endParaRPr lang="en-US" altLang="ja-JP"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  <a:p>
            <a:pPr marL="268288" indent="-239713">
              <a:spcBef>
                <a:spcPts val="738"/>
              </a:spcBef>
              <a:buSzPct val="100000"/>
            </a:pPr>
            <a:endParaRPr lang="en-US" altLang="ja-JP"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  <a:p>
            <a:pPr marL="268288" indent="-239713">
              <a:spcBef>
                <a:spcPts val="738"/>
              </a:spcBef>
              <a:buSzPct val="100000"/>
            </a:pPr>
            <a:r>
              <a:rPr lang="ja-JP" altLang="en-US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条件</a:t>
            </a:r>
            <a:endParaRPr lang="en-US" altLang="ja-JP" sz="2400"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  <a:p>
            <a:pPr marL="268288" indent="-239713">
              <a:spcBef>
                <a:spcPts val="738"/>
              </a:spcBef>
              <a:buSzPct val="100000"/>
              <a:buFont typeface="Arial" pitchFamily="-107" charset="0"/>
              <a:buChar char="•"/>
            </a:pPr>
            <a:r>
              <a:rPr lang="ja-JP" altLang="en-US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高レート</a:t>
            </a:r>
            <a:r>
              <a:rPr lang="en-US" altLang="ja-JP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 (10 MHz</a:t>
            </a:r>
            <a:r>
              <a:rPr lang="ja-JP" altLang="en-US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以上</a:t>
            </a:r>
            <a:r>
              <a:rPr lang="en-US" altLang="ja-JP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) </a:t>
            </a:r>
            <a:r>
              <a:rPr lang="ja-JP" altLang="en-US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であること。</a:t>
            </a:r>
            <a:endParaRPr lang="en-US" altLang="ja-JP" sz="2400"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  <a:p>
            <a:pPr marL="268288" indent="-239713">
              <a:spcBef>
                <a:spcPts val="738"/>
              </a:spcBef>
              <a:buSzPct val="100000"/>
              <a:buFont typeface="Arial" pitchFamily="-107" charset="0"/>
              <a:buChar char="•"/>
            </a:pPr>
            <a:r>
              <a:rPr lang="ja-JP" altLang="en-US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高分解能</a:t>
            </a:r>
            <a:r>
              <a:rPr lang="en-US" altLang="ja-JP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 (</a:t>
            </a:r>
            <a:r>
              <a:rPr lang="ja-JP" altLang="en-US" sz="24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位置、エネルギー</a:t>
            </a:r>
            <a:r>
              <a:rPr lang="en-US" altLang="ja-JP" sz="1700"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) </a:t>
            </a:r>
            <a:endParaRPr lang="ja-JP" altLang="en-US" sz="1700"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</p:txBody>
      </p:sp>
      <p:sp>
        <p:nvSpPr>
          <p:cNvPr id="17414" name="Rectangle 2"/>
          <p:cNvSpPr>
            <a:spLocks/>
          </p:cNvSpPr>
          <p:nvPr/>
        </p:nvSpPr>
        <p:spPr bwMode="auto">
          <a:xfrm>
            <a:off x="893763" y="-98425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3400">
                <a:latin typeface="Calibri" pitchFamily="-107" charset="0"/>
              </a:rPr>
              <a:t>LXeTPC</a:t>
            </a:r>
            <a:r>
              <a:rPr lang="ja-JP" altLang="en-US" sz="3400">
                <a:latin typeface="Calibri" pitchFamily="-107" charset="0"/>
              </a:rPr>
              <a:t>のフロントエンド</a:t>
            </a:r>
            <a:endParaRPr lang="en-US" altLang="ja-JP" sz="3400">
              <a:latin typeface="Calibri" pitchFamily="-107" charset="0"/>
            </a:endParaRPr>
          </a:p>
          <a:p>
            <a:r>
              <a:rPr lang="ja-JP" altLang="en-US" sz="3400">
                <a:latin typeface="Calibri" pitchFamily="-107" charset="0"/>
              </a:rPr>
              <a:t>エレクトロニクス</a:t>
            </a:r>
          </a:p>
        </p:txBody>
      </p:sp>
      <p:sp>
        <p:nvSpPr>
          <p:cNvPr id="17415" name="テキスト ボックス 11"/>
          <p:cNvSpPr txBox="1">
            <a:spLocks noChangeArrowheads="1"/>
          </p:cNvSpPr>
          <p:nvPr/>
        </p:nvSpPr>
        <p:spPr bwMode="auto">
          <a:xfrm>
            <a:off x="5676900" y="631825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0000FF"/>
                </a:solidFill>
                <a:latin typeface="Calibri" pitchFamily="-107" charset="0"/>
              </a:rPr>
              <a:t>光電子増倍管</a:t>
            </a:r>
          </a:p>
        </p:txBody>
      </p:sp>
      <p:sp>
        <p:nvSpPr>
          <p:cNvPr id="17416" name="テキスト ボックス 12"/>
          <p:cNvSpPr txBox="1">
            <a:spLocks noChangeArrowheads="1"/>
          </p:cNvSpPr>
          <p:nvPr/>
        </p:nvSpPr>
        <p:spPr bwMode="auto">
          <a:xfrm>
            <a:off x="6589713" y="5881688"/>
            <a:ext cx="1662112" cy="646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0000FF"/>
                </a:solidFill>
                <a:latin typeface="Calibri" pitchFamily="-107" charset="0"/>
              </a:rPr>
              <a:t>読み出し用</a:t>
            </a:r>
            <a:r>
              <a:rPr lang="en-US" altLang="ja-JP">
                <a:solidFill>
                  <a:srgbClr val="0000FF"/>
                </a:solidFill>
                <a:latin typeface="Calibri" pitchFamily="-107" charset="0"/>
              </a:rPr>
              <a:t>PAD</a:t>
            </a:r>
          </a:p>
          <a:p>
            <a:r>
              <a:rPr lang="en-US" altLang="ja-JP">
                <a:solidFill>
                  <a:srgbClr val="0000FF"/>
                </a:solidFill>
                <a:latin typeface="Calibri" pitchFamily="-107" charset="0"/>
              </a:rPr>
              <a:t>(7.5 mm </a:t>
            </a:r>
            <a:r>
              <a:rPr lang="ja-JP" altLang="en-US">
                <a:solidFill>
                  <a:srgbClr val="0000FF"/>
                </a:solidFill>
                <a:latin typeface="Calibri" pitchFamily="-107" charset="0"/>
              </a:rPr>
              <a:t>角</a:t>
            </a:r>
            <a:r>
              <a:rPr lang="en-US" altLang="ja-JP">
                <a:solidFill>
                  <a:srgbClr val="0000FF"/>
                </a:solidFill>
                <a:latin typeface="Calibri" pitchFamily="-107" charset="0"/>
              </a:rPr>
              <a:t>)</a:t>
            </a:r>
          </a:p>
        </p:txBody>
      </p:sp>
      <p:sp>
        <p:nvSpPr>
          <p:cNvPr id="17417" name="テキスト ボックス 15"/>
          <p:cNvSpPr txBox="1">
            <a:spLocks noChangeArrowheads="1"/>
          </p:cNvSpPr>
          <p:nvPr/>
        </p:nvSpPr>
        <p:spPr bwMode="auto">
          <a:xfrm>
            <a:off x="1928813" y="5740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17418" name="テキスト ボックス 16"/>
          <p:cNvSpPr txBox="1">
            <a:spLocks noChangeArrowheads="1"/>
          </p:cNvSpPr>
          <p:nvPr/>
        </p:nvSpPr>
        <p:spPr bwMode="auto">
          <a:xfrm>
            <a:off x="1687513" y="6110288"/>
            <a:ext cx="249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  <a:latin typeface="Calibri" pitchFamily="-107" charset="0"/>
              </a:rPr>
              <a:t>低ノイズの必要性</a:t>
            </a:r>
          </a:p>
        </p:txBody>
      </p:sp>
      <p:sp>
        <p:nvSpPr>
          <p:cNvPr id="17419" name="Line 44"/>
          <p:cNvSpPr>
            <a:spLocks noChangeShapeType="1"/>
          </p:cNvSpPr>
          <p:nvPr/>
        </p:nvSpPr>
        <p:spPr bwMode="auto">
          <a:xfrm rot="10800000">
            <a:off x="2057400" y="5600700"/>
            <a:ext cx="55563" cy="465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20" name="Line 44"/>
          <p:cNvSpPr>
            <a:spLocks noChangeShapeType="1"/>
          </p:cNvSpPr>
          <p:nvPr/>
        </p:nvSpPr>
        <p:spPr bwMode="auto">
          <a:xfrm rot="10800000" flipV="1">
            <a:off x="5143500" y="2020888"/>
            <a:ext cx="1795463" cy="4683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400" name="Line 44"/>
          <p:cNvSpPr>
            <a:spLocks noChangeShapeType="1"/>
          </p:cNvSpPr>
          <p:nvPr/>
        </p:nvSpPr>
        <p:spPr bwMode="auto">
          <a:xfrm rot="10800000">
            <a:off x="6042025" y="4114800"/>
            <a:ext cx="896938" cy="687388"/>
          </a:xfrm>
          <a:prstGeom prst="line">
            <a:avLst/>
          </a:prstGeom>
          <a:noFill/>
          <a:ln w="857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5400000">
            <a:off x="3526631" y="4561682"/>
            <a:ext cx="2466975" cy="61912"/>
          </a:xfrm>
          <a:prstGeom prst="straightConnector1">
            <a:avLst/>
          </a:prstGeom>
          <a:ln w="7302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3" name="テキスト ボックス 21"/>
          <p:cNvSpPr txBox="1">
            <a:spLocks noChangeArrowheads="1"/>
          </p:cNvSpPr>
          <p:nvPr/>
        </p:nvSpPr>
        <p:spPr bwMode="auto">
          <a:xfrm>
            <a:off x="3983038" y="4224338"/>
            <a:ext cx="103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FF00"/>
                </a:solidFill>
              </a:rPr>
              <a:t>約１３</a:t>
            </a:r>
            <a:r>
              <a:rPr lang="en-US" altLang="ja-JP">
                <a:solidFill>
                  <a:srgbClr val="FFFF00"/>
                </a:solidFill>
              </a:rPr>
              <a:t>cm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7424" name="テキスト ボックス 22"/>
          <p:cNvSpPr txBox="1">
            <a:spLocks noChangeArrowheads="1"/>
          </p:cNvSpPr>
          <p:nvPr/>
        </p:nvSpPr>
        <p:spPr bwMode="auto">
          <a:xfrm>
            <a:off x="6638925" y="2627313"/>
            <a:ext cx="2617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R5900-06AL12S-ASSY, </a:t>
            </a:r>
          </a:p>
          <a:p>
            <a:r>
              <a:rPr lang="en-US" altLang="ja-JP"/>
              <a:t>28mm x 28mm</a:t>
            </a:r>
            <a:endParaRPr lang="ja-JP" altLang="en-US"/>
          </a:p>
        </p:txBody>
      </p:sp>
      <p:sp>
        <p:nvSpPr>
          <p:cNvPr id="17425" name="Line 44"/>
          <p:cNvSpPr>
            <a:spLocks noChangeShapeType="1"/>
          </p:cNvSpPr>
          <p:nvPr/>
        </p:nvSpPr>
        <p:spPr bwMode="auto">
          <a:xfrm rot="10800000" flipV="1">
            <a:off x="5319713" y="2216150"/>
            <a:ext cx="1619250" cy="2586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note20101202n3di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866900"/>
            <a:ext cx="7874000" cy="42623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差動出力</a:t>
            </a:r>
            <a:r>
              <a:rPr lang="en-US" altLang="ja-JP" dirty="0" smtClean="0"/>
              <a:t>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500ns)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74800" y="1866900"/>
            <a:ext cx="23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AOUTP 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 AOUTM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の和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18452" y="1282356"/>
            <a:ext cx="168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入力：</a:t>
            </a:r>
            <a:r>
              <a:rPr kumimoji="1" lang="en-US" altLang="ja-JP" sz="2400" dirty="0" smtClean="0"/>
              <a:t>-10 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49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FF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2266" y="3898900"/>
            <a:ext cx="36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バイアス電圧を</a:t>
            </a:r>
            <a:r>
              <a:rPr lang="en-US" altLang="ja-JP" dirty="0" smtClean="0"/>
              <a:t>-400mV</a:t>
            </a:r>
            <a:r>
              <a:rPr lang="ja-JP" altLang="en-US" dirty="0" smtClean="0"/>
              <a:t>に設定する。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note20101201n8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4" y="1084659"/>
            <a:ext cx="8458200" cy="52716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-400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note20101201n9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0" y="1940285"/>
            <a:ext cx="8468680" cy="4231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-400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49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2266" y="3898900"/>
            <a:ext cx="36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バイアス電圧を</a:t>
            </a:r>
            <a:r>
              <a:rPr lang="en-US" altLang="ja-JP" dirty="0" smtClean="0"/>
              <a:t>-650mV</a:t>
            </a:r>
            <a:r>
              <a:rPr lang="ja-JP" altLang="en-US" dirty="0" smtClean="0"/>
              <a:t>に設定する。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note20101201n8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72" y="1308903"/>
            <a:ext cx="8394700" cy="52321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-650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ote20101201n9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2" y="1558117"/>
            <a:ext cx="8520528" cy="47982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-650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49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SF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2266" y="3898900"/>
            <a:ext cx="36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バイアス電圧を</a:t>
            </a:r>
            <a:r>
              <a:rPr lang="en-US" altLang="ja-JP" dirty="0" smtClean="0"/>
              <a:t>-300mV</a:t>
            </a:r>
            <a:r>
              <a:rPr lang="ja-JP" altLang="en-US" dirty="0" smtClean="0"/>
              <a:t>に設定する。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note20101201n8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4" y="1602304"/>
            <a:ext cx="8708238" cy="49387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-300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ote20101201n9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72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-300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cs typeface="ＭＳ Ｐゴシック" pitchFamily="-107" charset="-128"/>
              </a:rPr>
              <a:t>エレクトロニクスシステム</a:t>
            </a:r>
          </a:p>
        </p:txBody>
      </p:sp>
      <p:sp>
        <p:nvSpPr>
          <p:cNvPr id="19459" name="テキスト ボックス 5"/>
          <p:cNvSpPr txBox="1">
            <a:spLocks noChangeArrowheads="1"/>
          </p:cNvSpPr>
          <p:nvPr/>
        </p:nvSpPr>
        <p:spPr bwMode="auto">
          <a:xfrm>
            <a:off x="58738" y="4356100"/>
            <a:ext cx="160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( 1mm x 1mm )</a:t>
            </a:r>
            <a:endParaRPr lang="ja-JP" altLang="en-US">
              <a:latin typeface="Calibri" pitchFamily="-107" charset="0"/>
            </a:endParaRPr>
          </a:p>
        </p:txBody>
      </p:sp>
      <p:sp>
        <p:nvSpPr>
          <p:cNvPr id="19460" name="テキスト ボックス 9"/>
          <p:cNvSpPr txBox="1">
            <a:spLocks noChangeArrowheads="1"/>
          </p:cNvSpPr>
          <p:nvPr/>
        </p:nvSpPr>
        <p:spPr bwMode="auto">
          <a:xfrm>
            <a:off x="457200" y="1417638"/>
            <a:ext cx="2001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latin typeface="Calibri" pitchFamily="-107" charset="0"/>
              </a:rPr>
              <a:t>シンチレーション光</a:t>
            </a:r>
            <a:endParaRPr lang="en-US" altLang="ja-JP">
              <a:latin typeface="Calibri" pitchFamily="-107" charset="0"/>
            </a:endParaRPr>
          </a:p>
          <a:p>
            <a:endParaRPr lang="en-US" altLang="ja-JP">
              <a:latin typeface="Calibri" pitchFamily="-107" charset="0"/>
            </a:endParaRPr>
          </a:p>
          <a:p>
            <a:r>
              <a:rPr lang="ja-JP" altLang="en-US">
                <a:latin typeface="Calibri" pitchFamily="-107" charset="0"/>
              </a:rPr>
              <a:t>光電子増倍管</a:t>
            </a:r>
          </a:p>
        </p:txBody>
      </p:sp>
      <p:sp>
        <p:nvSpPr>
          <p:cNvPr id="11" name="右矢印 10"/>
          <p:cNvSpPr/>
          <p:nvPr/>
        </p:nvSpPr>
        <p:spPr>
          <a:xfrm>
            <a:off x="2155825" y="1835150"/>
            <a:ext cx="606425" cy="485775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924175" y="1598613"/>
            <a:ext cx="1135063" cy="914400"/>
          </a:xfrm>
          <a:prstGeom prst="rect">
            <a:avLst/>
          </a:prstGeom>
          <a:noFill/>
          <a:ln w="635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3" name="テキスト ボックス 12"/>
          <p:cNvSpPr txBox="1">
            <a:spLocks noChangeArrowheads="1"/>
          </p:cNvSpPr>
          <p:nvPr/>
        </p:nvSpPr>
        <p:spPr bwMode="auto">
          <a:xfrm>
            <a:off x="2924175" y="1720850"/>
            <a:ext cx="1020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FADC</a:t>
            </a:r>
          </a:p>
          <a:p>
            <a:r>
              <a:rPr lang="en-US" altLang="ja-JP">
                <a:latin typeface="Calibri" pitchFamily="-107" charset="0"/>
              </a:rPr>
              <a:t>300 MHz</a:t>
            </a:r>
            <a:endParaRPr lang="ja-JP" altLang="en-US">
              <a:latin typeface="Calibri" pitchFamily="-107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175125" y="1835150"/>
            <a:ext cx="606425" cy="485775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781550" y="1573213"/>
            <a:ext cx="2151063" cy="939800"/>
          </a:xfrm>
          <a:prstGeom prst="rect">
            <a:avLst/>
          </a:prstGeom>
          <a:noFill/>
          <a:ln w="63500" cap="flat" cmpd="sng" algn="ctr">
            <a:solidFill>
              <a:srgbClr val="61898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6" name="テキスト ボックス 15"/>
          <p:cNvSpPr txBox="1">
            <a:spLocks noChangeArrowheads="1"/>
          </p:cNvSpPr>
          <p:nvPr/>
        </p:nvSpPr>
        <p:spPr bwMode="auto">
          <a:xfrm>
            <a:off x="158750" y="3430588"/>
            <a:ext cx="150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latin typeface="Calibri" pitchFamily="-107" charset="0"/>
              </a:rPr>
              <a:t>電離電子群</a:t>
            </a:r>
            <a:endParaRPr lang="en-US" altLang="ja-JP">
              <a:latin typeface="Calibri" pitchFamily="-107" charset="0"/>
            </a:endParaRPr>
          </a:p>
          <a:p>
            <a:endParaRPr lang="en-US" altLang="ja-JP">
              <a:latin typeface="Calibri" pitchFamily="-107" charset="0"/>
            </a:endParaRPr>
          </a:p>
          <a:p>
            <a:r>
              <a:rPr lang="ja-JP" altLang="en-US">
                <a:latin typeface="Calibri" pitchFamily="-107" charset="0"/>
              </a:rPr>
              <a:t>アノードパッド</a:t>
            </a:r>
          </a:p>
        </p:txBody>
      </p:sp>
      <p:sp>
        <p:nvSpPr>
          <p:cNvPr id="17" name="右矢印 16"/>
          <p:cNvSpPr/>
          <p:nvPr/>
        </p:nvSpPr>
        <p:spPr>
          <a:xfrm>
            <a:off x="1549400" y="3773488"/>
            <a:ext cx="458788" cy="484187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71713" y="3462338"/>
            <a:ext cx="1338262" cy="1262062"/>
          </a:xfrm>
          <a:prstGeom prst="rect">
            <a:avLst/>
          </a:prstGeom>
          <a:noFill/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356100" y="3449638"/>
            <a:ext cx="1182688" cy="1012825"/>
          </a:xfrm>
          <a:prstGeom prst="rect">
            <a:avLst/>
          </a:prstGeom>
          <a:noFill/>
          <a:ln w="63500" cap="flat" cmpd="sng" algn="ctr">
            <a:solidFill>
              <a:srgbClr val="A9432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944938" y="3957638"/>
            <a:ext cx="360362" cy="239712"/>
          </a:xfrm>
          <a:prstGeom prst="rightArrow">
            <a:avLst/>
          </a:prstGeom>
          <a:solidFill>
            <a:srgbClr val="0000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4144963" y="4538663"/>
            <a:ext cx="1757362" cy="241300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5659438" y="3957638"/>
            <a:ext cx="346075" cy="238125"/>
          </a:xfrm>
          <a:prstGeom prst="rightArrow">
            <a:avLst/>
          </a:prstGeom>
          <a:solidFill>
            <a:srgbClr val="0000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005513" y="3319463"/>
            <a:ext cx="1065212" cy="1339850"/>
          </a:xfrm>
          <a:prstGeom prst="rect">
            <a:avLst/>
          </a:prstGeom>
          <a:noFill/>
          <a:ln w="63500" cap="flat" cmpd="sng" algn="ctr">
            <a:solidFill>
              <a:srgbClr val="A9432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右矢印 23"/>
          <p:cNvSpPr/>
          <p:nvPr/>
        </p:nvSpPr>
        <p:spPr>
          <a:xfrm rot="18997454">
            <a:off x="7085013" y="3295650"/>
            <a:ext cx="661987" cy="484188"/>
          </a:xfrm>
          <a:prstGeom prst="rightArrow">
            <a:avLst/>
          </a:prstGeom>
          <a:solidFill>
            <a:srgbClr val="FF66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7010400" y="1493838"/>
            <a:ext cx="606425" cy="2413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右矢印 25"/>
          <p:cNvSpPr/>
          <p:nvPr/>
        </p:nvSpPr>
        <p:spPr>
          <a:xfrm rot="2190755">
            <a:off x="7083425" y="2390775"/>
            <a:ext cx="606425" cy="242888"/>
          </a:xfrm>
          <a:prstGeom prst="rightArrow">
            <a:avLst/>
          </a:prstGeom>
          <a:solidFill>
            <a:srgbClr val="FF66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77" name="テキスト ボックス 27"/>
          <p:cNvSpPr txBox="1">
            <a:spLocks noChangeArrowheads="1"/>
          </p:cNvSpPr>
          <p:nvPr/>
        </p:nvSpPr>
        <p:spPr bwMode="auto">
          <a:xfrm>
            <a:off x="7729538" y="1381125"/>
            <a:ext cx="8905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latin typeface="Calibri" pitchFamily="-107" charset="0"/>
              </a:rPr>
              <a:t>タイム</a:t>
            </a:r>
            <a:endParaRPr lang="en-US" altLang="ja-JP" sz="1600">
              <a:latin typeface="Calibri" pitchFamily="-107" charset="0"/>
            </a:endParaRPr>
          </a:p>
          <a:p>
            <a:r>
              <a:rPr lang="ja-JP" altLang="en-US" sz="1600">
                <a:latin typeface="Calibri" pitchFamily="-107" charset="0"/>
              </a:rPr>
              <a:t>スタンプ</a:t>
            </a:r>
            <a:endParaRPr lang="en-US" altLang="ja-JP" sz="1600">
              <a:latin typeface="Calibri" pitchFamily="-107" charset="0"/>
            </a:endParaRPr>
          </a:p>
          <a:p>
            <a:r>
              <a:rPr lang="en-US" altLang="ja-JP" sz="1600">
                <a:latin typeface="Calibri" pitchFamily="-107" charset="0"/>
              </a:rPr>
              <a:t>(to)</a:t>
            </a:r>
            <a:endParaRPr lang="ja-JP" altLang="en-US" sz="1600">
              <a:latin typeface="Calibri" pitchFamily="-107" charset="0"/>
            </a:endParaRPr>
          </a:p>
        </p:txBody>
      </p:sp>
      <p:sp>
        <p:nvSpPr>
          <p:cNvPr id="19478" name="テキスト ボックス 28"/>
          <p:cNvSpPr txBox="1">
            <a:spLocks noChangeArrowheads="1"/>
          </p:cNvSpPr>
          <p:nvPr/>
        </p:nvSpPr>
        <p:spPr bwMode="auto">
          <a:xfrm>
            <a:off x="5343525" y="1614488"/>
            <a:ext cx="903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FPGA</a:t>
            </a:r>
          </a:p>
          <a:p>
            <a:r>
              <a:rPr lang="ja-JP" altLang="en-US" sz="1400">
                <a:latin typeface="Calibri" pitchFamily="-107" charset="0"/>
              </a:rPr>
              <a:t>位置情報</a:t>
            </a:r>
          </a:p>
        </p:txBody>
      </p:sp>
      <p:sp>
        <p:nvSpPr>
          <p:cNvPr id="19479" name="テキスト ボックス 29"/>
          <p:cNvSpPr txBox="1">
            <a:spLocks noChangeArrowheads="1"/>
          </p:cNvSpPr>
          <p:nvPr/>
        </p:nvSpPr>
        <p:spPr bwMode="auto">
          <a:xfrm>
            <a:off x="2574925" y="3589338"/>
            <a:ext cx="60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ASIC</a:t>
            </a:r>
          </a:p>
        </p:txBody>
      </p:sp>
      <p:sp>
        <p:nvSpPr>
          <p:cNvPr id="19480" name="テキスト ボックス 31"/>
          <p:cNvSpPr txBox="1">
            <a:spLocks noChangeArrowheads="1"/>
          </p:cNvSpPr>
          <p:nvPr/>
        </p:nvSpPr>
        <p:spPr bwMode="auto">
          <a:xfrm>
            <a:off x="6243638" y="3402013"/>
            <a:ext cx="688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FPGA</a:t>
            </a:r>
            <a:endParaRPr lang="ja-JP" altLang="en-US">
              <a:latin typeface="Calibri" pitchFamily="-107" charset="0"/>
            </a:endParaRPr>
          </a:p>
        </p:txBody>
      </p:sp>
      <p:sp>
        <p:nvSpPr>
          <p:cNvPr id="19481" name="テキスト ボックス 33"/>
          <p:cNvSpPr txBox="1">
            <a:spLocks noChangeArrowheads="1"/>
          </p:cNvSpPr>
          <p:nvPr/>
        </p:nvSpPr>
        <p:spPr bwMode="auto">
          <a:xfrm>
            <a:off x="4356100" y="3494088"/>
            <a:ext cx="1344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FADC</a:t>
            </a:r>
          </a:p>
          <a:p>
            <a:r>
              <a:rPr lang="en-US" altLang="ja-JP">
                <a:latin typeface="Calibri" pitchFamily="-107" charset="0"/>
              </a:rPr>
              <a:t>or TOT etc</a:t>
            </a:r>
          </a:p>
          <a:p>
            <a:r>
              <a:rPr lang="en-US" altLang="ja-JP">
                <a:latin typeface="Calibri" pitchFamily="-107" charset="0"/>
              </a:rPr>
              <a:t>30MHz</a:t>
            </a:r>
          </a:p>
        </p:txBody>
      </p:sp>
      <p:sp>
        <p:nvSpPr>
          <p:cNvPr id="19482" name="テキスト ボックス 35"/>
          <p:cNvSpPr txBox="1">
            <a:spLocks noChangeArrowheads="1"/>
          </p:cNvSpPr>
          <p:nvPr/>
        </p:nvSpPr>
        <p:spPr bwMode="auto">
          <a:xfrm>
            <a:off x="4144963" y="3019425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008000"/>
                </a:solidFill>
                <a:latin typeface="Calibri" pitchFamily="-107" charset="0"/>
              </a:rPr>
              <a:t>Now discussing. </a:t>
            </a:r>
            <a:endParaRPr lang="ja-JP" altLang="en-US">
              <a:solidFill>
                <a:srgbClr val="008000"/>
              </a:solidFill>
              <a:latin typeface="Calibri" pitchFamily="-107" charset="0"/>
            </a:endParaRPr>
          </a:p>
        </p:txBody>
      </p:sp>
      <p:sp>
        <p:nvSpPr>
          <p:cNvPr id="19484" name="テキスト ボックス 40"/>
          <p:cNvSpPr txBox="1">
            <a:spLocks noChangeArrowheads="1"/>
          </p:cNvSpPr>
          <p:nvPr/>
        </p:nvSpPr>
        <p:spPr bwMode="auto">
          <a:xfrm>
            <a:off x="1066800" y="5043488"/>
            <a:ext cx="2389188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rgbClr val="0080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開発を進めている部分</a:t>
            </a:r>
            <a:r>
              <a:rPr lang="en-US" altLang="ja-JP" dirty="0">
                <a:solidFill>
                  <a:srgbClr val="0080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endParaRPr lang="ja-JP" altLang="en-US" dirty="0">
              <a:solidFill>
                <a:srgbClr val="008000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テキスト ボックス 41"/>
          <p:cNvSpPr txBox="1">
            <a:spLocks noChangeArrowheads="1"/>
          </p:cNvSpPr>
          <p:nvPr/>
        </p:nvSpPr>
        <p:spPr bwMode="auto">
          <a:xfrm>
            <a:off x="7823200" y="2513013"/>
            <a:ext cx="107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latin typeface="Calibri" pitchFamily="-107" charset="0"/>
              </a:rPr>
              <a:t>高速メモリ</a:t>
            </a:r>
            <a:endParaRPr lang="en-US" altLang="ja-JP" sz="1600">
              <a:latin typeface="Calibri" pitchFamily="-107" charset="0"/>
            </a:endParaRPr>
          </a:p>
          <a:p>
            <a:r>
              <a:rPr lang="en-US" altLang="ja-JP" sz="1600">
                <a:latin typeface="Calibri" pitchFamily="-107" charset="0"/>
              </a:rPr>
              <a:t>(SRAM)</a:t>
            </a:r>
            <a:endParaRPr lang="ja-JP" altLang="en-US" sz="1600">
              <a:latin typeface="Calibri" pitchFamily="-107" charset="0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rot="5400000" flipH="1" flipV="1">
            <a:off x="1869281" y="4652170"/>
            <a:ext cx="530225" cy="252412"/>
          </a:xfrm>
          <a:prstGeom prst="straightConnector1">
            <a:avLst/>
          </a:prstGeom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86" name="テキスト ボックス 45"/>
          <p:cNvSpPr txBox="1">
            <a:spLocks noChangeArrowheads="1"/>
          </p:cNvSpPr>
          <p:nvPr/>
        </p:nvSpPr>
        <p:spPr bwMode="auto">
          <a:xfrm>
            <a:off x="2271713" y="4186238"/>
            <a:ext cx="1350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latin typeface="Calibri" pitchFamily="-107" charset="0"/>
              </a:rPr>
              <a:t>10</a:t>
            </a:r>
            <a:r>
              <a:rPr lang="ja-JP" altLang="en-US" sz="1600">
                <a:latin typeface="Calibri" pitchFamily="-107" charset="0"/>
              </a:rPr>
              <a:t>万チャネル</a:t>
            </a:r>
          </a:p>
        </p:txBody>
      </p:sp>
      <p:sp>
        <p:nvSpPr>
          <p:cNvPr id="38" name="円/楕円 37"/>
          <p:cNvSpPr/>
          <p:nvPr/>
        </p:nvSpPr>
        <p:spPr>
          <a:xfrm>
            <a:off x="2082800" y="3549650"/>
            <a:ext cx="1722438" cy="1109663"/>
          </a:xfrm>
          <a:prstGeom prst="ellipse">
            <a:avLst/>
          </a:prstGeom>
          <a:noFill/>
          <a:ln w="698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88" name="テキスト ボックス 50"/>
          <p:cNvSpPr txBox="1">
            <a:spLocks noChangeArrowheads="1"/>
          </p:cNvSpPr>
          <p:nvPr/>
        </p:nvSpPr>
        <p:spPr bwMode="auto">
          <a:xfrm>
            <a:off x="4983163" y="2173288"/>
            <a:ext cx="1949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7" charset="0"/>
              </a:rPr>
              <a:t>発光</a:t>
            </a:r>
            <a:r>
              <a:rPr lang="ja-JP" altLang="en-US" sz="1600">
                <a:latin typeface="Calibri" pitchFamily="-107" charset="0"/>
              </a:rPr>
              <a:t>時刻</a:t>
            </a:r>
            <a:r>
              <a:rPr lang="en-US" altLang="ja-JP" sz="1600">
                <a:latin typeface="Calibri" pitchFamily="-107" charset="0"/>
              </a:rPr>
              <a:t>(</a:t>
            </a:r>
            <a:r>
              <a:rPr lang="ja-JP" altLang="en-US" sz="1600">
                <a:latin typeface="Calibri" pitchFamily="-107" charset="0"/>
              </a:rPr>
              <a:t>高分解能</a:t>
            </a:r>
            <a:r>
              <a:rPr lang="en-US" altLang="ja-JP" sz="1600">
                <a:latin typeface="Calibri" pitchFamily="-107" charset="0"/>
              </a:rPr>
              <a:t>)</a:t>
            </a:r>
            <a:endParaRPr lang="ja-JP" altLang="en-US" sz="1600">
              <a:latin typeface="Calibri" pitchFamily="-107" charset="0"/>
            </a:endParaRPr>
          </a:p>
        </p:txBody>
      </p:sp>
      <p:sp>
        <p:nvSpPr>
          <p:cNvPr id="19489" name="テキスト ボックス 51"/>
          <p:cNvSpPr txBox="1">
            <a:spLocks noChangeArrowheads="1"/>
          </p:cNvSpPr>
          <p:nvPr/>
        </p:nvSpPr>
        <p:spPr bwMode="auto">
          <a:xfrm>
            <a:off x="4144963" y="4849813"/>
            <a:ext cx="1338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solidFill>
                  <a:srgbClr val="008000"/>
                </a:solidFill>
                <a:latin typeface="Calibri" pitchFamily="-107" charset="0"/>
              </a:rPr>
              <a:t>デジタル情報</a:t>
            </a:r>
          </a:p>
        </p:txBody>
      </p:sp>
      <p:sp>
        <p:nvSpPr>
          <p:cNvPr id="19490" name="テキスト ボックス 52"/>
          <p:cNvSpPr txBox="1">
            <a:spLocks noChangeArrowheads="1"/>
          </p:cNvSpPr>
          <p:nvPr/>
        </p:nvSpPr>
        <p:spPr bwMode="auto">
          <a:xfrm>
            <a:off x="6057900" y="3878263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latin typeface="Calibri" pitchFamily="-107" charset="0"/>
              </a:rPr>
              <a:t>エネルギー</a:t>
            </a:r>
            <a:endParaRPr lang="en-US" altLang="ja-JP" sz="1600">
              <a:latin typeface="Calibri" pitchFamily="-107" charset="0"/>
            </a:endParaRPr>
          </a:p>
          <a:p>
            <a:r>
              <a:rPr lang="ja-JP" altLang="en-US" sz="1600">
                <a:latin typeface="Calibri" pitchFamily="-107" charset="0"/>
              </a:rPr>
              <a:t>位置情報</a:t>
            </a:r>
            <a:endParaRPr lang="en-US" altLang="ja-JP" sz="1600">
              <a:latin typeface="Calibri" pitchFamily="-107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729538" y="1052513"/>
            <a:ext cx="1173162" cy="2719387"/>
          </a:xfrm>
          <a:prstGeom prst="rect">
            <a:avLst/>
          </a:prstGeom>
          <a:noFill/>
          <a:ln w="635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右矢印 41"/>
          <p:cNvSpPr/>
          <p:nvPr/>
        </p:nvSpPr>
        <p:spPr>
          <a:xfrm rot="5400000">
            <a:off x="8005763" y="4186238"/>
            <a:ext cx="606425" cy="485775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445375" y="4868863"/>
            <a:ext cx="1682750" cy="923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γ</a:t>
            </a:r>
            <a:r>
              <a:rPr lang="ja-JP" altLang="en-US" dirty="0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線発生点の</a:t>
            </a:r>
            <a:endParaRPr lang="en-US" altLang="ja-JP" dirty="0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  <a:p>
            <a:pPr>
              <a:defRPr/>
            </a:pPr>
            <a:r>
              <a:rPr lang="ja-JP" altLang="en-US" dirty="0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再構成分布</a:t>
            </a:r>
            <a:endParaRPr lang="en-US" altLang="ja-JP" dirty="0">
              <a:latin typeface="Arial" pitchFamily="27" charset="0"/>
              <a:ea typeface="ＭＳ Ｐゴシック" pitchFamily="27" charset="-128"/>
              <a:cs typeface="ＭＳ Ｐゴシック" pitchFamily="27" charset="-128"/>
            </a:endParaRPr>
          </a:p>
          <a:p>
            <a:pPr>
              <a:defRPr/>
            </a:pPr>
            <a:r>
              <a:rPr lang="ja-JP" altLang="ja-JP" dirty="0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／</a:t>
            </a:r>
            <a:r>
              <a:rPr lang="ja-JP" altLang="en-US" dirty="0">
                <a:latin typeface="Arial" pitchFamily="27" charset="0"/>
                <a:ea typeface="ＭＳ Ｐゴシック" pitchFamily="27" charset="-128"/>
                <a:cs typeface="ＭＳ Ｐゴシック" pitchFamily="27" charset="-128"/>
              </a:rPr>
              <a:t>イメージング</a:t>
            </a:r>
          </a:p>
        </p:txBody>
      </p:sp>
      <p:sp>
        <p:nvSpPr>
          <p:cNvPr id="19494" name="テキスト ボックス 38"/>
          <p:cNvSpPr txBox="1">
            <a:spLocks noChangeArrowheads="1"/>
          </p:cNvSpPr>
          <p:nvPr/>
        </p:nvSpPr>
        <p:spPr bwMode="auto">
          <a:xfrm>
            <a:off x="2951163" y="3097213"/>
            <a:ext cx="1343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solidFill>
                  <a:srgbClr val="0000FF"/>
                </a:solidFill>
              </a:rPr>
              <a:t>アナログ情報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49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2266" y="3898900"/>
            <a:ext cx="36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バイアス電圧を</a:t>
            </a:r>
            <a:r>
              <a:rPr lang="en-US" altLang="ja-JP" dirty="0" smtClean="0"/>
              <a:t>-550mV</a:t>
            </a:r>
            <a:r>
              <a:rPr lang="ja-JP" altLang="en-US" dirty="0" smtClean="0"/>
              <a:t>に設定する。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note20101201n8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4" y="1489076"/>
            <a:ext cx="8481146" cy="48672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(10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-550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ote20101201n9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466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リニアリティ</a:t>
            </a:r>
            <a:r>
              <a:rPr lang="en-US" altLang="ja-JP" dirty="0" smtClean="0"/>
              <a:t>(2 V/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, Preamp)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8253" y="6171684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入力電荷 (fC)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71" y="2780049"/>
            <a:ext cx="21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0.5u, 1u, 2u　</a:t>
            </a:r>
            <a:r>
              <a:rPr lang="ja-JP" altLang="en-US" dirty="0" smtClean="0"/>
              <a:t>時での</a:t>
            </a:r>
            <a:endParaRPr lang="en-US" altLang="ja-JP" dirty="0" smtClean="0"/>
          </a:p>
          <a:p>
            <a:r>
              <a:rPr lang="ja-JP" altLang="en-US" dirty="0" smtClean="0"/>
              <a:t>ゲインをプロット</a:t>
            </a:r>
            <a:endParaRPr lang="en-US" altLang="ja-JP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654" y="1232972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=　-550 mV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53628" y="3726316"/>
            <a:ext cx="16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r>
              <a:rPr lang="en-US" altLang="en-US" dirty="0" smtClean="0"/>
              <a:t> (</a:t>
            </a:r>
            <a:r>
              <a:rPr lang="en-US" altLang="ja-JP" dirty="0" smtClean="0"/>
              <a:t>mV</a:t>
            </a:r>
            <a:r>
              <a:rPr lang="en-US" altLang="en-US" dirty="0" smtClean="0"/>
              <a:t>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/>
              <a:t>Conclusion</a:t>
            </a:r>
            <a:endParaRPr lang="ja-JP" altLang="en-US" dirty="0">
              <a:cs typeface="+mj-cs"/>
            </a:endParaRPr>
          </a:p>
        </p:txBody>
      </p:sp>
      <p:sp>
        <p:nvSpPr>
          <p:cNvPr id="30723" name="コンテンツ プレースホルダ 2"/>
          <p:cNvSpPr>
            <a:spLocks noGrp="1"/>
          </p:cNvSpPr>
          <p:nvPr>
            <p:ph idx="1"/>
          </p:nvPr>
        </p:nvSpPr>
        <p:spPr>
          <a:xfrm>
            <a:off x="600230" y="642938"/>
            <a:ext cx="8086570" cy="5938837"/>
          </a:xfrm>
        </p:spPr>
        <p:txBody>
          <a:bodyPr>
            <a:normAutofit/>
          </a:bodyPr>
          <a:lstStyle/>
          <a:p>
            <a:pPr>
              <a:buFont typeface="Arial" pitchFamily="-107" charset="0"/>
              <a:buNone/>
            </a:pPr>
            <a:r>
              <a:rPr lang="en-US" altLang="ja-JP" sz="3100" dirty="0" smtClean="0">
                <a:cs typeface="ＭＳ Ｐゴシック" pitchFamily="-107" charset="-128"/>
              </a:rPr>
              <a:t>　</a:t>
            </a:r>
            <a:r>
              <a:rPr lang="ja-JP" altLang="en-US" sz="3100" dirty="0" smtClean="0">
                <a:cs typeface="ＭＳ Ｐゴシック" pitchFamily="-107" charset="-128"/>
              </a:rPr>
              <a:t>様々な</a:t>
            </a:r>
            <a:r>
              <a:rPr lang="en-US" altLang="ja-JP" sz="3100" dirty="0" smtClean="0">
                <a:cs typeface="ＭＳ Ｐゴシック" pitchFamily="-107" charset="-128"/>
              </a:rPr>
              <a:t>MOS</a:t>
            </a:r>
            <a:r>
              <a:rPr lang="ja-JP" altLang="en-US" sz="3100" dirty="0" smtClean="0">
                <a:cs typeface="ＭＳ Ｐゴシック" pitchFamily="-107" charset="-128"/>
              </a:rPr>
              <a:t>の状態での差動出力を確認できた。</a:t>
            </a:r>
            <a:endParaRPr lang="en-US" altLang="ja-JP" sz="3100" dirty="0" smtClean="0">
              <a:cs typeface="ＭＳ Ｐゴシック" pitchFamily="-107" charset="-128"/>
            </a:endParaRPr>
          </a:p>
          <a:p>
            <a:pPr>
              <a:buFont typeface="Arial" pitchFamily="-107" charset="0"/>
              <a:buNone/>
            </a:pPr>
            <a:endParaRPr lang="en-US" altLang="ja-JP" sz="3100" dirty="0" smtClean="0">
              <a:cs typeface="ＭＳ Ｐゴシック" pitchFamily="-107" charset="-128"/>
            </a:endParaRPr>
          </a:p>
          <a:p>
            <a:pPr>
              <a:buFont typeface="Arial" pitchFamily="-107" charset="0"/>
              <a:buNone/>
            </a:pPr>
            <a:r>
              <a:rPr lang="en-US" altLang="ja-JP" sz="3100" dirty="0" smtClean="0">
                <a:cs typeface="ＭＳ Ｐゴシック" pitchFamily="-107" charset="-128"/>
              </a:rPr>
              <a:t>    </a:t>
            </a:r>
            <a:r>
              <a:rPr lang="ja-JP" altLang="en-US" sz="3100" dirty="0" smtClean="0">
                <a:cs typeface="ＭＳ Ｐゴシック" pitchFamily="-107" charset="-128"/>
              </a:rPr>
              <a:t>ピーキングタイム</a:t>
            </a:r>
            <a:r>
              <a:rPr lang="ja-JP" altLang="en-US" sz="3100" dirty="0" smtClean="0">
                <a:cs typeface="ＭＳ Ｐゴシック" pitchFamily="-107" charset="-128"/>
              </a:rPr>
              <a:t>、ゲイン</a:t>
            </a:r>
            <a:r>
              <a:rPr lang="ja-JP" altLang="en-US" sz="3100" dirty="0" smtClean="0">
                <a:cs typeface="ＭＳ Ｐゴシック" pitchFamily="-107" charset="-128"/>
              </a:rPr>
              <a:t>を</a:t>
            </a:r>
            <a:r>
              <a:rPr lang="ja-JP" altLang="en-US" sz="3100" dirty="0" smtClean="0">
                <a:cs typeface="ＭＳ Ｐゴシック" pitchFamily="-107" charset="-128"/>
              </a:rPr>
              <a:t>合わせるために無理にキャパシターの値を変えてしまったため</a:t>
            </a:r>
            <a:r>
              <a:rPr lang="ja-JP" altLang="en-US" sz="3100" dirty="0" smtClean="0">
                <a:cs typeface="ＭＳ Ｐゴシック" pitchFamily="-107" charset="-128"/>
              </a:rPr>
              <a:t>、ダイナミックレンジ</a:t>
            </a:r>
            <a:r>
              <a:rPr lang="ja-JP" altLang="en-US" sz="3100" dirty="0" smtClean="0">
                <a:cs typeface="ＭＳ Ｐゴシック" pitchFamily="-107" charset="-128"/>
              </a:rPr>
              <a:t>が犠牲になった</a:t>
            </a:r>
            <a:r>
              <a:rPr lang="ja-JP" altLang="en-US" sz="3100" dirty="0" smtClean="0">
                <a:cs typeface="ＭＳ Ｐゴシック" pitchFamily="-107" charset="-128"/>
              </a:rPr>
              <a:t>。</a:t>
            </a:r>
            <a:endParaRPr lang="en-US" altLang="ja-JP" sz="3100" dirty="0" smtClean="0">
              <a:cs typeface="ＭＳ Ｐゴシック" pitchFamily="-107" charset="-128"/>
            </a:endParaRPr>
          </a:p>
          <a:p>
            <a:pPr>
              <a:buFont typeface="Arial" pitchFamily="-107" charset="0"/>
              <a:buNone/>
            </a:pPr>
            <a:r>
              <a:rPr lang="en-US" altLang="ja-JP" sz="3100" dirty="0" smtClean="0">
                <a:cs typeface="ＭＳ Ｐゴシック" pitchFamily="-107" charset="-128"/>
              </a:rPr>
              <a:t>  </a:t>
            </a:r>
            <a:r>
              <a:rPr lang="ja-JP" altLang="en-US" sz="3100" dirty="0" smtClean="0">
                <a:cs typeface="ＭＳ Ｐゴシック" pitchFamily="-107" charset="-128"/>
              </a:rPr>
              <a:t>キャパシター</a:t>
            </a:r>
            <a:r>
              <a:rPr lang="ja-JP" altLang="en-US" sz="3100" dirty="0" smtClean="0">
                <a:cs typeface="ＭＳ Ｐゴシック" pitchFamily="-107" charset="-128"/>
              </a:rPr>
              <a:t>の値を揃えたものを</a:t>
            </a:r>
            <a:r>
              <a:rPr lang="ja-JP" altLang="en-US" sz="3100" dirty="0" smtClean="0">
                <a:cs typeface="ＭＳ Ｐゴシック" pitchFamily="-107" charset="-128"/>
              </a:rPr>
              <a:t>用意</a:t>
            </a:r>
            <a:r>
              <a:rPr lang="en-US" altLang="ja-JP" sz="3100" dirty="0" smtClean="0">
                <a:cs typeface="ＭＳ Ｐゴシック" pitchFamily="-107" charset="-128"/>
              </a:rPr>
              <a:t>(</a:t>
            </a:r>
            <a:r>
              <a:rPr lang="ja-JP" altLang="en-US" sz="3100" dirty="0" smtClean="0">
                <a:cs typeface="ＭＳ Ｐゴシック" pitchFamily="-107" charset="-128"/>
              </a:rPr>
              <a:t>調整は抵抗値で調整</a:t>
            </a:r>
            <a:r>
              <a:rPr lang="en-US" altLang="ja-JP" sz="3100" dirty="0" smtClean="0">
                <a:cs typeface="ＭＳ Ｐゴシック" pitchFamily="-107" charset="-128"/>
              </a:rPr>
              <a:t>)</a:t>
            </a:r>
            <a:r>
              <a:rPr lang="ja-JP" altLang="en-US" sz="3100" dirty="0" smtClean="0">
                <a:cs typeface="ＭＳ Ｐゴシック" pitchFamily="-107" charset="-128"/>
              </a:rPr>
              <a:t>し</a:t>
            </a:r>
            <a:r>
              <a:rPr lang="ja-JP" altLang="en-US" sz="3100" dirty="0" smtClean="0">
                <a:cs typeface="ＭＳ Ｐゴシック" pitchFamily="-107" charset="-128"/>
              </a:rPr>
              <a:t>、今後検証する必要がある</a:t>
            </a:r>
            <a:r>
              <a:rPr lang="ja-JP" altLang="en-US" sz="3100" dirty="0" smtClean="0">
                <a:cs typeface="ＭＳ Ｐゴシック" pitchFamily="-107" charset="-128"/>
              </a:rPr>
              <a:t>。</a:t>
            </a:r>
            <a:endParaRPr lang="en-US" altLang="ja-JP" sz="3100" dirty="0" smtClean="0">
              <a:cs typeface="ＭＳ Ｐゴシック" pitchFamily="-107" charset="-128"/>
            </a:endParaRPr>
          </a:p>
          <a:p>
            <a:pPr>
              <a:buFont typeface="Arial" pitchFamily="-107" charset="0"/>
              <a:buNone/>
            </a:pPr>
            <a:endParaRPr lang="en-US" altLang="ja-JP" sz="3100" dirty="0" smtClean="0">
              <a:cs typeface="ＭＳ Ｐゴシック" pitchFamily="-10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60272" y="4392382"/>
            <a:ext cx="272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次のヴァージョン等に反映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/>
          <p:cNvSpPr/>
          <p:nvPr/>
        </p:nvSpPr>
        <p:spPr>
          <a:xfrm rot="5400000">
            <a:off x="1048871" y="3929529"/>
            <a:ext cx="1060704" cy="9144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469900" y="4228353"/>
            <a:ext cx="68476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927100" y="4572000"/>
            <a:ext cx="21486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12234" y="5092700"/>
            <a:ext cx="42973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6200000" flipV="1">
            <a:off x="665959" y="4833142"/>
            <a:ext cx="522288" cy="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二等辺三角形 16"/>
          <p:cNvSpPr/>
          <p:nvPr/>
        </p:nvSpPr>
        <p:spPr>
          <a:xfrm rot="5400000">
            <a:off x="3398409" y="4035766"/>
            <a:ext cx="833588" cy="695071"/>
          </a:xfrm>
          <a:prstGeom prst="triangle">
            <a:avLst>
              <a:gd name="adj" fmla="val 48803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 rot="5400000">
            <a:off x="6042570" y="3943724"/>
            <a:ext cx="1060704" cy="9144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5400000">
            <a:off x="7362698" y="3943724"/>
            <a:ext cx="1060704" cy="9144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rot="5400000">
            <a:off x="2366740" y="3647043"/>
            <a:ext cx="374396" cy="1588"/>
          </a:xfrm>
          <a:prstGeom prst="line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2523904" y="3647043"/>
            <a:ext cx="374396" cy="1588"/>
          </a:xfrm>
          <a:prstGeom prst="line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0800000">
            <a:off x="2710309" y="3647836"/>
            <a:ext cx="401190" cy="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0800000">
            <a:off x="2156639" y="3647833"/>
            <a:ext cx="398096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49"/>
          <p:cNvGrpSpPr/>
          <p:nvPr/>
        </p:nvGrpSpPr>
        <p:grpSpPr>
          <a:xfrm>
            <a:off x="817007" y="3294792"/>
            <a:ext cx="711199" cy="374396"/>
            <a:chOff x="2349501" y="3481981"/>
            <a:chExt cx="711199" cy="374396"/>
          </a:xfrm>
        </p:grpSpPr>
        <p:cxnSp>
          <p:nvCxnSpPr>
            <p:cNvPr id="51" name="直線コネクタ 50"/>
            <p:cNvCxnSpPr/>
            <p:nvPr/>
          </p:nvCxnSpPr>
          <p:spPr>
            <a:xfrm rot="5400000">
              <a:off x="2407007" y="3668385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2564171" y="3668385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0800000">
              <a:off x="2750576" y="3669178"/>
              <a:ext cx="310124" cy="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0800000" flipV="1">
              <a:off x="2349501" y="3669175"/>
              <a:ext cx="245501" cy="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/>
          <p:cNvCxnSpPr/>
          <p:nvPr/>
        </p:nvCxnSpPr>
        <p:spPr>
          <a:xfrm rot="5400000">
            <a:off x="235498" y="3648431"/>
            <a:ext cx="1159834" cy="31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5400000">
            <a:off x="1248300" y="3189790"/>
            <a:ext cx="1831416" cy="45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rot="5400000">
            <a:off x="2037267" y="3344754"/>
            <a:ext cx="214847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 rot="5400000">
            <a:off x="3034615" y="3020683"/>
            <a:ext cx="2690146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 flipV="1">
            <a:off x="4172965" y="4365757"/>
            <a:ext cx="309624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円/楕円 256"/>
          <p:cNvSpPr/>
          <p:nvPr/>
        </p:nvSpPr>
        <p:spPr>
          <a:xfrm>
            <a:off x="360023" y="4181382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0" name="直線コネクタ 259"/>
          <p:cNvCxnSpPr/>
          <p:nvPr/>
        </p:nvCxnSpPr>
        <p:spPr>
          <a:xfrm flipV="1">
            <a:off x="3089386" y="4203539"/>
            <a:ext cx="388513" cy="3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図形グループ 267"/>
          <p:cNvGrpSpPr/>
          <p:nvPr/>
        </p:nvGrpSpPr>
        <p:grpSpPr>
          <a:xfrm>
            <a:off x="3037936" y="4556257"/>
            <a:ext cx="429731" cy="522288"/>
            <a:chOff x="2613968" y="4831557"/>
            <a:chExt cx="429731" cy="522288"/>
          </a:xfrm>
        </p:grpSpPr>
        <p:cxnSp>
          <p:nvCxnSpPr>
            <p:cNvPr id="265" name="直線コネクタ 264"/>
            <p:cNvCxnSpPr/>
            <p:nvPr/>
          </p:nvCxnSpPr>
          <p:spPr>
            <a:xfrm>
              <a:off x="2828834" y="4831557"/>
              <a:ext cx="214865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>
              <a:off x="2613968" y="5352257"/>
              <a:ext cx="42973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 rot="16200000" flipV="1">
              <a:off x="2567693" y="5092699"/>
              <a:ext cx="522288" cy="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直線コネクタ 268"/>
          <p:cNvCxnSpPr/>
          <p:nvPr/>
        </p:nvCxnSpPr>
        <p:spPr>
          <a:xfrm rot="5400000">
            <a:off x="4066025" y="4385146"/>
            <a:ext cx="831539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/>
          <p:nvPr/>
        </p:nvCxnSpPr>
        <p:spPr>
          <a:xfrm rot="5400000">
            <a:off x="5333414" y="4385147"/>
            <a:ext cx="831539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/>
          <p:cNvCxnSpPr/>
          <p:nvPr/>
        </p:nvCxnSpPr>
        <p:spPr>
          <a:xfrm flipV="1">
            <a:off x="5749978" y="4181381"/>
            <a:ext cx="365744" cy="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277"/>
          <p:cNvGrpSpPr/>
          <p:nvPr/>
        </p:nvGrpSpPr>
        <p:grpSpPr>
          <a:xfrm>
            <a:off x="5685991" y="4573588"/>
            <a:ext cx="429731" cy="522288"/>
            <a:chOff x="2613968" y="4831557"/>
            <a:chExt cx="429731" cy="522288"/>
          </a:xfrm>
        </p:grpSpPr>
        <p:cxnSp>
          <p:nvCxnSpPr>
            <p:cNvPr id="279" name="直線コネクタ 278"/>
            <p:cNvCxnSpPr/>
            <p:nvPr/>
          </p:nvCxnSpPr>
          <p:spPr>
            <a:xfrm>
              <a:off x="2828834" y="4831557"/>
              <a:ext cx="214865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/>
            <p:cNvCxnSpPr/>
            <p:nvPr/>
          </p:nvCxnSpPr>
          <p:spPr>
            <a:xfrm>
              <a:off x="2613968" y="5352257"/>
              <a:ext cx="42973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コネクタ 280"/>
            <p:cNvCxnSpPr/>
            <p:nvPr/>
          </p:nvCxnSpPr>
          <p:spPr>
            <a:xfrm rot="16200000" flipV="1">
              <a:off x="2567693" y="5092699"/>
              <a:ext cx="522288" cy="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直線コネクタ 187"/>
          <p:cNvCxnSpPr/>
          <p:nvPr/>
        </p:nvCxnSpPr>
        <p:spPr>
          <a:xfrm>
            <a:off x="1528206" y="3481994"/>
            <a:ext cx="633532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1281252" y="3526611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0.1pF</a:t>
            </a:r>
            <a:endParaRPr kumimoji="1" lang="ja-JP" altLang="en-US" dirty="0"/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1367431" y="2479238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0.4pF</a:t>
            </a:r>
            <a:endParaRPr kumimoji="1" lang="ja-JP" altLang="en-US" dirty="0"/>
          </a:p>
        </p:txBody>
      </p:sp>
      <p:grpSp>
        <p:nvGrpSpPr>
          <p:cNvPr id="12" name="図形グループ 250"/>
          <p:cNvGrpSpPr/>
          <p:nvPr/>
        </p:nvGrpSpPr>
        <p:grpSpPr>
          <a:xfrm>
            <a:off x="3111499" y="3621140"/>
            <a:ext cx="1262056" cy="295648"/>
            <a:chOff x="3111504" y="3353774"/>
            <a:chExt cx="1262056" cy="374396"/>
          </a:xfrm>
        </p:grpSpPr>
        <p:cxnSp>
          <p:nvCxnSpPr>
            <p:cNvPr id="194" name="直線コネクタ 193"/>
            <p:cNvCxnSpPr/>
            <p:nvPr/>
          </p:nvCxnSpPr>
          <p:spPr>
            <a:xfrm rot="5400000">
              <a:off x="3628801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rot="5400000">
              <a:off x="3785965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rot="10800000">
              <a:off x="3972370" y="3540971"/>
              <a:ext cx="401190" cy="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rot="10800000" flipV="1">
              <a:off x="3111504" y="3540967"/>
              <a:ext cx="705293" cy="1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4" name="直線コネクタ 253"/>
          <p:cNvCxnSpPr>
            <a:stCxn id="18" idx="0"/>
            <a:endCxn id="19" idx="3"/>
          </p:cNvCxnSpPr>
          <p:nvPr/>
        </p:nvCxnSpPr>
        <p:spPr>
          <a:xfrm>
            <a:off x="7030122" y="4400924"/>
            <a:ext cx="40572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テキスト ボックス 269"/>
          <p:cNvSpPr txBox="1"/>
          <p:nvPr/>
        </p:nvSpPr>
        <p:spPr>
          <a:xfrm>
            <a:off x="3715628" y="384919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1pF</a:t>
            </a:r>
            <a:endParaRPr kumimoji="1" lang="ja-JP" altLang="en-US" dirty="0"/>
          </a:p>
        </p:txBody>
      </p:sp>
      <p:grpSp>
        <p:nvGrpSpPr>
          <p:cNvPr id="14" name="図形グループ 209"/>
          <p:cNvGrpSpPr/>
          <p:nvPr/>
        </p:nvGrpSpPr>
        <p:grpSpPr>
          <a:xfrm>
            <a:off x="3111499" y="2077481"/>
            <a:ext cx="1268188" cy="1204989"/>
            <a:chOff x="3111499" y="2077481"/>
            <a:chExt cx="1268188" cy="1204989"/>
          </a:xfrm>
        </p:grpSpPr>
        <p:grpSp>
          <p:nvGrpSpPr>
            <p:cNvPr id="15" name="図形グループ 198"/>
            <p:cNvGrpSpPr/>
            <p:nvPr/>
          </p:nvGrpSpPr>
          <p:grpSpPr>
            <a:xfrm>
              <a:off x="3111499" y="2106957"/>
              <a:ext cx="1268188" cy="1116306"/>
              <a:chOff x="3258564" y="1846695"/>
              <a:chExt cx="1481836" cy="1469154"/>
            </a:xfrm>
          </p:grpSpPr>
          <p:grpSp>
            <p:nvGrpSpPr>
              <p:cNvPr id="16" name="図形グループ 123"/>
              <p:cNvGrpSpPr/>
              <p:nvPr/>
            </p:nvGrpSpPr>
            <p:grpSpPr>
              <a:xfrm>
                <a:off x="3258564" y="2379476"/>
                <a:ext cx="1481836" cy="387010"/>
                <a:chOff x="817007" y="2309158"/>
                <a:chExt cx="1481836" cy="387010"/>
              </a:xfrm>
            </p:grpSpPr>
            <p:sp>
              <p:nvSpPr>
                <p:cNvPr id="125" name="正方形/長方形 124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円/楕円 125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/楕円 126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8" name="直線コネクタ 127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>
                  <a:stCxn id="125" idx="3"/>
                  <a:endCxn id="126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図形グループ 131"/>
              <p:cNvGrpSpPr/>
              <p:nvPr/>
            </p:nvGrpSpPr>
            <p:grpSpPr>
              <a:xfrm>
                <a:off x="3258564" y="2972356"/>
                <a:ext cx="1481836" cy="343493"/>
                <a:chOff x="817007" y="2352675"/>
                <a:chExt cx="1481836" cy="343493"/>
              </a:xfrm>
            </p:grpSpPr>
            <p:sp>
              <p:nvSpPr>
                <p:cNvPr id="133" name="正方形/長方形 132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37" name="直線コネクタ 136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/>
                <p:cNvCxnSpPr>
                  <a:stCxn id="133" idx="3"/>
                </p:cNvCxnSpPr>
                <p:nvPr/>
              </p:nvCxnSpPr>
              <p:spPr>
                <a:xfrm flipV="1">
                  <a:off x="1489088" y="2522834"/>
                  <a:ext cx="693284" cy="1587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図形グループ 139"/>
              <p:cNvGrpSpPr/>
              <p:nvPr/>
            </p:nvGrpSpPr>
            <p:grpSpPr>
              <a:xfrm>
                <a:off x="3258564" y="1846695"/>
                <a:ext cx="1481836" cy="387010"/>
                <a:chOff x="817007" y="2309158"/>
                <a:chExt cx="1481836" cy="387010"/>
              </a:xfrm>
            </p:grpSpPr>
            <p:sp>
              <p:nvSpPr>
                <p:cNvPr id="141" name="正方形/長方形 140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/楕円 141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円/楕円 142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4" name="直線コネクタ 143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>
                  <a:stCxn id="141" idx="3"/>
                  <a:endCxn id="142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2" name="テキスト ボックス 271"/>
            <p:cNvSpPr txBox="1"/>
            <p:nvPr/>
          </p:nvSpPr>
          <p:spPr>
            <a:xfrm>
              <a:off x="3208448" y="2913138"/>
              <a:ext cx="488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?</a:t>
              </a:r>
              <a:r>
                <a:rPr lang="en-US" altLang="ja-JP" dirty="0" smtClean="0"/>
                <a:t>M</a:t>
              </a:r>
              <a:endParaRPr kumimoji="1" lang="ja-JP" altLang="en-US" dirty="0"/>
            </a:p>
          </p:txBody>
        </p:sp>
        <p:sp>
          <p:nvSpPr>
            <p:cNvPr id="273" name="テキスト ボックス 272"/>
            <p:cNvSpPr txBox="1"/>
            <p:nvPr/>
          </p:nvSpPr>
          <p:spPr>
            <a:xfrm>
              <a:off x="3252802" y="2489471"/>
              <a:ext cx="488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?M</a:t>
              </a:r>
              <a:endParaRPr kumimoji="1" lang="ja-JP" altLang="en-US" dirty="0"/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3161381" y="2077481"/>
              <a:ext cx="373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?</a:t>
              </a:r>
              <a:r>
                <a:rPr lang="en-US" altLang="ja-JP" sz="1600" dirty="0" err="1" smtClean="0"/>
                <a:t>k</a:t>
              </a:r>
              <a:endParaRPr kumimoji="1" lang="ja-JP" altLang="en-US" sz="1600" dirty="0"/>
            </a:p>
          </p:txBody>
        </p:sp>
      </p:grpSp>
      <p:grpSp>
        <p:nvGrpSpPr>
          <p:cNvPr id="22" name="図形グループ 211"/>
          <p:cNvGrpSpPr/>
          <p:nvPr/>
        </p:nvGrpSpPr>
        <p:grpSpPr>
          <a:xfrm>
            <a:off x="4495230" y="3778392"/>
            <a:ext cx="1268188" cy="1204989"/>
            <a:chOff x="4482589" y="3784234"/>
            <a:chExt cx="1268188" cy="1204989"/>
          </a:xfrm>
        </p:grpSpPr>
        <p:grpSp>
          <p:nvGrpSpPr>
            <p:cNvPr id="23" name="図形グループ 198"/>
            <p:cNvGrpSpPr/>
            <p:nvPr/>
          </p:nvGrpSpPr>
          <p:grpSpPr>
            <a:xfrm>
              <a:off x="4482589" y="3813708"/>
              <a:ext cx="1268188" cy="1116304"/>
              <a:chOff x="3258564" y="1846695"/>
              <a:chExt cx="1481836" cy="1469154"/>
            </a:xfrm>
          </p:grpSpPr>
          <p:grpSp>
            <p:nvGrpSpPr>
              <p:cNvPr id="28" name="図形グループ 123"/>
              <p:cNvGrpSpPr/>
              <p:nvPr/>
            </p:nvGrpSpPr>
            <p:grpSpPr>
              <a:xfrm>
                <a:off x="3258564" y="2379476"/>
                <a:ext cx="1481836" cy="387010"/>
                <a:chOff x="817007" y="2309158"/>
                <a:chExt cx="1481836" cy="387010"/>
              </a:xfrm>
            </p:grpSpPr>
            <p:sp>
              <p:nvSpPr>
                <p:cNvPr id="303" name="正方形/長方形 302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円/楕円 303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円/楕円 304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6" name="直線コネクタ 305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コネクタ 306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コネクタ 307"/>
                <p:cNvCxnSpPr>
                  <a:stCxn id="303" idx="3"/>
                  <a:endCxn id="304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コネクタ 308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図形グループ 131"/>
              <p:cNvGrpSpPr/>
              <p:nvPr/>
            </p:nvGrpSpPr>
            <p:grpSpPr>
              <a:xfrm>
                <a:off x="3258564" y="2972356"/>
                <a:ext cx="1481836" cy="343493"/>
                <a:chOff x="817007" y="2352675"/>
                <a:chExt cx="1481836" cy="343493"/>
              </a:xfrm>
            </p:grpSpPr>
            <p:sp>
              <p:nvSpPr>
                <p:cNvPr id="296" name="正方形/長方形 295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0" name="直線コネクタ 299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/>
                <p:cNvCxnSpPr>
                  <a:stCxn id="296" idx="3"/>
                </p:cNvCxnSpPr>
                <p:nvPr/>
              </p:nvCxnSpPr>
              <p:spPr>
                <a:xfrm flipV="1">
                  <a:off x="1489088" y="2522834"/>
                  <a:ext cx="734054" cy="1587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コネクタ 301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図形グループ 139"/>
              <p:cNvGrpSpPr/>
              <p:nvPr/>
            </p:nvGrpSpPr>
            <p:grpSpPr>
              <a:xfrm>
                <a:off x="3258564" y="1846695"/>
                <a:ext cx="1481836" cy="387010"/>
                <a:chOff x="817007" y="2309158"/>
                <a:chExt cx="1481836" cy="387010"/>
              </a:xfrm>
            </p:grpSpPr>
            <p:sp>
              <p:nvSpPr>
                <p:cNvPr id="289" name="正方形/長方形 288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円/楕円 289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円/楕円 290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2" name="直線コネクタ 291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/>
                <p:cNvCxnSpPr>
                  <a:stCxn id="289" idx="3"/>
                  <a:endCxn id="290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3" name="テキスト ボックス 282"/>
            <p:cNvSpPr txBox="1"/>
            <p:nvPr/>
          </p:nvSpPr>
          <p:spPr>
            <a:xfrm>
              <a:off x="4579538" y="4619891"/>
              <a:ext cx="488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?</a:t>
              </a:r>
              <a:r>
                <a:rPr lang="en-US" altLang="ja-JP" dirty="0" smtClean="0"/>
                <a:t>M</a:t>
              </a:r>
              <a:endParaRPr kumimoji="1" lang="ja-JP" altLang="en-US" dirty="0"/>
            </a:p>
          </p:txBody>
        </p:sp>
        <p:sp>
          <p:nvSpPr>
            <p:cNvPr id="284" name="テキスト ボックス 283"/>
            <p:cNvSpPr txBox="1"/>
            <p:nvPr/>
          </p:nvSpPr>
          <p:spPr>
            <a:xfrm>
              <a:off x="4582267" y="4203539"/>
              <a:ext cx="488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?</a:t>
              </a:r>
              <a:r>
                <a:rPr lang="en-US" altLang="ja-JP" dirty="0" smtClean="0"/>
                <a:t>M</a:t>
              </a:r>
              <a:endParaRPr kumimoji="1" lang="ja-JP" altLang="en-US" dirty="0"/>
            </a:p>
          </p:txBody>
        </p:sp>
        <p:sp>
          <p:nvSpPr>
            <p:cNvPr id="285" name="テキスト ボックス 284"/>
            <p:cNvSpPr txBox="1"/>
            <p:nvPr/>
          </p:nvSpPr>
          <p:spPr>
            <a:xfrm>
              <a:off x="4532471" y="3784234"/>
              <a:ext cx="419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 ?</a:t>
              </a:r>
              <a:r>
                <a:rPr lang="en-US" altLang="ja-JP" sz="1600" dirty="0" err="1" smtClean="0"/>
                <a:t>k</a:t>
              </a:r>
              <a:endParaRPr kumimoji="1" lang="ja-JP" altLang="en-US" sz="1600" dirty="0"/>
            </a:p>
          </p:txBody>
        </p:sp>
      </p:grpSp>
      <p:sp>
        <p:nvSpPr>
          <p:cNvPr id="314" name="テキスト ボックス 313"/>
          <p:cNvSpPr txBox="1"/>
          <p:nvPr/>
        </p:nvSpPr>
        <p:spPr>
          <a:xfrm>
            <a:off x="6538456" y="38411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1pF</a:t>
            </a:r>
            <a:endParaRPr kumimoji="1" lang="ja-JP" altLang="en-US" dirty="0"/>
          </a:p>
        </p:txBody>
      </p:sp>
      <p:grpSp>
        <p:nvGrpSpPr>
          <p:cNvPr id="31" name="図形グループ 314"/>
          <p:cNvGrpSpPr/>
          <p:nvPr/>
        </p:nvGrpSpPr>
        <p:grpSpPr>
          <a:xfrm>
            <a:off x="5900862" y="2246879"/>
            <a:ext cx="1268188" cy="1169361"/>
            <a:chOff x="3111499" y="2077481"/>
            <a:chExt cx="1268188" cy="1169361"/>
          </a:xfrm>
        </p:grpSpPr>
        <p:grpSp>
          <p:nvGrpSpPr>
            <p:cNvPr id="32" name="図形グループ 198"/>
            <p:cNvGrpSpPr/>
            <p:nvPr/>
          </p:nvGrpSpPr>
          <p:grpSpPr>
            <a:xfrm>
              <a:off x="3111499" y="2106955"/>
              <a:ext cx="1268188" cy="1116304"/>
              <a:chOff x="3258564" y="1846695"/>
              <a:chExt cx="1481836" cy="1469154"/>
            </a:xfrm>
          </p:grpSpPr>
          <p:grpSp>
            <p:nvGrpSpPr>
              <p:cNvPr id="33" name="図形グループ 123"/>
              <p:cNvGrpSpPr/>
              <p:nvPr/>
            </p:nvGrpSpPr>
            <p:grpSpPr>
              <a:xfrm>
                <a:off x="3258564" y="2379476"/>
                <a:ext cx="1481836" cy="387010"/>
                <a:chOff x="817007" y="2309158"/>
                <a:chExt cx="1481836" cy="387010"/>
              </a:xfrm>
            </p:grpSpPr>
            <p:sp>
              <p:nvSpPr>
                <p:cNvPr id="337" name="正方形/長方形 336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円/楕円 337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円/楕円 338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0" name="直線コネクタ 339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線コネクタ 341"/>
                <p:cNvCxnSpPr>
                  <a:stCxn id="337" idx="3"/>
                  <a:endCxn id="338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線コネクタ 342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図形グループ 131"/>
              <p:cNvGrpSpPr/>
              <p:nvPr/>
            </p:nvGrpSpPr>
            <p:grpSpPr>
              <a:xfrm>
                <a:off x="3258564" y="2972356"/>
                <a:ext cx="1481836" cy="343493"/>
                <a:chOff x="817007" y="2352675"/>
                <a:chExt cx="1481836" cy="343493"/>
              </a:xfrm>
            </p:grpSpPr>
            <p:sp>
              <p:nvSpPr>
                <p:cNvPr id="330" name="正方形/長方形 329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34" name="直線コネクタ 333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線コネクタ 334"/>
                <p:cNvCxnSpPr>
                  <a:stCxn id="330" idx="3"/>
                </p:cNvCxnSpPr>
                <p:nvPr/>
              </p:nvCxnSpPr>
              <p:spPr>
                <a:xfrm>
                  <a:off x="1489088" y="2524422"/>
                  <a:ext cx="693284" cy="1590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線コネクタ 335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図形グループ 139"/>
              <p:cNvGrpSpPr/>
              <p:nvPr/>
            </p:nvGrpSpPr>
            <p:grpSpPr>
              <a:xfrm>
                <a:off x="3258564" y="1846695"/>
                <a:ext cx="1481836" cy="387010"/>
                <a:chOff x="817007" y="2309158"/>
                <a:chExt cx="1481836" cy="387010"/>
              </a:xfrm>
            </p:grpSpPr>
            <p:sp>
              <p:nvSpPr>
                <p:cNvPr id="323" name="正方形/長方形 322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円/楕円 323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円/楕円 324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6" name="直線コネクタ 325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/>
                <p:cNvCxnSpPr>
                  <a:stCxn id="323" idx="3"/>
                  <a:endCxn id="324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線コネクタ 328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7" name="テキスト ボックス 316"/>
            <p:cNvSpPr txBox="1"/>
            <p:nvPr/>
          </p:nvSpPr>
          <p:spPr>
            <a:xfrm>
              <a:off x="3231177" y="2877510"/>
              <a:ext cx="488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?</a:t>
              </a:r>
              <a:r>
                <a:rPr lang="en-US" altLang="ja-JP" dirty="0" smtClean="0"/>
                <a:t>M</a:t>
              </a:r>
              <a:endParaRPr kumimoji="1" lang="ja-JP" altLang="en-US" dirty="0"/>
            </a:p>
          </p:txBody>
        </p:sp>
        <p:sp>
          <p:nvSpPr>
            <p:cNvPr id="318" name="テキスト ボックス 317"/>
            <p:cNvSpPr txBox="1"/>
            <p:nvPr/>
          </p:nvSpPr>
          <p:spPr>
            <a:xfrm>
              <a:off x="3211177" y="2496786"/>
              <a:ext cx="488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?</a:t>
              </a:r>
              <a:r>
                <a:rPr lang="en-US" altLang="ja-JP" dirty="0" smtClean="0"/>
                <a:t>M</a:t>
              </a:r>
              <a:endParaRPr kumimoji="1" lang="ja-JP" altLang="en-US" dirty="0"/>
            </a:p>
          </p:txBody>
        </p:sp>
        <p:sp>
          <p:nvSpPr>
            <p:cNvPr id="319" name="テキスト ボックス 318"/>
            <p:cNvSpPr txBox="1"/>
            <p:nvPr/>
          </p:nvSpPr>
          <p:spPr>
            <a:xfrm>
              <a:off x="3161381" y="2077481"/>
              <a:ext cx="373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?</a:t>
              </a:r>
              <a:r>
                <a:rPr lang="en-US" altLang="ja-JP" sz="1600" dirty="0" err="1" smtClean="0"/>
                <a:t>k</a:t>
              </a:r>
              <a:endParaRPr kumimoji="1" lang="ja-JP" altLang="en-US" sz="1600" dirty="0"/>
            </a:p>
          </p:txBody>
        </p:sp>
      </p:grpSp>
      <p:cxnSp>
        <p:nvCxnSpPr>
          <p:cNvPr id="344" name="直線コネクタ 343"/>
          <p:cNvCxnSpPr/>
          <p:nvPr/>
        </p:nvCxnSpPr>
        <p:spPr>
          <a:xfrm rot="16200000" flipH="1">
            <a:off x="5032643" y="3313165"/>
            <a:ext cx="1736425" cy="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/>
          <p:cNvCxnSpPr/>
          <p:nvPr/>
        </p:nvCxnSpPr>
        <p:spPr>
          <a:xfrm rot="16200000" flipH="1">
            <a:off x="5801157" y="3038165"/>
            <a:ext cx="2729656" cy="61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直線コネクタ 349"/>
          <p:cNvCxnSpPr/>
          <p:nvPr/>
        </p:nvCxnSpPr>
        <p:spPr>
          <a:xfrm>
            <a:off x="457200" y="4228353"/>
            <a:ext cx="66482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/>
          <p:cNvCxnSpPr/>
          <p:nvPr/>
        </p:nvCxnSpPr>
        <p:spPr>
          <a:xfrm>
            <a:off x="7899852" y="4122788"/>
            <a:ext cx="68476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2" name="円/楕円 351"/>
          <p:cNvSpPr/>
          <p:nvPr/>
        </p:nvSpPr>
        <p:spPr>
          <a:xfrm>
            <a:off x="8589623" y="4074229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円/楕円 352"/>
          <p:cNvSpPr/>
          <p:nvPr/>
        </p:nvSpPr>
        <p:spPr>
          <a:xfrm>
            <a:off x="7899852" y="4616941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4" name="直線コネクタ 353"/>
          <p:cNvCxnSpPr/>
          <p:nvPr/>
        </p:nvCxnSpPr>
        <p:spPr>
          <a:xfrm>
            <a:off x="7997029" y="4667428"/>
            <a:ext cx="592594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6" name="円/楕円 355"/>
          <p:cNvSpPr/>
          <p:nvPr/>
        </p:nvSpPr>
        <p:spPr>
          <a:xfrm>
            <a:off x="8589623" y="4620457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図形グループ 367"/>
          <p:cNvGrpSpPr/>
          <p:nvPr/>
        </p:nvGrpSpPr>
        <p:grpSpPr>
          <a:xfrm>
            <a:off x="2156638" y="2133394"/>
            <a:ext cx="782559" cy="200460"/>
            <a:chOff x="2309238" y="1515634"/>
            <a:chExt cx="782559" cy="200460"/>
          </a:xfrm>
        </p:grpSpPr>
        <p:sp>
          <p:nvSpPr>
            <p:cNvPr id="360" name="円/楕円 359"/>
            <p:cNvSpPr/>
            <p:nvPr/>
          </p:nvSpPr>
          <p:spPr>
            <a:xfrm>
              <a:off x="2430908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円/楕円 360"/>
            <p:cNvSpPr/>
            <p:nvPr/>
          </p:nvSpPr>
          <p:spPr>
            <a:xfrm>
              <a:off x="2825786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2" name="直線コネクタ 361"/>
            <p:cNvCxnSpPr/>
            <p:nvPr/>
          </p:nvCxnSpPr>
          <p:spPr>
            <a:xfrm flipV="1">
              <a:off x="2514075" y="1515634"/>
              <a:ext cx="394878" cy="13992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/>
            <p:cNvCxnSpPr/>
            <p:nvPr/>
          </p:nvCxnSpPr>
          <p:spPr>
            <a:xfrm>
              <a:off x="2908953" y="1677991"/>
              <a:ext cx="99678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コネクタ 364"/>
            <p:cNvCxnSpPr>
              <a:endCxn id="360" idx="2"/>
            </p:cNvCxnSpPr>
            <p:nvPr/>
          </p:nvCxnSpPr>
          <p:spPr>
            <a:xfrm>
              <a:off x="2309238" y="1676402"/>
              <a:ext cx="121670" cy="2796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円/楕円 366"/>
            <p:cNvSpPr/>
            <p:nvPr/>
          </p:nvSpPr>
          <p:spPr>
            <a:xfrm>
              <a:off x="3008631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図形グループ 368"/>
          <p:cNvGrpSpPr/>
          <p:nvPr/>
        </p:nvGrpSpPr>
        <p:grpSpPr>
          <a:xfrm>
            <a:off x="4373560" y="1515634"/>
            <a:ext cx="782559" cy="200460"/>
            <a:chOff x="2309238" y="1515634"/>
            <a:chExt cx="782559" cy="200460"/>
          </a:xfrm>
        </p:grpSpPr>
        <p:sp>
          <p:nvSpPr>
            <p:cNvPr id="370" name="円/楕円 369"/>
            <p:cNvSpPr/>
            <p:nvPr/>
          </p:nvSpPr>
          <p:spPr>
            <a:xfrm>
              <a:off x="2430908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円/楕円 370"/>
            <p:cNvSpPr/>
            <p:nvPr/>
          </p:nvSpPr>
          <p:spPr>
            <a:xfrm>
              <a:off x="2825786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2" name="直線コネクタ 371"/>
            <p:cNvCxnSpPr/>
            <p:nvPr/>
          </p:nvCxnSpPr>
          <p:spPr>
            <a:xfrm flipV="1">
              <a:off x="2514075" y="1515634"/>
              <a:ext cx="394878" cy="13992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/>
            <p:cNvCxnSpPr/>
            <p:nvPr/>
          </p:nvCxnSpPr>
          <p:spPr>
            <a:xfrm>
              <a:off x="2908953" y="1677991"/>
              <a:ext cx="99678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>
              <a:endCxn id="370" idx="2"/>
            </p:cNvCxnSpPr>
            <p:nvPr/>
          </p:nvCxnSpPr>
          <p:spPr>
            <a:xfrm>
              <a:off x="2309238" y="1676402"/>
              <a:ext cx="121670" cy="2796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円/楕円 374"/>
            <p:cNvSpPr/>
            <p:nvPr/>
          </p:nvSpPr>
          <p:spPr>
            <a:xfrm>
              <a:off x="3008631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図形グループ 376"/>
          <p:cNvGrpSpPr/>
          <p:nvPr/>
        </p:nvGrpSpPr>
        <p:grpSpPr>
          <a:xfrm>
            <a:off x="7162920" y="1515634"/>
            <a:ext cx="782559" cy="200460"/>
            <a:chOff x="2309238" y="1515634"/>
            <a:chExt cx="782559" cy="200460"/>
          </a:xfrm>
        </p:grpSpPr>
        <p:sp>
          <p:nvSpPr>
            <p:cNvPr id="378" name="円/楕円 377"/>
            <p:cNvSpPr/>
            <p:nvPr/>
          </p:nvSpPr>
          <p:spPr>
            <a:xfrm>
              <a:off x="2430908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円/楕円 378"/>
            <p:cNvSpPr/>
            <p:nvPr/>
          </p:nvSpPr>
          <p:spPr>
            <a:xfrm>
              <a:off x="2825786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0" name="直線コネクタ 379"/>
            <p:cNvCxnSpPr/>
            <p:nvPr/>
          </p:nvCxnSpPr>
          <p:spPr>
            <a:xfrm flipV="1">
              <a:off x="2514075" y="1515634"/>
              <a:ext cx="394878" cy="13992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/>
            <p:cNvCxnSpPr/>
            <p:nvPr/>
          </p:nvCxnSpPr>
          <p:spPr>
            <a:xfrm>
              <a:off x="2908953" y="1677991"/>
              <a:ext cx="99678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/>
            <p:cNvCxnSpPr>
              <a:endCxn id="378" idx="2"/>
            </p:cNvCxnSpPr>
            <p:nvPr/>
          </p:nvCxnSpPr>
          <p:spPr>
            <a:xfrm>
              <a:off x="2309238" y="1676402"/>
              <a:ext cx="121670" cy="2796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円/楕円 382"/>
            <p:cNvSpPr/>
            <p:nvPr/>
          </p:nvSpPr>
          <p:spPr>
            <a:xfrm>
              <a:off x="3008631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4" name="テキスト ボックス 383"/>
          <p:cNvSpPr txBox="1"/>
          <p:nvPr/>
        </p:nvSpPr>
        <p:spPr>
          <a:xfrm>
            <a:off x="2015212" y="1789135"/>
            <a:ext cx="86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Monitor</a:t>
            </a:r>
            <a:endParaRPr kumimoji="1" lang="ja-JP" altLang="en-US" sz="1600" dirty="0"/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5173055" y="1507125"/>
            <a:ext cx="86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Monitor</a:t>
            </a:r>
            <a:endParaRPr kumimoji="1" lang="ja-JP" altLang="en-US" sz="1600" dirty="0"/>
          </a:p>
        </p:txBody>
      </p:sp>
      <p:sp>
        <p:nvSpPr>
          <p:cNvPr id="386" name="テキスト ボックス 385"/>
          <p:cNvSpPr txBox="1"/>
          <p:nvPr/>
        </p:nvSpPr>
        <p:spPr>
          <a:xfrm>
            <a:off x="7915425" y="1473024"/>
            <a:ext cx="86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Monitor</a:t>
            </a:r>
            <a:endParaRPr kumimoji="1" lang="ja-JP" altLang="en-US" sz="1600" dirty="0"/>
          </a:p>
        </p:txBody>
      </p:sp>
      <p:sp>
        <p:nvSpPr>
          <p:cNvPr id="388" name="テキスト ボックス 387"/>
          <p:cNvSpPr txBox="1"/>
          <p:nvPr/>
        </p:nvSpPr>
        <p:spPr>
          <a:xfrm>
            <a:off x="909780" y="60579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アンプ部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90" name="テキスト ボックス 389"/>
          <p:cNvSpPr txBox="1"/>
          <p:nvPr/>
        </p:nvSpPr>
        <p:spPr>
          <a:xfrm>
            <a:off x="3973958" y="5873234"/>
            <a:ext cx="143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シェイパー</a:t>
            </a:r>
            <a:r>
              <a:rPr lang="ja-JP" altLang="en-US" dirty="0" smtClean="0">
                <a:solidFill>
                  <a:schemeClr val="accent2"/>
                </a:solidFill>
              </a:rPr>
              <a:t>部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7435850" y="5873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4"/>
                </a:solidFill>
              </a:rPr>
              <a:t>変換部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3477899" y="342900"/>
            <a:ext cx="35430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800" dirty="0" smtClean="0"/>
              <a:t>ブロック</a:t>
            </a:r>
            <a:r>
              <a:rPr kumimoji="1" lang="ja-JP" altLang="en-US" sz="3800" dirty="0" smtClean="0"/>
              <a:t>図</a:t>
            </a:r>
            <a:r>
              <a:rPr kumimoji="1" lang="en-US" altLang="ja-JP" sz="3800" dirty="0" smtClean="0"/>
              <a:t>(</a:t>
            </a:r>
            <a:r>
              <a:rPr kumimoji="1" lang="ja-JP" altLang="en-US" sz="3800" dirty="0" smtClean="0"/>
              <a:t>次回</a:t>
            </a:r>
            <a:r>
              <a:rPr kumimoji="1" lang="en-US" altLang="ja-JP" sz="3800" dirty="0" smtClean="0"/>
              <a:t>)</a:t>
            </a:r>
            <a:endParaRPr kumimoji="1" lang="ja-JP" altLang="en-US" sz="3800" dirty="0"/>
          </a:p>
        </p:txBody>
      </p:sp>
      <p:cxnSp>
        <p:nvCxnSpPr>
          <p:cNvPr id="216" name="直線コネクタ 215"/>
          <p:cNvCxnSpPr/>
          <p:nvPr/>
        </p:nvCxnSpPr>
        <p:spPr>
          <a:xfrm>
            <a:off x="1528206" y="4074229"/>
            <a:ext cx="63807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図形グループ 233"/>
          <p:cNvGrpSpPr/>
          <p:nvPr/>
        </p:nvGrpSpPr>
        <p:grpSpPr>
          <a:xfrm>
            <a:off x="635443" y="5279906"/>
            <a:ext cx="1530835" cy="522172"/>
            <a:chOff x="455612" y="1952697"/>
            <a:chExt cx="2199795" cy="711483"/>
          </a:xfrm>
        </p:grpSpPr>
        <p:grpSp>
          <p:nvGrpSpPr>
            <p:cNvPr id="40" name="図形グループ 123"/>
            <p:cNvGrpSpPr/>
            <p:nvPr/>
          </p:nvGrpSpPr>
          <p:grpSpPr>
            <a:xfrm>
              <a:off x="455612" y="1952697"/>
              <a:ext cx="2199795" cy="294061"/>
              <a:chOff x="394729" y="2309158"/>
              <a:chExt cx="2570389" cy="387010"/>
            </a:xfrm>
          </p:grpSpPr>
          <p:sp>
            <p:nvSpPr>
              <p:cNvPr id="239" name="正方形/長方形 238"/>
              <p:cNvSpPr/>
              <p:nvPr/>
            </p:nvSpPr>
            <p:spPr>
              <a:xfrm>
                <a:off x="930289" y="2352675"/>
                <a:ext cx="558800" cy="34349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1623793" y="2475863"/>
                <a:ext cx="97177" cy="9711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85195" y="2475863"/>
                <a:ext cx="97177" cy="9711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2" name="直線コネクタ 241"/>
              <p:cNvCxnSpPr/>
              <p:nvPr/>
            </p:nvCxnSpPr>
            <p:spPr>
              <a:xfrm flipV="1">
                <a:off x="1720970" y="2309158"/>
                <a:ext cx="461402" cy="18415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/>
              <p:cNvCxnSpPr/>
              <p:nvPr/>
            </p:nvCxnSpPr>
            <p:spPr>
              <a:xfrm>
                <a:off x="394729" y="2522834"/>
                <a:ext cx="538748" cy="822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>
                <a:stCxn id="239" idx="3"/>
                <a:endCxn id="240" idx="2"/>
              </p:cNvCxnSpPr>
              <p:nvPr/>
            </p:nvCxnSpPr>
            <p:spPr>
              <a:xfrm>
                <a:off x="1489089" y="2524422"/>
                <a:ext cx="134704" cy="1588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 flipV="1">
                <a:off x="2182374" y="2522834"/>
                <a:ext cx="782744" cy="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正方形/長方形 235"/>
            <p:cNvSpPr/>
            <p:nvPr/>
          </p:nvSpPr>
          <p:spPr>
            <a:xfrm>
              <a:off x="913956" y="2403184"/>
              <a:ext cx="478233" cy="26099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7" name="直線コネクタ 236"/>
            <p:cNvCxnSpPr/>
            <p:nvPr/>
          </p:nvCxnSpPr>
          <p:spPr>
            <a:xfrm>
              <a:off x="455613" y="2537514"/>
              <a:ext cx="461073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>
              <a:stCxn id="236" idx="3"/>
            </p:cNvCxnSpPr>
            <p:nvPr/>
          </p:nvCxnSpPr>
          <p:spPr>
            <a:xfrm>
              <a:off x="1392190" y="2533682"/>
              <a:ext cx="1263216" cy="5039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7" name="直線コネクタ 246"/>
          <p:cNvCxnSpPr/>
          <p:nvPr/>
        </p:nvCxnSpPr>
        <p:spPr>
          <a:xfrm rot="5400000">
            <a:off x="1755898" y="5328954"/>
            <a:ext cx="77502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rot="5400000">
            <a:off x="-102737" y="4966534"/>
            <a:ext cx="14779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2" name="図形グループ 251"/>
          <p:cNvGrpSpPr/>
          <p:nvPr/>
        </p:nvGrpSpPr>
        <p:grpSpPr>
          <a:xfrm>
            <a:off x="2161738" y="4285112"/>
            <a:ext cx="980985" cy="191550"/>
            <a:chOff x="2130513" y="4560563"/>
            <a:chExt cx="980985" cy="191550"/>
          </a:xfrm>
        </p:grpSpPr>
        <p:sp>
          <p:nvSpPr>
            <p:cNvPr id="259" name="正方形/長方形 258"/>
            <p:cNvSpPr/>
            <p:nvPr/>
          </p:nvSpPr>
          <p:spPr>
            <a:xfrm>
              <a:off x="2292818" y="4560563"/>
              <a:ext cx="280603" cy="19155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1" name="直線コネクタ 260"/>
            <p:cNvCxnSpPr/>
            <p:nvPr/>
          </p:nvCxnSpPr>
          <p:spPr>
            <a:xfrm>
              <a:off x="2130513" y="4660036"/>
              <a:ext cx="163906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>
              <a:stCxn id="259" idx="3"/>
            </p:cNvCxnSpPr>
            <p:nvPr/>
          </p:nvCxnSpPr>
          <p:spPr>
            <a:xfrm>
              <a:off x="2573420" y="4656338"/>
              <a:ext cx="538078" cy="369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1" name="直線コネクタ 330"/>
          <p:cNvCxnSpPr/>
          <p:nvPr/>
        </p:nvCxnSpPr>
        <p:spPr>
          <a:xfrm rot="5400000">
            <a:off x="1870216" y="4659511"/>
            <a:ext cx="560414" cy="124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/>
          <p:cNvCxnSpPr/>
          <p:nvPr/>
        </p:nvCxnSpPr>
        <p:spPr>
          <a:xfrm flipV="1">
            <a:off x="1985516" y="4382094"/>
            <a:ext cx="292793" cy="69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スライド番号プレースホルダ 2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289277" y="37689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kumimoji="1" lang="en-US" altLang="ja-JP" dirty="0" smtClean="0"/>
              <a:t>pF</a:t>
            </a:r>
            <a:endParaRPr kumimoji="1" lang="ja-JP" altLang="en-US" dirty="0"/>
          </a:p>
        </p:txBody>
      </p:sp>
      <p:grpSp>
        <p:nvGrpSpPr>
          <p:cNvPr id="43" name="図形グループ 356"/>
          <p:cNvGrpSpPr/>
          <p:nvPr/>
        </p:nvGrpSpPr>
        <p:grpSpPr>
          <a:xfrm>
            <a:off x="5909641" y="3682831"/>
            <a:ext cx="1262056" cy="295648"/>
            <a:chOff x="3111504" y="3353774"/>
            <a:chExt cx="1262056" cy="374396"/>
          </a:xfrm>
        </p:grpSpPr>
        <p:cxnSp>
          <p:nvCxnSpPr>
            <p:cNvPr id="358" name="直線コネクタ 357"/>
            <p:cNvCxnSpPr/>
            <p:nvPr/>
          </p:nvCxnSpPr>
          <p:spPr>
            <a:xfrm rot="5400000">
              <a:off x="3628801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/>
            <p:nvPr/>
          </p:nvCxnSpPr>
          <p:spPr>
            <a:xfrm rot="5400000">
              <a:off x="3785965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コネクタ 363"/>
            <p:cNvCxnSpPr/>
            <p:nvPr/>
          </p:nvCxnSpPr>
          <p:spPr>
            <a:xfrm rot="10800000">
              <a:off x="3972370" y="3540971"/>
              <a:ext cx="401190" cy="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コネクタ 365"/>
            <p:cNvCxnSpPr/>
            <p:nvPr/>
          </p:nvCxnSpPr>
          <p:spPr>
            <a:xfrm rot="10800000" flipV="1">
              <a:off x="3111504" y="3540967"/>
              <a:ext cx="705293" cy="1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図形グループ 252"/>
          <p:cNvGrpSpPr/>
          <p:nvPr/>
        </p:nvGrpSpPr>
        <p:grpSpPr>
          <a:xfrm>
            <a:off x="801390" y="2881631"/>
            <a:ext cx="1342816" cy="374396"/>
            <a:chOff x="813822" y="2881631"/>
            <a:chExt cx="1342816" cy="374396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813822" y="2881631"/>
              <a:ext cx="711199" cy="374396"/>
              <a:chOff x="2349501" y="3481981"/>
              <a:chExt cx="711199" cy="374396"/>
            </a:xfrm>
          </p:grpSpPr>
          <p:cxnSp>
            <p:nvCxnSpPr>
              <p:cNvPr id="357" name="直線コネクタ 356"/>
              <p:cNvCxnSpPr/>
              <p:nvPr/>
            </p:nvCxnSpPr>
            <p:spPr>
              <a:xfrm rot="5400000">
                <a:off x="2407007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線コネクタ 367"/>
              <p:cNvCxnSpPr/>
              <p:nvPr/>
            </p:nvCxnSpPr>
            <p:spPr>
              <a:xfrm rot="5400000">
                <a:off x="2564171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線コネクタ 368"/>
              <p:cNvCxnSpPr/>
              <p:nvPr/>
            </p:nvCxnSpPr>
            <p:spPr>
              <a:xfrm rot="10800000">
                <a:off x="2750576" y="3669178"/>
                <a:ext cx="310124" cy="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線コネクタ 399"/>
              <p:cNvCxnSpPr/>
              <p:nvPr/>
            </p:nvCxnSpPr>
            <p:spPr>
              <a:xfrm rot="10800000" flipV="1">
                <a:off x="2349501" y="3669175"/>
                <a:ext cx="245501" cy="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図形グループ 250"/>
            <p:cNvGrpSpPr/>
            <p:nvPr/>
          </p:nvGrpSpPr>
          <p:grpSpPr>
            <a:xfrm>
              <a:off x="1507471" y="2913138"/>
              <a:ext cx="478045" cy="200460"/>
              <a:chOff x="966803" y="2902851"/>
              <a:chExt cx="478045" cy="200460"/>
            </a:xfrm>
          </p:grpSpPr>
          <p:sp>
            <p:nvSpPr>
              <p:cNvPr id="313" name="円/楕円 312"/>
              <p:cNvSpPr/>
              <p:nvPr/>
            </p:nvSpPr>
            <p:spPr>
              <a:xfrm>
                <a:off x="966803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円/楕円 315"/>
              <p:cNvSpPr/>
              <p:nvPr/>
            </p:nvSpPr>
            <p:spPr>
              <a:xfrm>
                <a:off x="1361681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0" name="直線コネクタ 319"/>
              <p:cNvCxnSpPr/>
              <p:nvPr/>
            </p:nvCxnSpPr>
            <p:spPr>
              <a:xfrm flipV="1">
                <a:off x="1049970" y="2902851"/>
                <a:ext cx="394878" cy="13992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直線コネクタ 311"/>
            <p:cNvCxnSpPr/>
            <p:nvPr/>
          </p:nvCxnSpPr>
          <p:spPr>
            <a:xfrm>
              <a:off x="1980418" y="3070106"/>
              <a:ext cx="176220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円/楕円 267"/>
          <p:cNvSpPr/>
          <p:nvPr/>
        </p:nvSpPr>
        <p:spPr>
          <a:xfrm>
            <a:off x="2142617" y="3208387"/>
            <a:ext cx="914400" cy="1780835"/>
          </a:xfrm>
          <a:prstGeom prst="ellipse">
            <a:avLst/>
          </a:prstGeom>
          <a:noFill/>
          <a:ln w="539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円/楕円 281"/>
          <p:cNvSpPr/>
          <p:nvPr/>
        </p:nvSpPr>
        <p:spPr>
          <a:xfrm>
            <a:off x="3208447" y="1515634"/>
            <a:ext cx="1324023" cy="2735961"/>
          </a:xfrm>
          <a:prstGeom prst="ellipse">
            <a:avLst/>
          </a:prstGeom>
          <a:noFill/>
          <a:ln w="539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円/楕円 285"/>
          <p:cNvSpPr/>
          <p:nvPr/>
        </p:nvSpPr>
        <p:spPr>
          <a:xfrm>
            <a:off x="4439395" y="3339025"/>
            <a:ext cx="1324023" cy="2148245"/>
          </a:xfrm>
          <a:prstGeom prst="ellipse">
            <a:avLst/>
          </a:prstGeom>
          <a:noFill/>
          <a:ln w="539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円/楕円 286"/>
          <p:cNvSpPr/>
          <p:nvPr/>
        </p:nvSpPr>
        <p:spPr>
          <a:xfrm>
            <a:off x="5915818" y="1722327"/>
            <a:ext cx="1324023" cy="2507614"/>
          </a:xfrm>
          <a:prstGeom prst="ellipse">
            <a:avLst/>
          </a:prstGeom>
          <a:noFill/>
          <a:ln w="539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今後の予定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レイアウトは</a:t>
            </a:r>
            <a:r>
              <a:rPr lang="ja-JP" altLang="en-US" dirty="0" smtClean="0"/>
              <a:t>完成</a:t>
            </a:r>
            <a:r>
              <a:rPr lang="en-US" altLang="ja-JP" dirty="0" smtClean="0"/>
              <a:t>(1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ボンディング</a:t>
            </a:r>
            <a:r>
              <a:rPr lang="ja-JP" altLang="en-US" dirty="0" smtClean="0"/>
              <a:t>仕様書</a:t>
            </a:r>
            <a:r>
              <a:rPr lang="en-US" altLang="ja-JP" dirty="0" smtClean="0"/>
              <a:t>(2</a:t>
            </a:r>
            <a:r>
              <a:rPr lang="ja-JP" altLang="en-US" dirty="0" smtClean="0"/>
              <a:t>月中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テストボードデザイン</a:t>
            </a:r>
            <a:r>
              <a:rPr lang="en-US" altLang="ja-JP" dirty="0" smtClean="0"/>
              <a:t>(2,3</a:t>
            </a:r>
            <a:r>
              <a:rPr lang="ja-JP" altLang="en-US" dirty="0" smtClean="0"/>
              <a:t>月中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TPCFE</a:t>
            </a:r>
            <a:r>
              <a:rPr lang="ja-JP" altLang="en-US" dirty="0" smtClean="0"/>
              <a:t>仕様書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完成</a:t>
            </a:r>
            <a:r>
              <a:rPr lang="en-US" altLang="ja-JP" dirty="0" smtClean="0"/>
              <a:t>(</a:t>
            </a:r>
            <a:r>
              <a:rPr lang="ja-JP" altLang="en-US" dirty="0" smtClean="0"/>
              <a:t>３月まで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動作</a:t>
            </a:r>
            <a:r>
              <a:rPr lang="ja-JP" altLang="en-US" dirty="0" smtClean="0"/>
              <a:t>テスト</a:t>
            </a:r>
            <a:r>
              <a:rPr lang="ja-JP" altLang="en-US" dirty="0" smtClean="0"/>
              <a:t>、低温試験</a:t>
            </a:r>
            <a:r>
              <a:rPr lang="en-US" altLang="ja-JP" dirty="0" smtClean="0"/>
              <a:t>(</a:t>
            </a:r>
            <a:r>
              <a:rPr lang="ja-JP" altLang="en-US" dirty="0" smtClean="0"/>
              <a:t>？</a:t>
            </a:r>
            <a:r>
              <a:rPr lang="en-US" altLang="ja-JP" dirty="0" smtClean="0"/>
              <a:t>)</a:t>
            </a:r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0687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付録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バイアス電圧を変化させ、アンプの出力</a:t>
            </a:r>
            <a:r>
              <a:rPr lang="en-US" altLang="ja-JP" dirty="0" smtClean="0"/>
              <a:t>(FBOUT)</a:t>
            </a:r>
            <a:r>
              <a:rPr lang="ja-JP" altLang="en-US" dirty="0" smtClean="0"/>
              <a:t>を見る。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バイアス電圧による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アンプ出力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(10V/pC,FBOUT)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97" y="2359025"/>
            <a:ext cx="4501806" cy="436245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670550" y="3822700"/>
            <a:ext cx="393700" cy="317500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5348" y="3770868"/>
            <a:ext cx="124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ここの電圧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470400" y="3975100"/>
            <a:ext cx="10477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ote20101201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946831"/>
            <a:ext cx="7738827" cy="44095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バイアス電圧による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アンプ出力振幅</a:t>
            </a:r>
            <a:r>
              <a:rPr lang="en-US" altLang="ja-JP" dirty="0" smtClean="0"/>
              <a:t>(10V/pC,FBOUT, TT)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92358" y="3321566"/>
            <a:ext cx="92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-600mV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6247" y="5600700"/>
            <a:ext cx="19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-100mV 〜 -550mV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4800" y="6352143"/>
            <a:ext cx="193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740917" y="4143557"/>
            <a:ext cx="450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テスト信号入力後</a:t>
            </a:r>
            <a:r>
              <a:rPr kumimoji="1" lang="en-US" altLang="ja-JP" dirty="0" smtClean="0"/>
              <a:t>2us</a:t>
            </a:r>
            <a:r>
              <a:rPr kumimoji="1" lang="ja-JP" altLang="en-US" dirty="0" smtClean="0"/>
              <a:t>時点での出力振幅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06549" y="22214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入力電荷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10fC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19900" y="1704138"/>
            <a:ext cx="251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バイアス電圧を</a:t>
            </a:r>
            <a:endParaRPr lang="en-US" altLang="ja-JP" dirty="0" smtClean="0"/>
          </a:p>
          <a:p>
            <a:r>
              <a:rPr lang="en-US" altLang="ja-JP" dirty="0" smtClean="0"/>
              <a:t>-100mV〜-600mV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kumimoji="1" lang="en-US" altLang="ja-JP" dirty="0" smtClean="0"/>
              <a:t>(50mV</a:t>
            </a:r>
            <a:r>
              <a:rPr lang="ja-JP" altLang="en-US" dirty="0" smtClean="0"/>
              <a:t>毎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"/>
          <p:cNvGrpSpPr>
            <a:grpSpLocks/>
          </p:cNvGrpSpPr>
          <p:nvPr/>
        </p:nvGrpSpPr>
        <p:grpSpPr bwMode="auto">
          <a:xfrm>
            <a:off x="527050" y="2389188"/>
            <a:ext cx="2392363" cy="669925"/>
            <a:chOff x="0" y="0"/>
            <a:chExt cx="2144" cy="600"/>
          </a:xfrm>
        </p:grpSpPr>
        <p:sp>
          <p:nvSpPr>
            <p:cNvPr id="2" name="AutoShape 2"/>
            <p:cNvSpPr>
              <a:spLocks/>
            </p:cNvSpPr>
            <p:nvPr/>
          </p:nvSpPr>
          <p:spPr bwMode="auto">
            <a:xfrm>
              <a:off x="0" y="0"/>
              <a:ext cx="2144" cy="600"/>
            </a:xfrm>
            <a:prstGeom prst="diamond">
              <a:avLst/>
            </a:prstGeom>
            <a:solidFill>
              <a:srgbClr val="FF8000"/>
            </a:soli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38099" dir="3600053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3" name="AutoShape 3"/>
            <p:cNvSpPr>
              <a:spLocks/>
            </p:cNvSpPr>
            <p:nvPr/>
          </p:nvSpPr>
          <p:spPr bwMode="auto">
            <a:xfrm>
              <a:off x="95" y="237"/>
              <a:ext cx="425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4" name="AutoShape 4"/>
            <p:cNvSpPr>
              <a:spLocks/>
            </p:cNvSpPr>
            <p:nvPr/>
          </p:nvSpPr>
          <p:spPr bwMode="auto">
            <a:xfrm>
              <a:off x="344" y="306"/>
              <a:ext cx="424" cy="118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600" y="378"/>
              <a:ext cx="424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856" y="446"/>
              <a:ext cx="424" cy="118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7" name="AutoShape 7"/>
            <p:cNvSpPr>
              <a:spLocks/>
            </p:cNvSpPr>
            <p:nvPr/>
          </p:nvSpPr>
          <p:spPr bwMode="auto">
            <a:xfrm>
              <a:off x="1095" y="242"/>
              <a:ext cx="424" cy="117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600" y="237"/>
              <a:ext cx="424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1344" y="306"/>
              <a:ext cx="424" cy="118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0" name="AutoShape 10"/>
            <p:cNvSpPr>
              <a:spLocks/>
            </p:cNvSpPr>
            <p:nvPr/>
          </p:nvSpPr>
          <p:spPr bwMode="auto">
            <a:xfrm>
              <a:off x="856" y="306"/>
              <a:ext cx="424" cy="118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1583" y="242"/>
              <a:ext cx="424" cy="117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1095" y="378"/>
              <a:ext cx="424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3" name="AutoShape 13"/>
            <p:cNvSpPr>
              <a:spLocks/>
            </p:cNvSpPr>
            <p:nvPr/>
          </p:nvSpPr>
          <p:spPr bwMode="auto">
            <a:xfrm>
              <a:off x="344" y="171"/>
              <a:ext cx="424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856" y="171"/>
              <a:ext cx="424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5" name="AutoShape 15"/>
            <p:cNvSpPr>
              <a:spLocks/>
            </p:cNvSpPr>
            <p:nvPr/>
          </p:nvSpPr>
          <p:spPr bwMode="auto">
            <a:xfrm>
              <a:off x="856" y="36"/>
              <a:ext cx="424" cy="118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6" name="AutoShape 16"/>
            <p:cNvSpPr>
              <a:spLocks/>
            </p:cNvSpPr>
            <p:nvPr/>
          </p:nvSpPr>
          <p:spPr bwMode="auto">
            <a:xfrm>
              <a:off x="600" y="102"/>
              <a:ext cx="424" cy="117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7" name="AutoShape 17"/>
            <p:cNvSpPr>
              <a:spLocks/>
            </p:cNvSpPr>
            <p:nvPr/>
          </p:nvSpPr>
          <p:spPr bwMode="auto">
            <a:xfrm>
              <a:off x="1095" y="102"/>
              <a:ext cx="424" cy="117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>
              <a:off x="1344" y="171"/>
              <a:ext cx="424" cy="115"/>
            </a:xfrm>
            <a:prstGeom prst="diamond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FFFF66"/>
                </a:gs>
              </a:gsLst>
              <a:lin ang="189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  <a:effectLst>
              <a:outerShdw blurRad="12700" dist="12699" dir="3600164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ヒラギノ角ゴ Pro W3" pitchFamily="-109" charset="-128"/>
                <a:ea typeface="ヒラギノ角ゴ Pro W3" pitchFamily="-109" charset="-128"/>
                <a:cs typeface="ヒラギノ角ゴ Pro W3" pitchFamily="-109" charset="-128"/>
                <a:sym typeface="ヒラギノ角ゴ Pro W3" pitchFamily="-109" charset="-128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55613" y="2090738"/>
            <a:ext cx="2554287" cy="723900"/>
            <a:chOff x="0" y="0"/>
            <a:chExt cx="2288" cy="648"/>
          </a:xfrm>
        </p:grpSpPr>
        <p:sp>
          <p:nvSpPr>
            <p:cNvPr id="20525" name="AutoShape 20"/>
            <p:cNvSpPr>
              <a:spLocks/>
            </p:cNvSpPr>
            <p:nvPr/>
          </p:nvSpPr>
          <p:spPr bwMode="auto">
            <a:xfrm>
              <a:off x="72" y="24"/>
              <a:ext cx="2144" cy="600"/>
            </a:xfrm>
            <a:prstGeom prst="diamond">
              <a:avLst/>
            </a:prstGeom>
            <a:solidFill>
              <a:srgbClr val="808080">
                <a:alpha val="80783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pic>
          <p:nvPicPr>
            <p:cNvPr id="20526" name="Picture 2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88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0484" name="Line 22"/>
          <p:cNvSpPr>
            <a:spLocks noChangeShapeType="1"/>
          </p:cNvSpPr>
          <p:nvPr/>
        </p:nvSpPr>
        <p:spPr bwMode="auto">
          <a:xfrm>
            <a:off x="2911475" y="2454275"/>
            <a:ext cx="7938" cy="276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5" name="Rectangle 23"/>
          <p:cNvSpPr>
            <a:spLocks/>
          </p:cNvSpPr>
          <p:nvPr/>
        </p:nvSpPr>
        <p:spPr bwMode="auto">
          <a:xfrm>
            <a:off x="3009900" y="2533650"/>
            <a:ext cx="350838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300">
                <a:latin typeface="Calibri" pitchFamily="-107" charset="0"/>
              </a:rPr>
              <a:t>1mm</a:t>
            </a:r>
          </a:p>
        </p:txBody>
      </p:sp>
      <p:sp>
        <p:nvSpPr>
          <p:cNvPr id="20486" name="Rectangle 24"/>
          <p:cNvSpPr>
            <a:spLocks/>
          </p:cNvSpPr>
          <p:nvPr/>
        </p:nvSpPr>
        <p:spPr bwMode="auto">
          <a:xfrm>
            <a:off x="3951288" y="2741613"/>
            <a:ext cx="105092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300">
                <a:latin typeface="Calibri" pitchFamily="-107" charset="0"/>
              </a:rPr>
              <a:t>メッシュグリッド</a:t>
            </a:r>
          </a:p>
        </p:txBody>
      </p:sp>
      <p:sp>
        <p:nvSpPr>
          <p:cNvPr id="20487" name="Rectangle 25"/>
          <p:cNvSpPr>
            <a:spLocks/>
          </p:cNvSpPr>
          <p:nvPr/>
        </p:nvSpPr>
        <p:spPr bwMode="auto">
          <a:xfrm>
            <a:off x="2673350" y="4044950"/>
            <a:ext cx="27305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300">
                <a:latin typeface="Calibri" pitchFamily="-107" charset="0"/>
              </a:rPr>
              <a:t>PAD</a:t>
            </a:r>
          </a:p>
        </p:txBody>
      </p:sp>
      <p:sp>
        <p:nvSpPr>
          <p:cNvPr id="20488" name="Rectangle 26"/>
          <p:cNvSpPr>
            <a:spLocks/>
          </p:cNvSpPr>
          <p:nvPr/>
        </p:nvSpPr>
        <p:spPr bwMode="auto">
          <a:xfrm>
            <a:off x="714375" y="1695450"/>
            <a:ext cx="66675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300">
                <a:latin typeface="Calibri" pitchFamily="-107" charset="0"/>
              </a:rPr>
              <a:t>電離電子</a:t>
            </a:r>
          </a:p>
        </p:txBody>
      </p:sp>
      <p:sp>
        <p:nvSpPr>
          <p:cNvPr id="20489" name="Line 27"/>
          <p:cNvSpPr>
            <a:spLocks noChangeShapeType="1"/>
          </p:cNvSpPr>
          <p:nvPr/>
        </p:nvSpPr>
        <p:spPr bwMode="auto">
          <a:xfrm rot="10800000" flipH="1">
            <a:off x="1973263" y="1695450"/>
            <a:ext cx="0" cy="919163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90" name="Rectangle 28"/>
          <p:cNvSpPr>
            <a:spLocks/>
          </p:cNvSpPr>
          <p:nvPr/>
        </p:nvSpPr>
        <p:spPr bwMode="auto">
          <a:xfrm>
            <a:off x="1309688" y="2713038"/>
            <a:ext cx="817562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300">
                <a:solidFill>
                  <a:srgbClr val="6666FF"/>
                </a:solidFill>
                <a:latin typeface="Calibri" pitchFamily="-107" charset="0"/>
              </a:rPr>
              <a:t>ドリフト方向</a:t>
            </a:r>
          </a:p>
        </p:txBody>
      </p:sp>
      <p:sp>
        <p:nvSpPr>
          <p:cNvPr id="20491" name="Oval 29"/>
          <p:cNvSpPr>
            <a:spLocks/>
          </p:cNvSpPr>
          <p:nvPr/>
        </p:nvSpPr>
        <p:spPr bwMode="auto">
          <a:xfrm>
            <a:off x="2111375" y="2533650"/>
            <a:ext cx="366713" cy="366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0492" name="Oval 30"/>
          <p:cNvSpPr>
            <a:spLocks/>
          </p:cNvSpPr>
          <p:nvPr/>
        </p:nvSpPr>
        <p:spPr bwMode="auto">
          <a:xfrm flipH="1" flipV="1">
            <a:off x="1525588" y="1739900"/>
            <a:ext cx="288925" cy="1841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0493" name="Line 44"/>
          <p:cNvSpPr>
            <a:spLocks noChangeShapeType="1"/>
          </p:cNvSpPr>
          <p:nvPr/>
        </p:nvSpPr>
        <p:spPr bwMode="auto">
          <a:xfrm rot="10800000">
            <a:off x="2295525" y="2730500"/>
            <a:ext cx="692150" cy="279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94" name="Rectangle 45"/>
          <p:cNvSpPr>
            <a:spLocks/>
          </p:cNvSpPr>
          <p:nvPr/>
        </p:nvSpPr>
        <p:spPr bwMode="auto">
          <a:xfrm>
            <a:off x="4837113" y="3825875"/>
            <a:ext cx="2927350" cy="92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グリッド・</a:t>
            </a:r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PAD</a:t>
            </a:r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間</a:t>
            </a:r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 </a:t>
            </a:r>
          </a:p>
          <a:p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1mm</a:t>
            </a:r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を</a:t>
            </a:r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2.2mm/μs</a:t>
            </a:r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でドリフト</a:t>
            </a:r>
            <a:endParaRPr lang="en-US" altLang="ja-JP" dirty="0">
              <a:solidFill>
                <a:srgbClr val="0000FF"/>
              </a:solidFill>
              <a:latin typeface="Calibri" pitchFamily="-107" charset="0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Calibri" pitchFamily="-107" charset="0"/>
              </a:rPr>
              <a:t>0.45μs</a:t>
            </a:r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 ( 2mm</a:t>
            </a:r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間では</a:t>
            </a:r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alibri" pitchFamily="-107" charset="0"/>
              </a:rPr>
              <a:t>1μs </a:t>
            </a:r>
            <a:r>
              <a:rPr lang="en-US" altLang="ja-JP" dirty="0">
                <a:solidFill>
                  <a:srgbClr val="0000FF"/>
                </a:solidFill>
                <a:latin typeface="Calibri" pitchFamily="-107" charset="0"/>
              </a:rPr>
              <a:t>)</a:t>
            </a:r>
          </a:p>
        </p:txBody>
      </p:sp>
      <p:sp>
        <p:nvSpPr>
          <p:cNvPr id="20495" name="Rectangle 51"/>
          <p:cNvSpPr>
            <a:spLocks/>
          </p:cNvSpPr>
          <p:nvPr/>
        </p:nvSpPr>
        <p:spPr bwMode="auto">
          <a:xfrm>
            <a:off x="369888" y="2017713"/>
            <a:ext cx="105092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300">
                <a:latin typeface="Calibri" pitchFamily="-107" charset="0"/>
              </a:rPr>
              <a:t>メッシュグリッド</a:t>
            </a:r>
          </a:p>
        </p:txBody>
      </p:sp>
      <p:sp>
        <p:nvSpPr>
          <p:cNvPr id="20496" name="Rectangle 52"/>
          <p:cNvSpPr>
            <a:spLocks/>
          </p:cNvSpPr>
          <p:nvPr/>
        </p:nvSpPr>
        <p:spPr bwMode="auto">
          <a:xfrm>
            <a:off x="319088" y="2762250"/>
            <a:ext cx="27305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300">
                <a:latin typeface="Calibri" pitchFamily="-107" charset="0"/>
              </a:rPr>
              <a:t>PAD</a:t>
            </a:r>
          </a:p>
        </p:txBody>
      </p:sp>
      <p:grpSp>
        <p:nvGrpSpPr>
          <p:cNvPr id="21" name="図形グループ 61"/>
          <p:cNvGrpSpPr>
            <a:grpSpLocks/>
          </p:cNvGrpSpPr>
          <p:nvPr/>
        </p:nvGrpSpPr>
        <p:grpSpPr bwMode="auto">
          <a:xfrm>
            <a:off x="2643188" y="2941638"/>
            <a:ext cx="1833562" cy="1512887"/>
            <a:chOff x="4598789" y="2803922"/>
            <a:chExt cx="2169914" cy="1824371"/>
          </a:xfrm>
        </p:grpSpPr>
        <p:sp>
          <p:nvSpPr>
            <p:cNvPr id="20513" name="Oval 33"/>
            <p:cNvSpPr>
              <a:spLocks/>
            </p:cNvSpPr>
            <p:nvPr/>
          </p:nvSpPr>
          <p:spPr bwMode="auto">
            <a:xfrm>
              <a:off x="5554267" y="3429000"/>
              <a:ext cx="267079" cy="19919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 rot="10800000">
              <a:off x="4616648" y="4455914"/>
              <a:ext cx="2152055" cy="8930"/>
            </a:xfrm>
            <a:prstGeom prst="line">
              <a:avLst/>
            </a:prstGeom>
            <a:noFill/>
            <a:ln w="114300">
              <a:solidFill>
                <a:srgbClr val="FF8000"/>
              </a:solidFill>
              <a:round/>
              <a:headEnd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 flipH="1">
              <a:off x="4795242" y="4375547"/>
              <a:ext cx="1794867" cy="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6" name="Rectangle 37"/>
            <p:cNvSpPr>
              <a:spLocks/>
            </p:cNvSpPr>
            <p:nvPr/>
          </p:nvSpPr>
          <p:spPr bwMode="auto">
            <a:xfrm>
              <a:off x="5489526" y="3997788"/>
              <a:ext cx="108578" cy="630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>
                  <a:latin typeface="Calibri" pitchFamily="-107" charset="0"/>
                </a:rPr>
                <a:t>+</a:t>
              </a:r>
            </a:p>
          </p:txBody>
        </p:sp>
        <p:sp>
          <p:nvSpPr>
            <p:cNvPr id="20517" name="Rectangle 38"/>
            <p:cNvSpPr>
              <a:spLocks/>
            </p:cNvSpPr>
            <p:nvPr/>
          </p:nvSpPr>
          <p:spPr bwMode="auto">
            <a:xfrm>
              <a:off x="5257354" y="3997790"/>
              <a:ext cx="108578" cy="630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>
                  <a:latin typeface="Calibri" pitchFamily="-107" charset="0"/>
                </a:rPr>
                <a:t>+</a:t>
              </a:r>
            </a:p>
          </p:txBody>
        </p:sp>
        <p:sp>
          <p:nvSpPr>
            <p:cNvPr id="20518" name="Rectangle 39"/>
            <p:cNvSpPr>
              <a:spLocks/>
            </p:cNvSpPr>
            <p:nvPr/>
          </p:nvSpPr>
          <p:spPr bwMode="auto">
            <a:xfrm>
              <a:off x="5712768" y="3997791"/>
              <a:ext cx="108578" cy="630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>
                  <a:latin typeface="Calibri" pitchFamily="-107" charset="0"/>
                </a:rPr>
                <a:t>+</a:t>
              </a:r>
            </a:p>
          </p:txBody>
        </p:sp>
        <p:sp>
          <p:nvSpPr>
            <p:cNvPr id="20519" name="Line 46"/>
            <p:cNvSpPr>
              <a:spLocks noChangeShapeType="1"/>
            </p:cNvSpPr>
            <p:nvPr/>
          </p:nvSpPr>
          <p:spPr bwMode="auto">
            <a:xfrm rot="10800000">
              <a:off x="5259586" y="3089672"/>
              <a:ext cx="26789" cy="1214438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 type="stealth" w="med" len="med"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20" name="Oval 47"/>
            <p:cNvSpPr>
              <a:spLocks/>
            </p:cNvSpPr>
            <p:nvPr/>
          </p:nvSpPr>
          <p:spPr bwMode="auto">
            <a:xfrm>
              <a:off x="4598789" y="2803922"/>
              <a:ext cx="205383" cy="205383"/>
            </a:xfrm>
            <a:prstGeom prst="ellipse">
              <a:avLst/>
            </a:prstGeom>
            <a:solidFill>
              <a:srgbClr val="80808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0521" name="Oval 48"/>
            <p:cNvSpPr>
              <a:spLocks/>
            </p:cNvSpPr>
            <p:nvPr/>
          </p:nvSpPr>
          <p:spPr bwMode="auto">
            <a:xfrm>
              <a:off x="5268516" y="2803922"/>
              <a:ext cx="205383" cy="205383"/>
            </a:xfrm>
            <a:prstGeom prst="ellipse">
              <a:avLst/>
            </a:prstGeom>
            <a:solidFill>
              <a:srgbClr val="80808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0522" name="Oval 49"/>
            <p:cNvSpPr>
              <a:spLocks/>
            </p:cNvSpPr>
            <p:nvPr/>
          </p:nvSpPr>
          <p:spPr bwMode="auto">
            <a:xfrm>
              <a:off x="5866805" y="2803922"/>
              <a:ext cx="205383" cy="205383"/>
            </a:xfrm>
            <a:prstGeom prst="ellipse">
              <a:avLst/>
            </a:prstGeom>
            <a:solidFill>
              <a:srgbClr val="80808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0523" name="Oval 50"/>
            <p:cNvSpPr>
              <a:spLocks/>
            </p:cNvSpPr>
            <p:nvPr/>
          </p:nvSpPr>
          <p:spPr bwMode="auto">
            <a:xfrm>
              <a:off x="6491883" y="2803922"/>
              <a:ext cx="205383" cy="205383"/>
            </a:xfrm>
            <a:prstGeom prst="ellipse">
              <a:avLst/>
            </a:prstGeom>
            <a:solidFill>
              <a:srgbClr val="80808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0524" name="Rectangle 53"/>
            <p:cNvSpPr>
              <a:spLocks/>
            </p:cNvSpPr>
            <p:nvPr/>
          </p:nvSpPr>
          <p:spPr bwMode="auto">
            <a:xfrm>
              <a:off x="5459389" y="3628194"/>
              <a:ext cx="1070917" cy="241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300">
                  <a:latin typeface="Calibri" pitchFamily="-107" charset="0"/>
                </a:rPr>
                <a:t>電離電子</a:t>
              </a:r>
            </a:p>
          </p:txBody>
        </p:sp>
      </p:grpSp>
      <p:sp>
        <p:nvSpPr>
          <p:cNvPr id="20498" name="Rectangle 57"/>
          <p:cNvSpPr>
            <a:spLocks/>
          </p:cNvSpPr>
          <p:nvPr/>
        </p:nvSpPr>
        <p:spPr bwMode="auto">
          <a:xfrm>
            <a:off x="3790950" y="4633913"/>
            <a:ext cx="2509838" cy="938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ja-JP" altLang="en-US" sz="1300">
              <a:latin typeface="Calibri" pitchFamily="-107" charset="0"/>
            </a:endParaRPr>
          </a:p>
        </p:txBody>
      </p:sp>
      <p:sp>
        <p:nvSpPr>
          <p:cNvPr id="20499" name="Rectangle 58"/>
          <p:cNvSpPr>
            <a:spLocks/>
          </p:cNvSpPr>
          <p:nvPr/>
        </p:nvSpPr>
        <p:spPr bwMode="auto">
          <a:xfrm>
            <a:off x="604838" y="3817938"/>
            <a:ext cx="3721100" cy="321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401638" indent="-401638">
              <a:spcBef>
                <a:spcPts val="1688"/>
              </a:spcBef>
              <a:buSzPct val="171000"/>
              <a:buFont typeface="ヒラギノ角ゴ Pro W3" pitchFamily="-107" charset="-128"/>
              <a:buChar char="•"/>
            </a:pPr>
            <a:r>
              <a:rPr lang="en-US" altLang="ja-JP" sz="1700" dirty="0">
                <a:latin typeface="Calibri" pitchFamily="-107" charset="0"/>
              </a:rPr>
              <a:t>PAD</a:t>
            </a:r>
            <a:r>
              <a:rPr lang="ja-JP" altLang="en-US" sz="1700" dirty="0">
                <a:latin typeface="Calibri" pitchFamily="-107" charset="0"/>
              </a:rPr>
              <a:t>に到達した電荷信号をなるべくケーブルを介さず増幅、整形する。</a:t>
            </a:r>
            <a:endParaRPr lang="en-US" altLang="ja-JP" sz="1700" dirty="0">
              <a:latin typeface="Calibri" pitchFamily="-107" charset="0"/>
            </a:endParaRPr>
          </a:p>
          <a:p>
            <a:pPr marL="401638" indent="-401638">
              <a:spcBef>
                <a:spcPts val="1688"/>
              </a:spcBef>
              <a:buSzPct val="171000"/>
              <a:buFont typeface="ヒラギノ角ゴ Pro W3" pitchFamily="-107" charset="-128"/>
              <a:buChar char="•"/>
            </a:pPr>
            <a:r>
              <a:rPr lang="ja-JP" altLang="en-US" sz="1700" dirty="0">
                <a:latin typeface="Calibri" pitchFamily="-107" charset="0"/>
              </a:rPr>
              <a:t>一緒に液体キセノンにつかる</a:t>
            </a:r>
            <a:r>
              <a:rPr lang="ja-JP" altLang="en-US" sz="1700" dirty="0" smtClean="0">
                <a:latin typeface="Calibri" pitchFamily="-107" charset="0"/>
              </a:rPr>
              <a:t>。</a:t>
            </a:r>
            <a:r>
              <a:rPr lang="en-US" altLang="ja-JP" sz="1700" dirty="0" smtClean="0">
                <a:latin typeface="Calibri" pitchFamily="-107" charset="0"/>
              </a:rPr>
              <a:t>(</a:t>
            </a:r>
            <a:r>
              <a:rPr lang="ja-JP" altLang="en-US" sz="1700" dirty="0" smtClean="0">
                <a:latin typeface="Calibri" pitchFamily="-107" charset="0"/>
              </a:rPr>
              <a:t>もしくは、近い場所に設置</a:t>
            </a:r>
            <a:r>
              <a:rPr lang="en-US" altLang="ja-JP" sz="1700" dirty="0" smtClean="0">
                <a:latin typeface="Calibri" pitchFamily="-107" charset="0"/>
              </a:rPr>
              <a:t>)</a:t>
            </a:r>
            <a:r>
              <a:rPr lang="ja-JP" altLang="en-US" sz="1700" dirty="0" smtClean="0">
                <a:latin typeface="Calibri" pitchFamily="-107" charset="0"/>
              </a:rPr>
              <a:t>。</a:t>
            </a:r>
            <a:r>
              <a:rPr lang="ja-JP" altLang="en-US" sz="1700" dirty="0" smtClean="0">
                <a:latin typeface="Calibri" pitchFamily="-107" charset="0"/>
              </a:rPr>
              <a:t>液体キセノン</a:t>
            </a:r>
            <a:r>
              <a:rPr lang="ja-JP" altLang="en-US" sz="1700" dirty="0" smtClean="0">
                <a:latin typeface="Calibri" pitchFamily="-107" charset="0"/>
              </a:rPr>
              <a:t>温度</a:t>
            </a:r>
            <a:r>
              <a:rPr lang="en-US" altLang="ja-JP" sz="1700" dirty="0">
                <a:latin typeface="Calibri" pitchFamily="-107" charset="0"/>
              </a:rPr>
              <a:t>(</a:t>
            </a:r>
            <a:r>
              <a:rPr lang="en-US" altLang="ja-JP" sz="2400" dirty="0">
                <a:solidFill>
                  <a:srgbClr val="0000FF"/>
                </a:solidFill>
                <a:latin typeface="Calibri" pitchFamily="-107" charset="0"/>
              </a:rPr>
              <a:t>-110℃</a:t>
            </a:r>
            <a:r>
              <a:rPr lang="en-US" altLang="ja-JP" sz="1700" dirty="0">
                <a:latin typeface="Calibri" pitchFamily="-107" charset="0"/>
              </a:rPr>
              <a:t>)</a:t>
            </a:r>
            <a:r>
              <a:rPr lang="ja-JP" altLang="en-US" sz="1700" dirty="0">
                <a:latin typeface="Calibri" pitchFamily="-107" charset="0"/>
              </a:rPr>
              <a:t>に耐える。</a:t>
            </a:r>
            <a:endParaRPr lang="en-US" altLang="ja-JP" sz="1700" dirty="0">
              <a:latin typeface="Calibri" pitchFamily="-107" charset="0"/>
            </a:endParaRPr>
          </a:p>
        </p:txBody>
      </p:sp>
      <p:sp>
        <p:nvSpPr>
          <p:cNvPr id="20500" name="Rectangle 59"/>
          <p:cNvSpPr>
            <a:spLocks/>
          </p:cNvSpPr>
          <p:nvPr/>
        </p:nvSpPr>
        <p:spPr bwMode="auto">
          <a:xfrm>
            <a:off x="369888" y="554038"/>
            <a:ext cx="445135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ja-JP" altLang="en-US" sz="1600">
                <a:latin typeface="Calibri" pitchFamily="-107" charset="0"/>
              </a:rPr>
              <a:t>液体キセノン内では、</a:t>
            </a:r>
            <a:r>
              <a:rPr lang="en-US" altLang="ja-JP" sz="1600">
                <a:latin typeface="Calibri" pitchFamily="-107" charset="0"/>
              </a:rPr>
              <a:t>1γ(511keV)</a:t>
            </a:r>
            <a:r>
              <a:rPr lang="ja-JP" altLang="en-US" sz="1600">
                <a:latin typeface="Calibri" pitchFamily="-107" charset="0"/>
              </a:rPr>
              <a:t>当り</a:t>
            </a:r>
            <a:endParaRPr lang="en-US" altLang="ja-JP" sz="1600">
              <a:latin typeface="Calibri" pitchFamily="-107" charset="0"/>
            </a:endParaRPr>
          </a:p>
          <a:p>
            <a:r>
              <a:rPr lang="ja-JP" altLang="en-US" sz="1600">
                <a:solidFill>
                  <a:srgbClr val="FF0000"/>
                </a:solidFill>
                <a:latin typeface="Calibri" pitchFamily="-107" charset="0"/>
              </a:rPr>
              <a:t>約</a:t>
            </a:r>
            <a:r>
              <a:rPr lang="en-US" altLang="ja-JP" sz="1600">
                <a:solidFill>
                  <a:srgbClr val="FF0000"/>
                </a:solidFill>
                <a:latin typeface="Calibri" pitchFamily="-107" charset="0"/>
              </a:rPr>
              <a:t>33,000</a:t>
            </a:r>
            <a:r>
              <a:rPr lang="ja-JP" altLang="en-US" sz="1600">
                <a:solidFill>
                  <a:srgbClr val="FF0000"/>
                </a:solidFill>
                <a:latin typeface="Calibri" pitchFamily="-107" charset="0"/>
              </a:rPr>
              <a:t>個</a:t>
            </a:r>
            <a:r>
              <a:rPr lang="ja-JP" altLang="en-US" sz="1600">
                <a:latin typeface="Calibri" pitchFamily="-107" charset="0"/>
              </a:rPr>
              <a:t>の電離電子が発生し、</a:t>
            </a:r>
            <a:endParaRPr lang="en-US" altLang="ja-JP" sz="1600">
              <a:latin typeface="Calibri" pitchFamily="-107" charset="0"/>
            </a:endParaRPr>
          </a:p>
          <a:p>
            <a:r>
              <a:rPr lang="ja-JP" altLang="en-US" sz="1600">
                <a:latin typeface="Calibri" pitchFamily="-107" charset="0"/>
              </a:rPr>
              <a:t>これが電荷信号となる。</a:t>
            </a:r>
            <a:endParaRPr lang="en-US" altLang="ja-JP" sz="1600">
              <a:latin typeface="Calibri" pitchFamily="-107" charset="0"/>
            </a:endParaRPr>
          </a:p>
          <a:p>
            <a:r>
              <a:rPr lang="en-US" altLang="ja-JP" sz="1600">
                <a:latin typeface="Calibri" pitchFamily="-107" charset="0"/>
              </a:rPr>
              <a:t>(W=15.6 ± 0.3 eV/ </a:t>
            </a:r>
            <a:r>
              <a:rPr lang="ja-JP" altLang="en-US" sz="1600">
                <a:latin typeface="Calibri" pitchFamily="-107" charset="0"/>
              </a:rPr>
              <a:t>個</a:t>
            </a:r>
            <a:r>
              <a:rPr lang="en-US" altLang="ja-JP" sz="1600">
                <a:latin typeface="Calibri" pitchFamily="-107" charset="0"/>
              </a:rPr>
              <a:t> </a:t>
            </a:r>
            <a:r>
              <a:rPr lang="ja-JP" altLang="en-US" sz="1600">
                <a:latin typeface="Calibri" pitchFamily="-107" charset="0"/>
              </a:rPr>
              <a:t>の場合</a:t>
            </a:r>
            <a:r>
              <a:rPr lang="en-US" altLang="ja-JP" sz="1600">
                <a:latin typeface="Calibri" pitchFamily="-107" charset="0"/>
              </a:rPr>
              <a:t>)</a:t>
            </a:r>
          </a:p>
        </p:txBody>
      </p:sp>
      <p:sp>
        <p:nvSpPr>
          <p:cNvPr id="20501" name="Rectangle 55"/>
          <p:cNvSpPr>
            <a:spLocks/>
          </p:cNvSpPr>
          <p:nvPr/>
        </p:nvSpPr>
        <p:spPr bwMode="auto">
          <a:xfrm>
            <a:off x="3298825" y="692150"/>
            <a:ext cx="5781675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ja-JP" altLang="en-US">
                <a:solidFill>
                  <a:srgbClr val="0000FF"/>
                </a:solidFill>
                <a:latin typeface="Calibri" pitchFamily="-107" charset="0"/>
              </a:rPr>
              <a:t>電荷量　約</a:t>
            </a:r>
            <a:r>
              <a:rPr lang="en-US" altLang="ja-JP">
                <a:solidFill>
                  <a:srgbClr val="0000FF"/>
                </a:solidFill>
                <a:latin typeface="Calibri" pitchFamily="-107" charset="0"/>
              </a:rPr>
              <a:t>33,000 ×1.6 x 10^-19 = </a:t>
            </a:r>
            <a:r>
              <a:rPr lang="ja-JP" altLang="en-US">
                <a:solidFill>
                  <a:srgbClr val="FF0000"/>
                </a:solidFill>
                <a:latin typeface="Calibri" pitchFamily="-107" charset="0"/>
              </a:rPr>
              <a:t>約</a:t>
            </a:r>
            <a:r>
              <a:rPr lang="en-US" altLang="ja-JP" sz="2400">
                <a:solidFill>
                  <a:srgbClr val="FF0000"/>
                </a:solidFill>
                <a:latin typeface="Calibri" pitchFamily="-107" charset="0"/>
              </a:rPr>
              <a:t> 5.3 </a:t>
            </a:r>
            <a:r>
              <a:rPr lang="en-US" altLang="ja-JP">
                <a:solidFill>
                  <a:srgbClr val="FF0000"/>
                </a:solidFill>
                <a:latin typeface="Calibri" pitchFamily="-107" charset="0"/>
              </a:rPr>
              <a:t>[fC]</a:t>
            </a:r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4087813" y="1493838"/>
            <a:ext cx="914400" cy="1587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002213" y="1370013"/>
            <a:ext cx="4040187" cy="369887"/>
          </a:xfrm>
          <a:prstGeom prst="rect">
            <a:avLst/>
          </a:prstGeom>
          <a:solidFill>
            <a:srgbClr val="FFFF00">
              <a:alpha val="7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入力電荷範囲</a:t>
            </a:r>
            <a:r>
              <a:rPr lang="en-US" altLang="ja-JP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-25 [</a:t>
            </a:r>
            <a:r>
              <a:rPr lang="en-US" altLang="ja-JP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fC</a:t>
            </a:r>
            <a:r>
              <a:rPr lang="en-US" altLang="ja-JP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] ~ 25 [</a:t>
            </a:r>
            <a:r>
              <a:rPr lang="en-US" altLang="ja-JP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fC</a:t>
            </a:r>
            <a:r>
              <a:rPr lang="en-US" altLang="ja-JP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] </a:t>
            </a:r>
            <a:r>
              <a:rPr lang="ja-JP" alt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に設定。</a:t>
            </a:r>
          </a:p>
        </p:txBody>
      </p:sp>
      <p:cxnSp>
        <p:nvCxnSpPr>
          <p:cNvPr id="85" name="直線矢印コネクタ 84"/>
          <p:cNvCxnSpPr/>
          <p:nvPr/>
        </p:nvCxnSpPr>
        <p:spPr>
          <a:xfrm flipV="1">
            <a:off x="5386388" y="3101975"/>
            <a:ext cx="536575" cy="43973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5105400" y="2627313"/>
            <a:ext cx="3779838" cy="368300"/>
          </a:xfrm>
          <a:prstGeom prst="rect">
            <a:avLst/>
          </a:prstGeom>
          <a:solidFill>
            <a:srgbClr val="FFFF00">
              <a:alpha val="78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ピーキングタイム</a:t>
            </a:r>
            <a:r>
              <a:rPr lang="en-US" altLang="ja-JP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500ns, 1μs </a:t>
            </a:r>
            <a:r>
              <a:rPr lang="ja-JP" alt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に設定。</a:t>
            </a: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4365625" y="5842000"/>
            <a:ext cx="636588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5386388" y="5659438"/>
            <a:ext cx="1812925" cy="368300"/>
          </a:xfrm>
          <a:prstGeom prst="rect">
            <a:avLst/>
          </a:prstGeom>
          <a:solidFill>
            <a:srgbClr val="FFFF00">
              <a:alpha val="78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温度耐性</a:t>
            </a:r>
            <a:r>
              <a:rPr lang="en-US" altLang="ja-JP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-110℃</a:t>
            </a:r>
            <a:endParaRPr lang="ja-JP" altLang="en-US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08" name="Line 22"/>
          <p:cNvSpPr>
            <a:spLocks noChangeShapeType="1"/>
          </p:cNvSpPr>
          <p:nvPr/>
        </p:nvSpPr>
        <p:spPr bwMode="auto">
          <a:xfrm>
            <a:off x="2643188" y="3111500"/>
            <a:ext cx="0" cy="1208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09" name="Rectangle 23"/>
          <p:cNvSpPr>
            <a:spLocks/>
          </p:cNvSpPr>
          <p:nvPr/>
        </p:nvSpPr>
        <p:spPr bwMode="auto">
          <a:xfrm>
            <a:off x="2149475" y="3624263"/>
            <a:ext cx="350838" cy="20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300">
                <a:latin typeface="Calibri" pitchFamily="-107" charset="0"/>
              </a:rPr>
              <a:t>1mm</a:t>
            </a:r>
          </a:p>
        </p:txBody>
      </p:sp>
      <p:sp>
        <p:nvSpPr>
          <p:cNvPr id="20510" name="テキスト ボックス 92"/>
          <p:cNvSpPr txBox="1">
            <a:spLocks noChangeArrowheads="1"/>
          </p:cNvSpPr>
          <p:nvPr/>
        </p:nvSpPr>
        <p:spPr bwMode="auto">
          <a:xfrm>
            <a:off x="5922963" y="508000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Calibri" pitchFamily="-107" charset="0"/>
              </a:rPr>
              <a:t>アンプの仕様に関連</a:t>
            </a:r>
          </a:p>
        </p:txBody>
      </p:sp>
      <p:sp>
        <p:nvSpPr>
          <p:cNvPr id="20511" name="テキスト ボックス 93"/>
          <p:cNvSpPr txBox="1">
            <a:spLocks noChangeArrowheads="1"/>
          </p:cNvSpPr>
          <p:nvPr/>
        </p:nvSpPr>
        <p:spPr bwMode="auto">
          <a:xfrm>
            <a:off x="4894263" y="4748213"/>
            <a:ext cx="2582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Calibri" pitchFamily="-107" charset="0"/>
              </a:rPr>
              <a:t>シェイパーの仕様に関連</a:t>
            </a:r>
          </a:p>
        </p:txBody>
      </p:sp>
      <p:sp>
        <p:nvSpPr>
          <p:cNvPr id="20512" name="テキスト ボックス 94"/>
          <p:cNvSpPr txBox="1">
            <a:spLocks noChangeArrowheads="1"/>
          </p:cNvSpPr>
          <p:nvPr/>
        </p:nvSpPr>
        <p:spPr bwMode="auto">
          <a:xfrm>
            <a:off x="139700" y="3862388"/>
            <a:ext cx="2740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>
                <a:latin typeface="Calibri" pitchFamily="-107" charset="0"/>
              </a:rPr>
              <a:t>時定数を調整することにより、</a:t>
            </a:r>
            <a:endParaRPr lang="en-US" altLang="ja-JP" sz="1600">
              <a:latin typeface="Calibri" pitchFamily="-107" charset="0"/>
            </a:endParaRPr>
          </a:p>
          <a:p>
            <a:r>
              <a:rPr lang="ja-JP" altLang="en-US" sz="1600">
                <a:latin typeface="Calibri" pitchFamily="-107" charset="0"/>
              </a:rPr>
              <a:t>信号処理の最適化を行う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note20101201n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03" r="-1803"/>
          <a:stretch>
            <a:fillRect/>
          </a:stretch>
        </p:blipFill>
        <p:spPr/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バイアス電圧による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ja-JP" altLang="en-US" sz="4400" dirty="0" smtClean="0">
                <a:latin typeface="+mj-lt"/>
                <a:ea typeface="+mj-ea"/>
                <a:cs typeface="+mj-cs"/>
              </a:rPr>
              <a:t>アンプ出力振幅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(10V/pC,FBOUT, FF)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4800" y="6167477"/>
            <a:ext cx="193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797551" y="4143557"/>
            <a:ext cx="450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テスト信号入力後</a:t>
            </a:r>
            <a:r>
              <a:rPr kumimoji="1" lang="en-US" altLang="ja-JP" dirty="0" smtClean="0"/>
              <a:t>2us</a:t>
            </a:r>
            <a:r>
              <a:rPr kumimoji="1" lang="ja-JP" altLang="en-US" dirty="0" smtClean="0"/>
              <a:t>時点での出力振幅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6549" y="22214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入力電荷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10fC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19900" y="1704138"/>
            <a:ext cx="251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バイアス電圧を</a:t>
            </a:r>
            <a:endParaRPr lang="en-US" altLang="ja-JP" dirty="0" smtClean="0"/>
          </a:p>
          <a:p>
            <a:r>
              <a:rPr lang="en-US" altLang="ja-JP" dirty="0" smtClean="0"/>
              <a:t>-100mV〜-600mV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kumimoji="1" lang="en-US" altLang="ja-JP" dirty="0" smtClean="0"/>
              <a:t>(50mV</a:t>
            </a:r>
            <a:r>
              <a:rPr lang="ja-JP" altLang="en-US" dirty="0" smtClean="0"/>
              <a:t>毎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31516" y="2590800"/>
            <a:ext cx="92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-600mV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44758" y="3112532"/>
            <a:ext cx="92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-550mV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36316" y="4178300"/>
            <a:ext cx="92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-500mV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92358" y="5334000"/>
            <a:ext cx="161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-100 ~ -450 mV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コンテンツ プレースホルダ 14" descr="note20101201n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92" r="-6792"/>
          <a:stretch>
            <a:fillRect/>
          </a:stretch>
        </p:blipFill>
        <p:spPr/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バイアス電圧による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ja-JP" altLang="en-US" sz="4400" dirty="0" smtClean="0">
                <a:latin typeface="+mj-lt"/>
                <a:ea typeface="+mj-ea"/>
                <a:cs typeface="+mj-cs"/>
              </a:rPr>
              <a:t>アンプ出力振幅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(10V/pC,FBOUT, FS)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4800" y="6167477"/>
            <a:ext cx="193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797551" y="4143557"/>
            <a:ext cx="450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テスト信号入力後</a:t>
            </a:r>
            <a:r>
              <a:rPr kumimoji="1" lang="en-US" altLang="ja-JP" dirty="0" smtClean="0"/>
              <a:t>2us</a:t>
            </a:r>
            <a:r>
              <a:rPr kumimoji="1" lang="ja-JP" altLang="en-US" dirty="0" smtClean="0"/>
              <a:t>時点での出力振幅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6549" y="22214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入力電荷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10fC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9900" y="1704138"/>
            <a:ext cx="251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バイアス電圧を</a:t>
            </a:r>
            <a:endParaRPr lang="en-US" altLang="ja-JP" dirty="0" smtClean="0"/>
          </a:p>
          <a:p>
            <a:r>
              <a:rPr lang="en-US" altLang="ja-JP" dirty="0" smtClean="0"/>
              <a:t>-300mV〜-800mV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kumimoji="1" lang="en-US" altLang="ja-JP" dirty="0" smtClean="0"/>
              <a:t>(50mV</a:t>
            </a:r>
            <a:r>
              <a:rPr lang="ja-JP" altLang="en-US" dirty="0" smtClean="0"/>
              <a:t>毎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76146" y="273519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-800mV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96953" y="4491623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-750mV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09296" y="531712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-300 〜 -700mV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 12" descr="note20101201n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92" r="-6792"/>
          <a:stretch>
            <a:fillRect/>
          </a:stretch>
        </p:blipFill>
        <p:spPr>
          <a:xfrm>
            <a:off x="609600" y="1704138"/>
            <a:ext cx="8229600" cy="4525963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バイアス電圧による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ja-JP" altLang="en-US" sz="4400" dirty="0" smtClean="0">
                <a:latin typeface="+mj-lt"/>
                <a:ea typeface="+mj-ea"/>
                <a:cs typeface="+mj-cs"/>
              </a:rPr>
              <a:t>アンプ出力振幅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(10V/pC,FBOUT, SF)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4800" y="6167477"/>
            <a:ext cx="193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428219" y="3796480"/>
            <a:ext cx="450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テスト信号入力後</a:t>
            </a:r>
            <a:r>
              <a:rPr kumimoji="1" lang="en-US" altLang="ja-JP" dirty="0" smtClean="0"/>
              <a:t>2us</a:t>
            </a:r>
            <a:r>
              <a:rPr kumimoji="1" lang="ja-JP" altLang="en-US" dirty="0" smtClean="0"/>
              <a:t>時点での出力振幅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83536" y="203680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入力電荷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10fC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9900" y="1704138"/>
            <a:ext cx="251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バイアス電圧を</a:t>
            </a:r>
            <a:endParaRPr lang="en-US" altLang="ja-JP" dirty="0" smtClean="0"/>
          </a:p>
          <a:p>
            <a:r>
              <a:rPr lang="en-US" altLang="ja-JP" dirty="0" smtClean="0"/>
              <a:t>-100mV〜-600mV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kumimoji="1" lang="en-US" altLang="ja-JP" dirty="0" smtClean="0"/>
              <a:t>(50mV</a:t>
            </a:r>
            <a:r>
              <a:rPr lang="ja-JP" altLang="en-US" dirty="0" smtClean="0"/>
              <a:t>毎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4249" y="2735190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-500mV ~ -600mV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42846" y="337820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-450mV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75997" y="54864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-100 〜 -350mV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42846" y="464820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-400mV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 12" descr="note20101201n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657" r="-6657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バイアス電圧による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ja-JP" altLang="en-US" sz="4400" dirty="0" smtClean="0">
                <a:latin typeface="+mj-lt"/>
                <a:ea typeface="+mj-ea"/>
                <a:cs typeface="+mj-cs"/>
              </a:rPr>
              <a:t>アンプ出力振幅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(10V/pC,FBOUT, SS)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7527" y="6126163"/>
            <a:ext cx="193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バイアス電圧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155685" y="3917577"/>
            <a:ext cx="450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テスト信号入力後</a:t>
            </a:r>
            <a:r>
              <a:rPr kumimoji="1" lang="en-US" altLang="ja-JP" dirty="0" smtClean="0"/>
              <a:t>2us</a:t>
            </a:r>
            <a:r>
              <a:rPr kumimoji="1" lang="ja-JP" altLang="en-US" dirty="0" smtClean="0"/>
              <a:t>時点での出力振幅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mV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6549" y="22214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入力電荷</a:t>
            </a:r>
            <a:r>
              <a:rPr lang="en-US" altLang="ja-JP" dirty="0" smtClean="0"/>
              <a:t>: </a:t>
            </a:r>
            <a:r>
              <a:rPr kumimoji="1" lang="en-US" altLang="ja-JP" dirty="0" smtClean="0"/>
              <a:t>10fC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9900" y="1704138"/>
            <a:ext cx="251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バイアス電圧を</a:t>
            </a:r>
            <a:endParaRPr lang="en-US" altLang="ja-JP" dirty="0" smtClean="0"/>
          </a:p>
          <a:p>
            <a:r>
              <a:rPr lang="en-US" altLang="ja-JP" dirty="0" smtClean="0"/>
              <a:t>-300mV〜-800mV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kumimoji="1" lang="en-US" altLang="ja-JP" dirty="0" smtClean="0"/>
              <a:t>(50mV</a:t>
            </a:r>
            <a:r>
              <a:rPr lang="ja-JP" altLang="en-US" dirty="0" smtClean="0"/>
              <a:t>毎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76146" y="2735190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-750 ~ 800mV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09296" y="531712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-300 〜 -650mV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03081" y="382270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-700mV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各状態における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バイアスの最適値</a:t>
            </a:r>
            <a:r>
              <a:rPr lang="en-US" altLang="ja-JP" dirty="0" smtClean="0"/>
              <a:t>(</a:t>
            </a:r>
            <a:r>
              <a:rPr lang="ja-JP" altLang="en-US" dirty="0" smtClean="0"/>
              <a:t>まとめ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8960" y="2070100"/>
            <a:ext cx="3894240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800" dirty="0" smtClean="0"/>
              <a:t>TT: -550 ~ -400 mV</a:t>
            </a:r>
          </a:p>
          <a:p>
            <a:r>
              <a:rPr lang="en-US" altLang="ja-JP" sz="3800" dirty="0" smtClean="0"/>
              <a:t>FF: -450 ~ -300 mV</a:t>
            </a:r>
          </a:p>
          <a:p>
            <a:r>
              <a:rPr kumimoji="1" lang="en-US" altLang="ja-JP" sz="3800" dirty="0" smtClean="0"/>
              <a:t>FS: -700 ~ -550 mV</a:t>
            </a:r>
          </a:p>
          <a:p>
            <a:r>
              <a:rPr lang="en-US" altLang="ja-JP" sz="3800" dirty="0" smtClean="0"/>
              <a:t>SF: -350 ~ -200 mV</a:t>
            </a:r>
          </a:p>
          <a:p>
            <a:r>
              <a:rPr kumimoji="1" lang="en-US" altLang="ja-JP" sz="3800" dirty="0" smtClean="0"/>
              <a:t>SS: -600 ~ -450 mV</a:t>
            </a:r>
            <a:endParaRPr kumimoji="1" lang="ja-JP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2066" y="3085207"/>
            <a:ext cx="4036219" cy="120550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1125"/>
              </a:spcBef>
            </a:pP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grid</a:t>
            </a: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と</a:t>
            </a: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PAD</a:t>
            </a: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の距離は</a:t>
            </a: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2mm</a:t>
            </a: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で、</a:t>
            </a: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PAD</a:t>
            </a: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の大きさを</a:t>
            </a: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7.5mm </a:t>
            </a:r>
            <a:r>
              <a:rPr lang="en-US" altLang="ja-JP" sz="1700" dirty="0" err="1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x</a:t>
            </a: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 7.5mm</a:t>
            </a: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とすると、</a:t>
            </a:r>
            <a:endParaRPr lang="en-US" altLang="ja-JP" sz="1700" dirty="0">
              <a:latin typeface="Times" pitchFamily="-107" charset="0"/>
              <a:ea typeface="ヒラギノ明朝 ProN W3" pitchFamily="-107" charset="-128"/>
              <a:cs typeface="ヒラギノ明朝 ProN W3" pitchFamily="-107" charset="-128"/>
              <a:sym typeface="Times" pitchFamily="-107" charset="0"/>
            </a:endParaRPr>
          </a:p>
          <a:p>
            <a:pPr>
              <a:spcBef>
                <a:spcPts val="1125"/>
              </a:spcBef>
            </a:pP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これの静電容量は約</a:t>
            </a:r>
            <a:r>
              <a:rPr lang="en-US" altLang="ja-JP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0.25pF</a:t>
            </a:r>
            <a:r>
              <a:rPr lang="ja-JP" altLang="en-US" sz="1700" dirty="0"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  <a:sym typeface="Times" pitchFamily="-107" charset="0"/>
              </a:rPr>
              <a:t>となる。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812977" y="4991696"/>
            <a:ext cx="1991320" cy="222126"/>
          </a:xfrm>
          <a:prstGeom prst="line">
            <a:avLst/>
          </a:prstGeom>
          <a:noFill/>
          <a:ln w="38100">
            <a:solidFill>
              <a:srgbClr val="FF80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48049" y="4652367"/>
            <a:ext cx="1506885" cy="1193230"/>
            <a:chOff x="0" y="0"/>
            <a:chExt cx="1349" cy="1069"/>
          </a:xfrm>
        </p:grpSpPr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537" y="16"/>
              <a:ext cx="800" cy="800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8000"/>
                </a:gs>
              </a:gsLst>
              <a:lin ang="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37" name="Rectangle 5"/>
            <p:cNvSpPr>
              <a:spLocks/>
            </p:cNvSpPr>
            <p:nvPr/>
          </p:nvSpPr>
          <p:spPr bwMode="auto">
            <a:xfrm>
              <a:off x="704" y="931"/>
              <a:ext cx="333" cy="13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dirty="0"/>
                <a:t>7.5mm</a:t>
              </a:r>
            </a:p>
          </p:txBody>
        </p:sp>
        <p:sp>
          <p:nvSpPr>
            <p:cNvPr id="18438" name="Rectangle 6"/>
            <p:cNvSpPr>
              <a:spLocks/>
            </p:cNvSpPr>
            <p:nvPr/>
          </p:nvSpPr>
          <p:spPr bwMode="auto">
            <a:xfrm>
              <a:off x="0" y="347"/>
              <a:ext cx="333" cy="13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dirty="0"/>
                <a:t>7.5mm</a:t>
              </a: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457" y="0"/>
              <a:ext cx="0" cy="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25" y="884"/>
              <a:ext cx="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441" name="Line 9"/>
          <p:cNvSpPr>
            <a:spLocks noChangeShapeType="1"/>
          </p:cNvSpPr>
          <p:nvPr/>
        </p:nvSpPr>
        <p:spPr bwMode="auto">
          <a:xfrm rot="10800000">
            <a:off x="5634633" y="5331023"/>
            <a:ext cx="2152055" cy="8930"/>
          </a:xfrm>
          <a:prstGeom prst="line">
            <a:avLst/>
          </a:prstGeom>
          <a:noFill/>
          <a:ln w="114300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5813227" y="5250656"/>
            <a:ext cx="1794867" cy="0"/>
          </a:xfrm>
          <a:prstGeom prst="line">
            <a:avLst/>
          </a:prstGeom>
          <a:noFill/>
          <a:ln w="635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>
            <a:off x="4861099" y="5724421"/>
            <a:ext cx="2389257" cy="78483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700" dirty="0"/>
              <a:t>グリッド・</a:t>
            </a:r>
            <a:r>
              <a:rPr lang="en-US" altLang="ja-JP" sz="1700" dirty="0"/>
              <a:t>PAD</a:t>
            </a:r>
            <a:r>
              <a:rPr lang="ja-JP" altLang="en-US" sz="1700" dirty="0"/>
              <a:t>間</a:t>
            </a:r>
            <a:r>
              <a:rPr lang="en-US" altLang="ja-JP" sz="1700" dirty="0"/>
              <a:t> </a:t>
            </a:r>
          </a:p>
          <a:p>
            <a:r>
              <a:rPr lang="en-US" altLang="ja-JP" sz="1700" dirty="0"/>
              <a:t>1mm</a:t>
            </a:r>
            <a:r>
              <a:rPr lang="ja-JP" altLang="en-US" sz="1700" dirty="0"/>
              <a:t>を</a:t>
            </a:r>
            <a:r>
              <a:rPr lang="en-US" altLang="ja-JP" sz="1700" dirty="0"/>
              <a:t>2.2mm/μs</a:t>
            </a:r>
            <a:r>
              <a:rPr lang="ja-JP" altLang="en-US" sz="1700" dirty="0"/>
              <a:t>でドリフト</a:t>
            </a:r>
            <a:endParaRPr lang="en-US" altLang="ja-JP" sz="1700" dirty="0"/>
          </a:p>
          <a:p>
            <a:r>
              <a:rPr lang="en-US" altLang="ja-JP" sz="1700" dirty="0"/>
              <a:t>0.45μs (2mm</a:t>
            </a:r>
            <a:r>
              <a:rPr lang="ja-JP" altLang="en-US" sz="1700" dirty="0"/>
              <a:t>間では</a:t>
            </a:r>
            <a:r>
              <a:rPr lang="en-US" altLang="ja-JP" sz="1700" dirty="0"/>
              <a:t>1μs)</a:t>
            </a:r>
          </a:p>
        </p:txBody>
      </p:sp>
      <p:sp>
        <p:nvSpPr>
          <p:cNvPr id="18444" name="Oval 12"/>
          <p:cNvSpPr>
            <a:spLocks/>
          </p:cNvSpPr>
          <p:nvPr/>
        </p:nvSpPr>
        <p:spPr bwMode="auto">
          <a:xfrm>
            <a:off x="5625703" y="3705820"/>
            <a:ext cx="205383" cy="205383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45" name="Oval 13"/>
          <p:cNvSpPr>
            <a:spLocks/>
          </p:cNvSpPr>
          <p:nvPr/>
        </p:nvSpPr>
        <p:spPr bwMode="auto">
          <a:xfrm>
            <a:off x="6295430" y="3705820"/>
            <a:ext cx="205383" cy="205383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46" name="Oval 14"/>
          <p:cNvSpPr>
            <a:spLocks/>
          </p:cNvSpPr>
          <p:nvPr/>
        </p:nvSpPr>
        <p:spPr bwMode="auto">
          <a:xfrm>
            <a:off x="6893719" y="3705820"/>
            <a:ext cx="205383" cy="205383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47" name="Oval 15"/>
          <p:cNvSpPr>
            <a:spLocks/>
          </p:cNvSpPr>
          <p:nvPr/>
        </p:nvSpPr>
        <p:spPr bwMode="auto">
          <a:xfrm>
            <a:off x="7518797" y="3705820"/>
            <a:ext cx="205383" cy="205383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48" name="Rectangle 16"/>
          <p:cNvSpPr>
            <a:spLocks/>
          </p:cNvSpPr>
          <p:nvPr/>
        </p:nvSpPr>
        <p:spPr bwMode="auto">
          <a:xfrm>
            <a:off x="4532933" y="3485718"/>
            <a:ext cx="1372171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700" dirty="0"/>
              <a:t>メッシュグリッド</a:t>
            </a:r>
          </a:p>
        </p:txBody>
      </p:sp>
      <p:sp>
        <p:nvSpPr>
          <p:cNvPr id="18449" name="Rectangle 17"/>
          <p:cNvSpPr>
            <a:spLocks/>
          </p:cNvSpPr>
          <p:nvPr/>
        </p:nvSpPr>
        <p:spPr bwMode="auto">
          <a:xfrm>
            <a:off x="4950396" y="5209148"/>
            <a:ext cx="356818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700" dirty="0"/>
              <a:t>PAD</a:t>
            </a: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5598914" y="3911203"/>
            <a:ext cx="0" cy="134838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4722689" y="4328250"/>
            <a:ext cx="640293" cy="52322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700" dirty="0"/>
              <a:t>１</a:t>
            </a:r>
            <a:r>
              <a:rPr lang="en-US" altLang="ja-JP" sz="1700" dirty="0"/>
              <a:t>mm</a:t>
            </a:r>
          </a:p>
          <a:p>
            <a:r>
              <a:rPr lang="en-US" altLang="ja-JP" sz="1700" dirty="0"/>
              <a:t>(2 mm)</a:t>
            </a:r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>
            <a:off x="455414" y="91530"/>
            <a:ext cx="8233172" cy="150800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/>
            <a:r>
              <a:rPr lang="ja-JP" altLang="en-US" sz="4400" dirty="0">
                <a:latin typeface="Arial" pitchFamily="-107" charset="0"/>
                <a:ea typeface="ヒラギノ角ゴ ProN W3" pitchFamily="-107" charset="-128"/>
                <a:cs typeface="ヒラギノ角ゴ ProN W3" pitchFamily="-107" charset="-128"/>
                <a:sym typeface="Arial" pitchFamily="-107" charset="0"/>
              </a:rPr>
              <a:t>回路に必要な機能</a:t>
            </a:r>
          </a:p>
        </p:txBody>
      </p:sp>
      <p:sp>
        <p:nvSpPr>
          <p:cNvPr id="18453" name="Rectangle 21"/>
          <p:cNvSpPr>
            <a:spLocks/>
          </p:cNvSpPr>
          <p:nvPr/>
        </p:nvSpPr>
        <p:spPr bwMode="auto">
          <a:xfrm>
            <a:off x="1845097" y="1667203"/>
            <a:ext cx="5132565" cy="52322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700" dirty="0"/>
              <a:t>検出器容量が大きいとアンプに電荷が読み込まれない。</a:t>
            </a:r>
            <a:endParaRPr lang="en-US" altLang="ja-JP" sz="1700" dirty="0"/>
          </a:p>
          <a:p>
            <a:r>
              <a:rPr lang="ja-JP" altLang="en-US" sz="1700" dirty="0"/>
              <a:t>検出器容量に関しては以下のように設定した。</a:t>
            </a:r>
          </a:p>
        </p:txBody>
      </p:sp>
      <p:sp>
        <p:nvSpPr>
          <p:cNvPr id="18454" name="Rectangle 22"/>
          <p:cNvSpPr>
            <a:spLocks/>
          </p:cNvSpPr>
          <p:nvPr/>
        </p:nvSpPr>
        <p:spPr bwMode="auto">
          <a:xfrm>
            <a:off x="943199" y="6228367"/>
            <a:ext cx="1731243" cy="276999"/>
          </a:xfrm>
          <a:prstGeom prst="rect">
            <a:avLst/>
          </a:prstGeom>
          <a:solidFill>
            <a:srgbClr val="FF8000">
              <a:alpha val="25882"/>
            </a:srgbClr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tx1"/>
                </a:solidFill>
              </a:rPr>
              <a:t>検出器容量は</a:t>
            </a:r>
            <a:r>
              <a:rPr lang="en-US" altLang="ja-JP">
                <a:solidFill>
                  <a:schemeClr val="tx1"/>
                </a:solidFill>
              </a:rPr>
              <a:t>1pF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ピクチャ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899" b="-148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7776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回路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Preamp()</a:t>
            </a:r>
            <a:endParaRPr lang="ja-JP" altLang="en-US" dirty="0"/>
          </a:p>
        </p:txBody>
      </p:sp>
      <p:pic>
        <p:nvPicPr>
          <p:cNvPr id="6" name="コンテンツ プレースホルダ 5" descr="ピクチャ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494" r="-274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Preamp + </a:t>
            </a:r>
            <a:r>
              <a:rPr lang="en-US" altLang="ja-JP" dirty="0" err="1" smtClean="0"/>
              <a:t>pzc</a:t>
            </a:r>
            <a:endParaRPr lang="ja-JP" altLang="en-US" dirty="0"/>
          </a:p>
        </p:txBody>
      </p:sp>
      <p:pic>
        <p:nvPicPr>
          <p:cNvPr id="4" name="コンテンツ プレースホルダ 3" descr="ピクチャ 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71" b="-31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コンテンツ プレースホルダ 3"/>
          <p:cNvGraphicFramePr>
            <a:graphicFrameLocks/>
          </p:cNvGraphicFramePr>
          <p:nvPr/>
        </p:nvGraphicFramePr>
        <p:xfrm>
          <a:off x="1756062" y="1420813"/>
          <a:ext cx="4352637" cy="46914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85818"/>
                <a:gridCol w="2366819"/>
              </a:tblGrid>
              <a:tr h="27729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目標値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入力電荷範囲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- 0.025  ~ 0.025 </a:t>
                      </a:r>
                      <a:r>
                        <a:rPr kumimoji="1" lang="en-US" altLang="ja-JP" dirty="0" err="1" smtClean="0"/>
                        <a:t>pC</a:t>
                      </a:r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ゲイン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10 V/</a:t>
                      </a:r>
                      <a:r>
                        <a:rPr kumimoji="1" lang="en-US" altLang="ja-JP" sz="2400" dirty="0" err="1" smtClean="0">
                          <a:solidFill>
                            <a:srgbClr val="FF0000"/>
                          </a:solidFill>
                        </a:rPr>
                        <a:t>pC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( 2 V/</a:t>
                      </a:r>
                      <a:r>
                        <a:rPr kumimoji="1" lang="en-US" altLang="ja-JP" sz="2400" dirty="0" err="1" smtClean="0">
                          <a:solidFill>
                            <a:srgbClr val="FF0000"/>
                          </a:solidFill>
                        </a:rPr>
                        <a:t>pC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15937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ピーキングタイム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 us, 500ns, variable</a:t>
                      </a:r>
                    </a:p>
                    <a:p>
                      <a:pPr algn="ctr"/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ja-JP" altLang="en-US" sz="1200" dirty="0" smtClean="0"/>
                        <a:t>外部スイッチで変更可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消費電力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kumimoji="1" lang="en-US" altLang="ja-JP" sz="2400" dirty="0" err="1" smtClean="0">
                          <a:solidFill>
                            <a:srgbClr val="FF0000"/>
                          </a:solidFill>
                        </a:rPr>
                        <a:t>mW/ch</a:t>
                      </a:r>
                      <a:r>
                        <a:rPr kumimoji="1" lang="en-US" altLang="ja-JP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2400" baseline="0" dirty="0" smtClean="0">
                          <a:solidFill>
                            <a:srgbClr val="FF0000"/>
                          </a:solidFill>
                        </a:rPr>
                        <a:t>以下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ノイズ</a:t>
                      </a:r>
                      <a:r>
                        <a:rPr kumimoji="1" lang="en-US" altLang="ja-JP" sz="1600" dirty="0" smtClean="0"/>
                        <a:t>(ENC)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2000e (</a:t>
                      </a:r>
                      <a:r>
                        <a:rPr kumimoji="1" lang="en-US" altLang="ja-JP" dirty="0" err="1" smtClean="0"/>
                        <a:t>Cd</a:t>
                      </a:r>
                      <a:r>
                        <a:rPr kumimoji="1" lang="en-US" altLang="ja-JP" dirty="0" smtClean="0"/>
                        <a:t> = 1pF)</a:t>
                      </a:r>
                      <a:r>
                        <a:rPr kumimoji="1" lang="ja-JP" altLang="en-US" dirty="0" smtClean="0"/>
                        <a:t>以下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526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チップ</a:t>
                      </a:r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ja-JP" altLang="en-US" sz="1600" dirty="0" smtClean="0"/>
                        <a:t>ダイ</a:t>
                      </a:r>
                      <a:r>
                        <a:rPr kumimoji="1" lang="en-US" altLang="ja-JP" sz="1600" dirty="0" smtClean="0"/>
                        <a:t>)</a:t>
                      </a:r>
                      <a:r>
                        <a:rPr kumimoji="1" lang="ja-JP" altLang="en-US" sz="1600" dirty="0" smtClean="0"/>
                        <a:t>の大きさ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</a:t>
                      </a:r>
                      <a:r>
                        <a:rPr kumimoji="1" lang="en-US" altLang="ja-JP" dirty="0" smtClean="0"/>
                        <a:t>mm </a:t>
                      </a:r>
                      <a:r>
                        <a:rPr kumimoji="1" lang="en-US" altLang="ja-JP" dirty="0" err="1" smtClean="0"/>
                        <a:t>x</a:t>
                      </a:r>
                      <a:r>
                        <a:rPr kumimoji="1" lang="en-US" altLang="ja-JP" dirty="0" smtClean="0"/>
                        <a:t> 4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mm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電源電圧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+</a:t>
                      </a:r>
                      <a:r>
                        <a:rPr kumimoji="1" lang="en-US" altLang="ja-JP" dirty="0" smtClean="0"/>
                        <a:t> 1.25</a:t>
                      </a:r>
                      <a:r>
                        <a:rPr kumimoji="1" lang="en-US" altLang="ja-JP" dirty="0" smtClean="0"/>
                        <a:t>,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smtClean="0"/>
                        <a:t>- 1.25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チャンネル数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32 </a:t>
                      </a:r>
                      <a:r>
                        <a:rPr kumimoji="1" lang="en-US" altLang="ja-JP" sz="2400" dirty="0" err="1" smtClean="0">
                          <a:solidFill>
                            <a:srgbClr val="FF0000"/>
                          </a:solidFill>
                        </a:rPr>
                        <a:t>ch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プロセス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0.25　μm CMOS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729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温度耐性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~ -110℃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cs typeface="ＭＳ Ｐゴシック" pitchFamily="-107" charset="-128"/>
              </a:rPr>
              <a:t>仕様</a:t>
            </a:r>
            <a:r>
              <a:rPr lang="en-US" altLang="ja-JP" smtClean="0">
                <a:cs typeface="ＭＳ Ｐゴシック" pitchFamily="-107" charset="-128"/>
              </a:rPr>
              <a:t>(</a:t>
            </a:r>
            <a:r>
              <a:rPr lang="ja-JP" altLang="en-US" smtClean="0">
                <a:cs typeface="ＭＳ Ｐゴシック" pitchFamily="-107" charset="-128"/>
              </a:rPr>
              <a:t>目標値</a:t>
            </a:r>
            <a:r>
              <a:rPr lang="en-US" altLang="ja-JP" smtClean="0">
                <a:cs typeface="ＭＳ Ｐゴシック" pitchFamily="-107" charset="-128"/>
              </a:rPr>
              <a:t>)</a:t>
            </a:r>
            <a:endParaRPr lang="ja-JP" altLang="en-US" smtClean="0">
              <a:cs typeface="ＭＳ Ｐゴシック" pitchFamily="-107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082925" y="2081212"/>
            <a:ext cx="3556000" cy="550863"/>
          </a:xfrm>
          <a:prstGeom prst="ellipse">
            <a:avLst/>
          </a:prstGeom>
          <a:noFill/>
          <a:ln w="698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70" name="テキスト ボックス 5"/>
          <p:cNvSpPr txBox="1">
            <a:spLocks noChangeArrowheads="1"/>
          </p:cNvSpPr>
          <p:nvPr/>
        </p:nvSpPr>
        <p:spPr bwMode="auto">
          <a:xfrm>
            <a:off x="6638925" y="1058863"/>
            <a:ext cx="1225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008000"/>
                </a:solidFill>
                <a:latin typeface="Calibri" pitchFamily="-107" charset="0"/>
              </a:rPr>
              <a:t>電荷信号</a:t>
            </a:r>
            <a:endParaRPr lang="en-US" altLang="ja-JP">
              <a:solidFill>
                <a:srgbClr val="008000"/>
              </a:solidFill>
              <a:latin typeface="Calibri" pitchFamily="-107" charset="0"/>
            </a:endParaRPr>
          </a:p>
          <a:p>
            <a:r>
              <a:rPr lang="en-US" altLang="ja-JP">
                <a:solidFill>
                  <a:srgbClr val="008000"/>
                </a:solidFill>
                <a:latin typeface="Calibri" pitchFamily="-107" charset="0"/>
              </a:rPr>
              <a:t> 5fC</a:t>
            </a:r>
            <a:r>
              <a:rPr lang="ja-JP" altLang="en-US">
                <a:solidFill>
                  <a:srgbClr val="008000"/>
                </a:solidFill>
                <a:latin typeface="Calibri" pitchFamily="-107" charset="0"/>
              </a:rPr>
              <a:t>に対応</a:t>
            </a:r>
            <a:r>
              <a:rPr lang="en-US" altLang="ja-JP">
                <a:solidFill>
                  <a:srgbClr val="008000"/>
                </a:solidFill>
                <a:latin typeface="Calibri" pitchFamily="-107" charset="0"/>
              </a:rPr>
              <a:t> </a:t>
            </a:r>
            <a:endParaRPr lang="ja-JP" altLang="en-US">
              <a:solidFill>
                <a:srgbClr val="008000"/>
              </a:solidFill>
              <a:latin typeface="Calibri" pitchFamily="-107" charset="0"/>
            </a:endParaRPr>
          </a:p>
        </p:txBody>
      </p:sp>
      <p:sp>
        <p:nvSpPr>
          <p:cNvPr id="22571" name="テキスト ボックス 6"/>
          <p:cNvSpPr txBox="1">
            <a:spLocks noChangeArrowheads="1"/>
          </p:cNvSpPr>
          <p:nvPr/>
        </p:nvSpPr>
        <p:spPr bwMode="auto">
          <a:xfrm>
            <a:off x="7143750" y="3267075"/>
            <a:ext cx="1662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008000"/>
                </a:solidFill>
                <a:latin typeface="Calibri" pitchFamily="-107" charset="0"/>
              </a:rPr>
              <a:t>電荷量</a:t>
            </a:r>
            <a:endParaRPr lang="en-US" altLang="ja-JP">
              <a:solidFill>
                <a:srgbClr val="008000"/>
              </a:solidFill>
              <a:latin typeface="Calibri" pitchFamily="-107" charset="0"/>
            </a:endParaRPr>
          </a:p>
          <a:p>
            <a:r>
              <a:rPr lang="en-US" altLang="ja-JP">
                <a:solidFill>
                  <a:srgbClr val="008000"/>
                </a:solidFill>
                <a:latin typeface="Calibri" pitchFamily="-107" charset="0"/>
              </a:rPr>
              <a:t>33000e</a:t>
            </a:r>
            <a:r>
              <a:rPr lang="ja-JP" altLang="en-US">
                <a:solidFill>
                  <a:srgbClr val="008000"/>
                </a:solidFill>
                <a:latin typeface="Calibri" pitchFamily="-107" charset="0"/>
              </a:rPr>
              <a:t>に対し、</a:t>
            </a:r>
            <a:endParaRPr lang="en-US" altLang="ja-JP">
              <a:solidFill>
                <a:srgbClr val="008000"/>
              </a:solidFill>
              <a:latin typeface="Calibri" pitchFamily="-107" charset="0"/>
            </a:endParaRPr>
          </a:p>
          <a:p>
            <a:r>
              <a:rPr lang="en-US" altLang="ja-JP">
                <a:solidFill>
                  <a:srgbClr val="008000"/>
                </a:solidFill>
                <a:latin typeface="Calibri" pitchFamily="-107" charset="0"/>
              </a:rPr>
              <a:t>1/10</a:t>
            </a:r>
            <a:r>
              <a:rPr lang="ja-JP" altLang="en-US">
                <a:solidFill>
                  <a:srgbClr val="008000"/>
                </a:solidFill>
                <a:latin typeface="Calibri" pitchFamily="-107" charset="0"/>
              </a:rPr>
              <a:t>以下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rot="10800000" flipV="1">
            <a:off x="6442075" y="1706563"/>
            <a:ext cx="427038" cy="374650"/>
          </a:xfrm>
          <a:prstGeom prst="straightConnector1">
            <a:avLst/>
          </a:prstGeom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0800000" flipV="1">
            <a:off x="6189663" y="3798187"/>
            <a:ext cx="823912" cy="0"/>
          </a:xfrm>
          <a:prstGeom prst="straightConnector1">
            <a:avLst/>
          </a:prstGeom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>
            <a:off x="6176962" y="5564982"/>
            <a:ext cx="530225" cy="0"/>
          </a:xfrm>
          <a:prstGeom prst="straightConnector1">
            <a:avLst/>
          </a:prstGeom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75" name="テキスト ボックス 13"/>
          <p:cNvSpPr txBox="1">
            <a:spLocks noChangeArrowheads="1"/>
          </p:cNvSpPr>
          <p:nvPr/>
        </p:nvSpPr>
        <p:spPr bwMode="auto">
          <a:xfrm>
            <a:off x="6807200" y="5530056"/>
            <a:ext cx="1325563" cy="369888"/>
          </a:xfrm>
          <a:prstGeom prst="rect">
            <a:avLst/>
          </a:prstGeom>
          <a:solidFill>
            <a:srgbClr val="26262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FF00"/>
                </a:solidFill>
                <a:latin typeface="Calibri" pitchFamily="-107" charset="0"/>
              </a:rPr>
              <a:t>予算に対応</a:t>
            </a:r>
            <a:endParaRPr lang="en-US" altLang="ja-JP">
              <a:solidFill>
                <a:srgbClr val="FFFF00"/>
              </a:solidFill>
              <a:latin typeface="Calibri" pitchFamily="-107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rot="10800000" flipV="1">
            <a:off x="6235701" y="2464593"/>
            <a:ext cx="725487" cy="334963"/>
          </a:xfrm>
          <a:prstGeom prst="straightConnector1">
            <a:avLst/>
          </a:prstGeom>
          <a:ln w="635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77" name="テキスト ボックス 15"/>
          <p:cNvSpPr txBox="1">
            <a:spLocks noChangeArrowheads="1"/>
          </p:cNvSpPr>
          <p:nvPr/>
        </p:nvSpPr>
        <p:spPr bwMode="auto">
          <a:xfrm>
            <a:off x="6961188" y="2081212"/>
            <a:ext cx="152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FF6600"/>
                </a:solidFill>
                <a:latin typeface="Calibri" pitchFamily="-107" charset="0"/>
              </a:rPr>
              <a:t>インダクション</a:t>
            </a:r>
            <a:endParaRPr lang="en-US" altLang="ja-JP" dirty="0">
              <a:solidFill>
                <a:srgbClr val="FF6600"/>
              </a:solidFill>
              <a:latin typeface="Calibri" pitchFamily="-107" charset="0"/>
            </a:endParaRPr>
          </a:p>
          <a:p>
            <a:r>
              <a:rPr lang="ja-JP" altLang="en-US" dirty="0">
                <a:solidFill>
                  <a:srgbClr val="FF6600"/>
                </a:solidFill>
                <a:latin typeface="Calibri" pitchFamily="-107" charset="0"/>
              </a:rPr>
              <a:t>タイムに対応</a:t>
            </a:r>
            <a:endParaRPr lang="en-US" altLang="ja-JP" dirty="0">
              <a:solidFill>
                <a:srgbClr val="FF6600"/>
              </a:solidFill>
              <a:latin typeface="Calibri" pitchFamily="-107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>
            <a:off x="6189663" y="6111081"/>
            <a:ext cx="869950" cy="325438"/>
          </a:xfrm>
          <a:prstGeom prst="straightConnector1">
            <a:avLst/>
          </a:prstGeom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0800000" flipV="1">
            <a:off x="6259512" y="3117056"/>
            <a:ext cx="754063" cy="300037"/>
          </a:xfrm>
          <a:prstGeom prst="straightConnector1">
            <a:avLst/>
          </a:prstGeom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80" name="テキスト ボックス 24"/>
          <p:cNvSpPr txBox="1">
            <a:spLocks noChangeArrowheads="1"/>
          </p:cNvSpPr>
          <p:nvPr/>
        </p:nvSpPr>
        <p:spPr bwMode="auto">
          <a:xfrm>
            <a:off x="7013575" y="2805906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温調への影響</a:t>
            </a:r>
          </a:p>
        </p:txBody>
      </p:sp>
      <p:sp>
        <p:nvSpPr>
          <p:cNvPr id="22581" name="テキスト ボックス 25"/>
          <p:cNvSpPr txBox="1">
            <a:spLocks noChangeArrowheads="1"/>
          </p:cNvSpPr>
          <p:nvPr/>
        </p:nvSpPr>
        <p:spPr bwMode="auto">
          <a:xfrm>
            <a:off x="7165975" y="6111081"/>
            <a:ext cx="97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キセノン</a:t>
            </a:r>
            <a:endParaRPr lang="en-US" altLang="ja-JP" dirty="0">
              <a:solidFill>
                <a:srgbClr val="0000FF"/>
              </a:solidFill>
              <a:latin typeface="Calibri" pitchFamily="-107" charset="0"/>
            </a:endParaRPr>
          </a:p>
          <a:p>
            <a:r>
              <a:rPr lang="ja-JP" altLang="en-US" dirty="0">
                <a:solidFill>
                  <a:srgbClr val="0000FF"/>
                </a:solidFill>
                <a:latin typeface="Calibri" pitchFamily="-107" charset="0"/>
              </a:rPr>
              <a:t>温度</a:t>
            </a:r>
            <a:endParaRPr lang="en-US" altLang="ja-JP" dirty="0">
              <a:solidFill>
                <a:srgbClr val="0000FF"/>
              </a:solidFill>
              <a:latin typeface="Calibri" pitchFamily="-107" charset="0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10800000" flipV="1">
            <a:off x="6108700" y="5067300"/>
            <a:ext cx="852488" cy="0"/>
          </a:xfrm>
          <a:prstGeom prst="straightConnector1">
            <a:avLst/>
          </a:prstGeom>
          <a:ln w="635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112000" y="4918869"/>
            <a:ext cx="190341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多チャンネル化に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向けて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 rot="10800000" flipV="1">
            <a:off x="6108700" y="4656138"/>
            <a:ext cx="852488" cy="0"/>
          </a:xfrm>
          <a:prstGeom prst="straightConnector1">
            <a:avLst/>
          </a:prstGeom>
          <a:ln w="635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013575" y="4548981"/>
            <a:ext cx="12255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CMOS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仕様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rot="10800000" flipV="1">
            <a:off x="6224588" y="4287838"/>
            <a:ext cx="852487" cy="0"/>
          </a:xfrm>
          <a:prstGeom prst="straightConnector1">
            <a:avLst/>
          </a:prstGeom>
          <a:ln w="635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7165975" y="4103689"/>
            <a:ext cx="1468438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プロセス仕様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Vi2M</a:t>
            </a:r>
            <a:endParaRPr lang="ja-JP" altLang="en-US" dirty="0"/>
          </a:p>
        </p:txBody>
      </p:sp>
      <p:pic>
        <p:nvPicPr>
          <p:cNvPr id="4" name="コンテンツ プレースホルダ 3" descr="ピクチャ 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133" b="-51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1ch</a:t>
            </a:r>
            <a:endParaRPr lang="ja-JP" altLang="en-US" dirty="0"/>
          </a:p>
        </p:txBody>
      </p:sp>
      <p:pic>
        <p:nvPicPr>
          <p:cNvPr id="6" name="コンテンツ プレースホルダ 5" descr="ピクチャ 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527" b="-65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全体</a:t>
            </a:r>
            <a:endParaRPr lang="ja-JP" altLang="en-US" dirty="0"/>
          </a:p>
        </p:txBody>
      </p:sp>
      <p:pic>
        <p:nvPicPr>
          <p:cNvPr id="4" name="コンテンツ プレースホルダ 3" descr="ピクチャ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309" r="-143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11600" y="3724275"/>
            <a:ext cx="1079500" cy="1035050"/>
            <a:chOff x="0" y="0"/>
            <a:chExt cx="968" cy="92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6" y="0"/>
              <a:ext cx="624" cy="176"/>
              <a:chOff x="0" y="0"/>
              <a:chExt cx="624" cy="176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304" cy="176"/>
                <a:chOff x="0" y="0"/>
                <a:chExt cx="304" cy="176"/>
              </a:xfrm>
            </p:grpSpPr>
            <p:sp>
              <p:nvSpPr>
                <p:cNvPr id="25757" name="Rectangle 4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58" name="Rectangle 5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59" name="Rectangle 6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60" name="Rectangle 7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62" name="Rectangle 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63" name="Rectangle 10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64" name="Rectangle 11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65" name="Rectangle 12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320" y="0"/>
                <a:ext cx="304" cy="176"/>
                <a:chOff x="0" y="0"/>
                <a:chExt cx="304" cy="176"/>
              </a:xfrm>
            </p:grpSpPr>
            <p:sp>
              <p:nvSpPr>
                <p:cNvPr id="25748" name="Rectangle 14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49" name="Rectangle 15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50" name="Rectangle 16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51" name="Rectangle 17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53" name="Rectangle 1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54" name="Rectangle 20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55" name="Rectangle 21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56" name="Rectangle 22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 rot="5400000">
              <a:off x="568" y="384"/>
              <a:ext cx="624" cy="176"/>
              <a:chOff x="0" y="0"/>
              <a:chExt cx="624" cy="176"/>
            </a:xfrm>
          </p:grpSpPr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304" cy="176"/>
                <a:chOff x="0" y="0"/>
                <a:chExt cx="304" cy="176"/>
              </a:xfrm>
            </p:grpSpPr>
            <p:sp>
              <p:nvSpPr>
                <p:cNvPr id="25737" name="Rectangle 25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38" name="Rectangle 26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39" name="Rectangle 27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40" name="Rectangle 28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42" name="Rectangle 3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43" name="Rectangle 31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44" name="Rectangle 32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45" name="Rectangle 33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320" y="0"/>
                <a:ext cx="304" cy="176"/>
                <a:chOff x="0" y="0"/>
                <a:chExt cx="304" cy="176"/>
              </a:xfrm>
            </p:grpSpPr>
            <p:sp>
              <p:nvSpPr>
                <p:cNvPr id="25728" name="Rectangle 35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29" name="Rectangle 36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30" name="Rectangle 37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31" name="Rectangle 38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12" name="Group 39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33" name="Rectangle 4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34" name="Rectangle 41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35" name="Rectangle 42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36" name="Rectangle 43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-5400000">
              <a:off x="-224" y="384"/>
              <a:ext cx="623" cy="176"/>
              <a:chOff x="0" y="0"/>
              <a:chExt cx="624" cy="176"/>
            </a:xfrm>
          </p:grpSpPr>
          <p:grpSp>
            <p:nvGrpSpPr>
              <p:cNvPr id="14" name="Group 45"/>
              <p:cNvGrpSpPr>
                <a:grpSpLocks/>
              </p:cNvGrpSpPr>
              <p:nvPr/>
            </p:nvGrpSpPr>
            <p:grpSpPr bwMode="auto">
              <a:xfrm>
                <a:off x="0" y="0"/>
                <a:ext cx="304" cy="176"/>
                <a:chOff x="0" y="0"/>
                <a:chExt cx="304" cy="176"/>
              </a:xfrm>
            </p:grpSpPr>
            <p:sp>
              <p:nvSpPr>
                <p:cNvPr id="25717" name="Rectangle 46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18" name="Rectangle 47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19" name="Rectangle 48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20" name="Rectangle 49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15" name="Group 50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22" name="Rectangle 5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23" name="Rectangle 52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24" name="Rectangle 53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25" name="Rectangle 54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320" y="0"/>
                <a:ext cx="304" cy="176"/>
                <a:chOff x="0" y="0"/>
                <a:chExt cx="304" cy="176"/>
              </a:xfrm>
            </p:grpSpPr>
            <p:sp>
              <p:nvSpPr>
                <p:cNvPr id="25708" name="Rectangle 56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09" name="Rectangle 57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10" name="Rectangle 58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11" name="Rectangle 59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17" name="Group 60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13" name="Rectangle 6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14" name="Rectangle 62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15" name="Rectangle 63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16" name="Rectangle 64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 rot="10800000" flipH="1">
              <a:off x="176" y="752"/>
              <a:ext cx="624" cy="176"/>
              <a:chOff x="0" y="0"/>
              <a:chExt cx="624" cy="176"/>
            </a:xfrm>
          </p:grpSpPr>
          <p:grpSp>
            <p:nvGrpSpPr>
              <p:cNvPr id="19" name="Group 66"/>
              <p:cNvGrpSpPr>
                <a:grpSpLocks/>
              </p:cNvGrpSpPr>
              <p:nvPr/>
            </p:nvGrpSpPr>
            <p:grpSpPr bwMode="auto">
              <a:xfrm>
                <a:off x="0" y="0"/>
                <a:ext cx="304" cy="176"/>
                <a:chOff x="0" y="0"/>
                <a:chExt cx="304" cy="176"/>
              </a:xfrm>
            </p:grpSpPr>
            <p:sp>
              <p:nvSpPr>
                <p:cNvPr id="25697" name="Rectangle 67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698" name="Rectangle 68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699" name="Rectangle 69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700" name="Rectangle 70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20" name="Group 71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702" name="Rectangle 7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03" name="Rectangle 73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04" name="Rectangle 74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705" name="Rectangle 75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  <p:grpSp>
            <p:nvGrpSpPr>
              <p:cNvPr id="21" name="Group 76"/>
              <p:cNvGrpSpPr>
                <a:grpSpLocks/>
              </p:cNvGrpSpPr>
              <p:nvPr/>
            </p:nvGrpSpPr>
            <p:grpSpPr bwMode="auto">
              <a:xfrm>
                <a:off x="320" y="0"/>
                <a:ext cx="304" cy="176"/>
                <a:chOff x="0" y="0"/>
                <a:chExt cx="304" cy="176"/>
              </a:xfrm>
            </p:grpSpPr>
            <p:sp>
              <p:nvSpPr>
                <p:cNvPr id="25688" name="Rectangle 77"/>
                <p:cNvSpPr>
                  <a:spLocks/>
                </p:cNvSpPr>
                <p:nvPr/>
              </p:nvSpPr>
              <p:spPr bwMode="auto">
                <a:xfrm>
                  <a:off x="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689" name="Rectangle 78"/>
                <p:cNvSpPr>
                  <a:spLocks/>
                </p:cNvSpPr>
                <p:nvPr/>
              </p:nvSpPr>
              <p:spPr bwMode="auto">
                <a:xfrm>
                  <a:off x="4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690" name="Rectangle 79"/>
                <p:cNvSpPr>
                  <a:spLocks/>
                </p:cNvSpPr>
                <p:nvPr/>
              </p:nvSpPr>
              <p:spPr bwMode="auto">
                <a:xfrm>
                  <a:off x="8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sp>
              <p:nvSpPr>
                <p:cNvPr id="25691" name="Rectangle 80"/>
                <p:cNvSpPr>
                  <a:spLocks/>
                </p:cNvSpPr>
                <p:nvPr/>
              </p:nvSpPr>
              <p:spPr bwMode="auto">
                <a:xfrm>
                  <a:off x="120" y="0"/>
                  <a:ext cx="24" cy="176"/>
                </a:xfrm>
                <a:prstGeom prst="rect">
                  <a:avLst/>
                </a:prstGeom>
                <a:gradFill rotWithShape="0">
                  <a:gsLst>
                    <a:gs pos="0">
                      <a:srgbClr val="4C4C4C"/>
                    </a:gs>
                    <a:gs pos="100000">
                      <a:srgbClr val="CCCCCC"/>
                    </a:gs>
                  </a:gsLst>
                  <a:lin ang="318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Calibri" pitchFamily="-107" charset="0"/>
                  </a:endParaRPr>
                </a:p>
              </p:txBody>
            </p: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>
                  <a:off x="160" y="0"/>
                  <a:ext cx="144" cy="176"/>
                  <a:chOff x="0" y="0"/>
                  <a:chExt cx="144" cy="176"/>
                </a:xfrm>
              </p:grpSpPr>
              <p:sp>
                <p:nvSpPr>
                  <p:cNvPr id="25693" name="Rectangle 8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694" name="Rectangle 83"/>
                  <p:cNvSpPr>
                    <a:spLocks/>
                  </p:cNvSpPr>
                  <p:nvPr/>
                </p:nvSpPr>
                <p:spPr bwMode="auto">
                  <a:xfrm>
                    <a:off x="4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695" name="Rectangle 84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  <p:sp>
                <p:nvSpPr>
                  <p:cNvPr id="25696" name="Rectangle 85"/>
                  <p:cNvSpPr>
                    <a:spLocks/>
                  </p:cNvSpPr>
                  <p:nvPr/>
                </p:nvSpPr>
                <p:spPr bwMode="auto">
                  <a:xfrm>
                    <a:off x="120" y="0"/>
                    <a:ext cx="24" cy="1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CCCCCC"/>
                      </a:gs>
                    </a:gsLst>
                    <a:lin ang="3180000" scaled="1"/>
                  </a:gra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ja-JP" altLang="en-US">
                      <a:latin typeface="Calibri" pitchFamily="-107" charset="0"/>
                    </a:endParaRPr>
                  </a:p>
                </p:txBody>
              </p:sp>
            </p:grpSp>
          </p:grpSp>
        </p:grpSp>
        <p:sp>
          <p:nvSpPr>
            <p:cNvPr id="23638" name="Rectangle 86"/>
            <p:cNvSpPr>
              <a:spLocks/>
            </p:cNvSpPr>
            <p:nvPr/>
          </p:nvSpPr>
          <p:spPr bwMode="auto">
            <a:xfrm>
              <a:off x="144" y="144"/>
              <a:ext cx="680" cy="656"/>
            </a:xfrm>
            <a:prstGeom prst="rect">
              <a:avLst/>
            </a:prstGeom>
            <a:solidFill>
              <a:srgbClr val="4C4C4C"/>
            </a:solid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50800" dir="2700000" algn="ctr" rotWithShape="0">
                <a:srgbClr val="000000">
                  <a:alpha val="75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277813" y="2500313"/>
            <a:ext cx="2963862" cy="1714500"/>
            <a:chOff x="0" y="0"/>
            <a:chExt cx="2654" cy="1536"/>
          </a:xfrm>
        </p:grpSpPr>
        <p:sp>
          <p:nvSpPr>
            <p:cNvPr id="25674" name="Rectangle 88"/>
            <p:cNvSpPr>
              <a:spLocks/>
            </p:cNvSpPr>
            <p:nvPr/>
          </p:nvSpPr>
          <p:spPr bwMode="auto">
            <a:xfrm>
              <a:off x="30" y="1400"/>
              <a:ext cx="2624" cy="136"/>
            </a:xfrm>
            <a:prstGeom prst="rect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804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75" name="Rectangle 89"/>
            <p:cNvSpPr>
              <a:spLocks/>
            </p:cNvSpPr>
            <p:nvPr/>
          </p:nvSpPr>
          <p:spPr bwMode="auto">
            <a:xfrm>
              <a:off x="30" y="1024"/>
              <a:ext cx="2624" cy="136"/>
            </a:xfrm>
            <a:prstGeom prst="rect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804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76" name="Rectangle 90"/>
            <p:cNvSpPr>
              <a:spLocks/>
            </p:cNvSpPr>
            <p:nvPr/>
          </p:nvSpPr>
          <p:spPr bwMode="auto">
            <a:xfrm>
              <a:off x="30" y="616"/>
              <a:ext cx="2624" cy="136"/>
            </a:xfrm>
            <a:prstGeom prst="rect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804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77" name="Rectangle 91"/>
            <p:cNvSpPr>
              <a:spLocks/>
            </p:cNvSpPr>
            <p:nvPr/>
          </p:nvSpPr>
          <p:spPr bwMode="auto">
            <a:xfrm>
              <a:off x="0" y="0"/>
              <a:ext cx="2016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altLang="ja-JP" sz="2500">
                  <a:latin typeface="Calibri" pitchFamily="-107" charset="0"/>
                </a:rPr>
                <a:t>Power Supply</a:t>
              </a:r>
            </a:p>
          </p:txBody>
        </p:sp>
        <p:sp>
          <p:nvSpPr>
            <p:cNvPr id="25678" name="Rectangle 92"/>
            <p:cNvSpPr>
              <a:spLocks/>
            </p:cNvSpPr>
            <p:nvPr/>
          </p:nvSpPr>
          <p:spPr bwMode="auto">
            <a:xfrm>
              <a:off x="70" y="483"/>
              <a:ext cx="551" cy="2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>
                  <a:latin typeface="ヒラギノ角ゴ Pro W6" pitchFamily="-107" charset="-128"/>
                  <a:ea typeface="ヒラギノ角ゴ Pro W6" pitchFamily="-107" charset="-128"/>
                  <a:cs typeface="ヒラギノ角ゴ Pro W6" pitchFamily="-107" charset="-128"/>
                  <a:sym typeface="ヒラギノ角ゴ Pro W6" pitchFamily="-107" charset="-128"/>
                </a:rPr>
                <a:t>2.5 V</a:t>
              </a:r>
            </a:p>
          </p:txBody>
        </p:sp>
        <p:sp>
          <p:nvSpPr>
            <p:cNvPr id="25679" name="Rectangle 93"/>
            <p:cNvSpPr>
              <a:spLocks/>
            </p:cNvSpPr>
            <p:nvPr/>
          </p:nvSpPr>
          <p:spPr bwMode="auto">
            <a:xfrm>
              <a:off x="30" y="891"/>
              <a:ext cx="632" cy="2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>
                  <a:latin typeface="ヒラギノ角ゴ Pro W6" pitchFamily="-107" charset="-128"/>
                  <a:ea typeface="ヒラギノ角ゴ Pro W6" pitchFamily="-107" charset="-128"/>
                  <a:cs typeface="ヒラギノ角ゴ Pro W6" pitchFamily="-107" charset="-128"/>
                  <a:sym typeface="ヒラギノ角ゴ Pro W6" pitchFamily="-107" charset="-128"/>
                </a:rPr>
                <a:t>-2.5 V</a:t>
              </a:r>
            </a:p>
          </p:txBody>
        </p:sp>
        <p:sp>
          <p:nvSpPr>
            <p:cNvPr id="25680" name="Rectangle 94"/>
            <p:cNvSpPr>
              <a:spLocks/>
            </p:cNvSpPr>
            <p:nvPr/>
          </p:nvSpPr>
          <p:spPr bwMode="auto">
            <a:xfrm>
              <a:off x="99" y="1275"/>
              <a:ext cx="472" cy="2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>
                  <a:latin typeface="ヒラギノ角ゴ Pro W6" pitchFamily="-107" charset="-128"/>
                  <a:ea typeface="ヒラギノ角ゴ Pro W6" pitchFamily="-107" charset="-128"/>
                  <a:cs typeface="ヒラギノ角ゴ Pro W6" pitchFamily="-107" charset="-128"/>
                  <a:sym typeface="ヒラギノ角ゴ Pro W6" pitchFamily="-107" charset="-128"/>
                </a:rPr>
                <a:t>GND</a:t>
              </a:r>
            </a:p>
          </p:txBody>
        </p:sp>
      </p:grpSp>
      <p:sp>
        <p:nvSpPr>
          <p:cNvPr id="25604" name="AutoShape 95"/>
          <p:cNvSpPr>
            <a:spLocks/>
          </p:cNvSpPr>
          <p:nvPr/>
        </p:nvSpPr>
        <p:spPr bwMode="auto">
          <a:xfrm>
            <a:off x="285750" y="1169988"/>
            <a:ext cx="3152775" cy="982662"/>
          </a:xfrm>
          <a:prstGeom prst="roundRect">
            <a:avLst>
              <a:gd name="adj" fmla="val 13634"/>
            </a:avLst>
          </a:prstGeom>
          <a:solidFill>
            <a:srgbClr val="6666FF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5605" name="Rectangle 96"/>
          <p:cNvSpPr>
            <a:spLocks/>
          </p:cNvSpPr>
          <p:nvPr/>
        </p:nvSpPr>
        <p:spPr bwMode="auto">
          <a:xfrm>
            <a:off x="277813" y="758825"/>
            <a:ext cx="27765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2500">
                <a:latin typeface="Calibri" pitchFamily="-107" charset="0"/>
              </a:rPr>
              <a:t>Pulse Generator</a:t>
            </a:r>
          </a:p>
        </p:txBody>
      </p:sp>
      <p:grpSp>
        <p:nvGrpSpPr>
          <p:cNvPr id="24" name="Group 97"/>
          <p:cNvGrpSpPr>
            <a:grpSpLocks/>
          </p:cNvGrpSpPr>
          <p:nvPr/>
        </p:nvGrpSpPr>
        <p:grpSpPr bwMode="auto">
          <a:xfrm>
            <a:off x="1449388" y="1446213"/>
            <a:ext cx="1470025" cy="434975"/>
            <a:chOff x="0" y="0"/>
            <a:chExt cx="1317" cy="390"/>
          </a:xfrm>
        </p:grpSpPr>
        <p:sp>
          <p:nvSpPr>
            <p:cNvPr id="25669" name="Line 98"/>
            <p:cNvSpPr>
              <a:spLocks noChangeShapeType="1"/>
            </p:cNvSpPr>
            <p:nvPr/>
          </p:nvSpPr>
          <p:spPr bwMode="auto">
            <a:xfrm>
              <a:off x="0" y="0"/>
              <a:ext cx="3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70" name="Line 99"/>
            <p:cNvSpPr>
              <a:spLocks noChangeShapeType="1"/>
            </p:cNvSpPr>
            <p:nvPr/>
          </p:nvSpPr>
          <p:spPr bwMode="auto">
            <a:xfrm>
              <a:off x="936" y="0"/>
              <a:ext cx="3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71" name="Line 100"/>
            <p:cNvSpPr>
              <a:spLocks noChangeShapeType="1"/>
            </p:cNvSpPr>
            <p:nvPr/>
          </p:nvSpPr>
          <p:spPr bwMode="auto">
            <a:xfrm rot="10800000" flipH="1">
              <a:off x="942" y="9"/>
              <a:ext cx="0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72" name="Line 101"/>
            <p:cNvSpPr>
              <a:spLocks noChangeShapeType="1"/>
            </p:cNvSpPr>
            <p:nvPr/>
          </p:nvSpPr>
          <p:spPr bwMode="auto">
            <a:xfrm rot="10800000">
              <a:off x="373" y="0"/>
              <a:ext cx="0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73" name="Line 102"/>
            <p:cNvSpPr>
              <a:spLocks noChangeShapeType="1"/>
            </p:cNvSpPr>
            <p:nvPr/>
          </p:nvSpPr>
          <p:spPr bwMode="auto">
            <a:xfrm>
              <a:off x="373" y="376"/>
              <a:ext cx="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5607" name="Rectangle 103"/>
          <p:cNvSpPr>
            <a:spLocks/>
          </p:cNvSpPr>
          <p:nvPr/>
        </p:nvSpPr>
        <p:spPr bwMode="auto">
          <a:xfrm>
            <a:off x="452438" y="1316038"/>
            <a:ext cx="411162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0 V</a:t>
            </a:r>
          </a:p>
        </p:txBody>
      </p:sp>
      <p:sp>
        <p:nvSpPr>
          <p:cNvPr id="25608" name="Rectangle 104"/>
          <p:cNvSpPr>
            <a:spLocks/>
          </p:cNvSpPr>
          <p:nvPr/>
        </p:nvSpPr>
        <p:spPr bwMode="auto">
          <a:xfrm>
            <a:off x="319088" y="1727200"/>
            <a:ext cx="60325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? mV </a:t>
            </a:r>
          </a:p>
        </p:txBody>
      </p:sp>
      <p:sp>
        <p:nvSpPr>
          <p:cNvPr id="25609" name="Line 105"/>
          <p:cNvSpPr>
            <a:spLocks noChangeShapeType="1"/>
          </p:cNvSpPr>
          <p:nvPr/>
        </p:nvSpPr>
        <p:spPr bwMode="auto">
          <a:xfrm>
            <a:off x="3429000" y="1647825"/>
            <a:ext cx="37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0" name="Line 106"/>
          <p:cNvSpPr>
            <a:spLocks noChangeShapeType="1"/>
          </p:cNvSpPr>
          <p:nvPr/>
        </p:nvSpPr>
        <p:spPr bwMode="auto">
          <a:xfrm rot="10800000" flipH="1">
            <a:off x="4330700" y="1652588"/>
            <a:ext cx="3175" cy="206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1" name="Rectangle 107"/>
          <p:cNvSpPr>
            <a:spLocks/>
          </p:cNvSpPr>
          <p:nvPr/>
        </p:nvSpPr>
        <p:spPr bwMode="auto">
          <a:xfrm>
            <a:off x="4422775" y="3494088"/>
            <a:ext cx="1590675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Input channel</a:t>
            </a:r>
          </a:p>
        </p:txBody>
      </p:sp>
      <p:sp>
        <p:nvSpPr>
          <p:cNvPr id="25612" name="Line 108"/>
          <p:cNvSpPr>
            <a:spLocks noChangeShapeType="1"/>
          </p:cNvSpPr>
          <p:nvPr/>
        </p:nvSpPr>
        <p:spPr bwMode="auto">
          <a:xfrm rot="10800000">
            <a:off x="3276600" y="3384550"/>
            <a:ext cx="661988" cy="46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3" name="Line 109"/>
          <p:cNvSpPr>
            <a:spLocks noChangeShapeType="1"/>
          </p:cNvSpPr>
          <p:nvPr/>
        </p:nvSpPr>
        <p:spPr bwMode="auto">
          <a:xfrm rot="10800000">
            <a:off x="3295650" y="3724275"/>
            <a:ext cx="6604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4" name="Line 110"/>
          <p:cNvSpPr>
            <a:spLocks noChangeShapeType="1"/>
          </p:cNvSpPr>
          <p:nvPr/>
        </p:nvSpPr>
        <p:spPr bwMode="auto">
          <a:xfrm flipH="1">
            <a:off x="3276600" y="4152900"/>
            <a:ext cx="67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5" name="Oval 111"/>
          <p:cNvSpPr>
            <a:spLocks/>
          </p:cNvSpPr>
          <p:nvPr/>
        </p:nvSpPr>
        <p:spPr bwMode="auto">
          <a:xfrm>
            <a:off x="1125538" y="3598863"/>
            <a:ext cx="231775" cy="204787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5616" name="Oval 112"/>
          <p:cNvSpPr>
            <a:spLocks/>
          </p:cNvSpPr>
          <p:nvPr/>
        </p:nvSpPr>
        <p:spPr bwMode="auto">
          <a:xfrm>
            <a:off x="1535113" y="3160713"/>
            <a:ext cx="233362" cy="206375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5617" name="Oval 113"/>
          <p:cNvSpPr>
            <a:spLocks/>
          </p:cNvSpPr>
          <p:nvPr/>
        </p:nvSpPr>
        <p:spPr bwMode="auto">
          <a:xfrm>
            <a:off x="2803525" y="3160713"/>
            <a:ext cx="233363" cy="206375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5618" name="Oval 114"/>
          <p:cNvSpPr>
            <a:spLocks/>
          </p:cNvSpPr>
          <p:nvPr/>
        </p:nvSpPr>
        <p:spPr bwMode="auto">
          <a:xfrm>
            <a:off x="2428875" y="3598863"/>
            <a:ext cx="231775" cy="204787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latin typeface="Calibri" pitchFamily="-107" charset="0"/>
            </a:endParaRPr>
          </a:p>
        </p:txBody>
      </p:sp>
      <p:sp>
        <p:nvSpPr>
          <p:cNvPr id="25619" name="Line 115"/>
          <p:cNvSpPr>
            <a:spLocks noChangeShapeType="1"/>
          </p:cNvSpPr>
          <p:nvPr/>
        </p:nvSpPr>
        <p:spPr bwMode="auto">
          <a:xfrm flipH="1">
            <a:off x="3313113" y="4348163"/>
            <a:ext cx="633412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20" name="Rectangle 116"/>
          <p:cNvSpPr>
            <a:spLocks/>
          </p:cNvSpPr>
          <p:nvPr/>
        </p:nvSpPr>
        <p:spPr bwMode="auto">
          <a:xfrm>
            <a:off x="1573213" y="5089525"/>
            <a:ext cx="14097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ja-JP" altLang="en-US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バイアス電圧</a:t>
            </a:r>
          </a:p>
        </p:txBody>
      </p:sp>
      <p:sp>
        <p:nvSpPr>
          <p:cNvPr id="25621" name="Line 117"/>
          <p:cNvSpPr>
            <a:spLocks noChangeShapeType="1"/>
          </p:cNvSpPr>
          <p:nvPr/>
        </p:nvSpPr>
        <p:spPr bwMode="auto">
          <a:xfrm flipH="1">
            <a:off x="3303588" y="4473575"/>
            <a:ext cx="652462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5" name="Group 118"/>
          <p:cNvGrpSpPr>
            <a:grpSpLocks/>
          </p:cNvGrpSpPr>
          <p:nvPr/>
        </p:nvGrpSpPr>
        <p:grpSpPr bwMode="auto">
          <a:xfrm>
            <a:off x="1093788" y="3224213"/>
            <a:ext cx="1973262" cy="2195512"/>
            <a:chOff x="0" y="0"/>
            <a:chExt cx="1768" cy="1968"/>
          </a:xfrm>
        </p:grpSpPr>
        <p:sp>
          <p:nvSpPr>
            <p:cNvPr id="25655" name="Line 119"/>
            <p:cNvSpPr>
              <a:spLocks noChangeShapeType="1"/>
            </p:cNvSpPr>
            <p:nvPr/>
          </p:nvSpPr>
          <p:spPr bwMode="auto">
            <a:xfrm>
              <a:off x="140" y="440"/>
              <a:ext cx="0" cy="1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56" name="Line 120"/>
            <p:cNvSpPr>
              <a:spLocks noChangeShapeType="1"/>
            </p:cNvSpPr>
            <p:nvPr/>
          </p:nvSpPr>
          <p:spPr bwMode="auto">
            <a:xfrm>
              <a:off x="492" y="0"/>
              <a:ext cx="0" cy="1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57" name="Rectangle 121"/>
            <p:cNvSpPr>
              <a:spLocks/>
            </p:cNvSpPr>
            <p:nvPr/>
          </p:nvSpPr>
          <p:spPr bwMode="auto">
            <a:xfrm rot="-5400000">
              <a:off x="-88" y="1132"/>
              <a:ext cx="456" cy="28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8" name="Rectangle 122"/>
            <p:cNvSpPr>
              <a:spLocks/>
            </p:cNvSpPr>
            <p:nvPr/>
          </p:nvSpPr>
          <p:spPr bwMode="auto">
            <a:xfrm rot="-5400000">
              <a:off x="264" y="1132"/>
              <a:ext cx="456" cy="28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9" name="Line 123"/>
            <p:cNvSpPr>
              <a:spLocks noChangeShapeType="1"/>
            </p:cNvSpPr>
            <p:nvPr/>
          </p:nvSpPr>
          <p:spPr bwMode="auto">
            <a:xfrm>
              <a:off x="1628" y="2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0" name="Line 124"/>
            <p:cNvSpPr>
              <a:spLocks noChangeShapeType="1"/>
            </p:cNvSpPr>
            <p:nvPr/>
          </p:nvSpPr>
          <p:spPr bwMode="auto">
            <a:xfrm>
              <a:off x="1292" y="440"/>
              <a:ext cx="0" cy="1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1" name="Rectangle 125"/>
            <p:cNvSpPr>
              <a:spLocks/>
            </p:cNvSpPr>
            <p:nvPr/>
          </p:nvSpPr>
          <p:spPr bwMode="auto">
            <a:xfrm rot="-5400000">
              <a:off x="1064" y="1132"/>
              <a:ext cx="456" cy="28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62" name="Rectangle 126"/>
            <p:cNvSpPr>
              <a:spLocks/>
            </p:cNvSpPr>
            <p:nvPr/>
          </p:nvSpPr>
          <p:spPr bwMode="auto">
            <a:xfrm rot="-5400000">
              <a:off x="1400" y="1132"/>
              <a:ext cx="456" cy="28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63" name="Rectangle 127"/>
            <p:cNvSpPr>
              <a:spLocks/>
            </p:cNvSpPr>
            <p:nvPr/>
          </p:nvSpPr>
          <p:spPr bwMode="auto">
            <a:xfrm>
              <a:off x="633" y="1446"/>
              <a:ext cx="44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300">
                  <a:latin typeface="ヒラギノ角ゴ Pro W6" pitchFamily="-107" charset="-128"/>
                  <a:ea typeface="ヒラギノ角ゴ Pro W6" pitchFamily="-107" charset="-128"/>
                  <a:cs typeface="ヒラギノ角ゴ Pro W6" pitchFamily="-107" charset="-128"/>
                  <a:sym typeface="ヒラギノ角ゴ Pro W6" pitchFamily="-107" charset="-128"/>
                </a:rPr>
                <a:t>・・・</a:t>
              </a:r>
            </a:p>
          </p:txBody>
        </p:sp>
        <p:sp>
          <p:nvSpPr>
            <p:cNvPr id="25664" name="Line 128"/>
            <p:cNvSpPr>
              <a:spLocks noChangeShapeType="1"/>
            </p:cNvSpPr>
            <p:nvPr/>
          </p:nvSpPr>
          <p:spPr bwMode="auto">
            <a:xfrm>
              <a:off x="139" y="1664"/>
              <a:ext cx="35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5" name="Line 129"/>
            <p:cNvSpPr>
              <a:spLocks noChangeShapeType="1"/>
            </p:cNvSpPr>
            <p:nvPr/>
          </p:nvSpPr>
          <p:spPr bwMode="auto">
            <a:xfrm>
              <a:off x="1284" y="1664"/>
              <a:ext cx="352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6" name="Line 130"/>
            <p:cNvSpPr>
              <a:spLocks noChangeShapeType="1"/>
            </p:cNvSpPr>
            <p:nvPr/>
          </p:nvSpPr>
          <p:spPr bwMode="auto">
            <a:xfrm>
              <a:off x="308" y="1656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7" name="Line 131"/>
            <p:cNvSpPr>
              <a:spLocks noChangeShapeType="1"/>
            </p:cNvSpPr>
            <p:nvPr/>
          </p:nvSpPr>
          <p:spPr bwMode="auto">
            <a:xfrm>
              <a:off x="1452" y="165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68" name="Rectangle 132"/>
            <p:cNvSpPr>
              <a:spLocks/>
            </p:cNvSpPr>
            <p:nvPr/>
          </p:nvSpPr>
          <p:spPr bwMode="auto">
            <a:xfrm>
              <a:off x="229" y="1152"/>
              <a:ext cx="1320" cy="256"/>
            </a:xfrm>
            <a:prstGeom prst="rect">
              <a:avLst/>
            </a:prstGeom>
            <a:solidFill>
              <a:schemeClr val="accent1">
                <a:alpha val="44705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ja-JP" altLang="en-US" sz="1700">
                  <a:latin typeface="Calibri" pitchFamily="-107" charset="0"/>
                </a:rPr>
                <a:t>外付け抵抗</a:t>
              </a:r>
            </a:p>
          </p:txBody>
        </p:sp>
      </p:grpSp>
      <p:sp>
        <p:nvSpPr>
          <p:cNvPr id="25623" name="Rectangle 133"/>
          <p:cNvSpPr>
            <a:spLocks/>
          </p:cNvSpPr>
          <p:nvPr/>
        </p:nvSpPr>
        <p:spPr bwMode="auto">
          <a:xfrm>
            <a:off x="3349625" y="3111500"/>
            <a:ext cx="1062038" cy="473075"/>
          </a:xfrm>
          <a:prstGeom prst="rect">
            <a:avLst/>
          </a:prstGeom>
          <a:solidFill>
            <a:schemeClr val="accent1">
              <a:alpha val="44705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ja-JP" altLang="en-US" sz="13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電源電圧・</a:t>
            </a:r>
            <a:endParaRPr lang="en-US" altLang="ja-JP" sz="1300">
              <a:latin typeface="ヒラギノ角ゴ Pro W6" pitchFamily="-107" charset="-128"/>
              <a:ea typeface="ヒラギノ角ゴ Pro W6" pitchFamily="-107" charset="-128"/>
              <a:cs typeface="ヒラギノ角ゴ Pro W6" pitchFamily="-107" charset="-128"/>
              <a:sym typeface="ヒラギノ角ゴ Pro W6" pitchFamily="-107" charset="-128"/>
            </a:endParaRPr>
          </a:p>
          <a:p>
            <a:r>
              <a:rPr lang="ja-JP" altLang="en-US" sz="13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スイッチへ</a:t>
            </a:r>
          </a:p>
        </p:txBody>
      </p:sp>
      <p:sp>
        <p:nvSpPr>
          <p:cNvPr id="25624" name="Rectangle 134"/>
          <p:cNvSpPr>
            <a:spLocks/>
          </p:cNvSpPr>
          <p:nvPr/>
        </p:nvSpPr>
        <p:spPr bwMode="auto">
          <a:xfrm>
            <a:off x="4441825" y="4806950"/>
            <a:ext cx="1808163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Output channel</a:t>
            </a:r>
          </a:p>
        </p:txBody>
      </p:sp>
      <p:sp>
        <p:nvSpPr>
          <p:cNvPr id="25625" name="Line 135"/>
          <p:cNvSpPr>
            <a:spLocks noChangeShapeType="1"/>
          </p:cNvSpPr>
          <p:nvPr/>
        </p:nvSpPr>
        <p:spPr bwMode="auto">
          <a:xfrm flipH="1">
            <a:off x="4357688" y="5245100"/>
            <a:ext cx="196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26" name="Line 136"/>
          <p:cNvSpPr>
            <a:spLocks noChangeShapeType="1"/>
          </p:cNvSpPr>
          <p:nvPr/>
        </p:nvSpPr>
        <p:spPr bwMode="auto">
          <a:xfrm rot="10800000" flipH="1">
            <a:off x="4348163" y="4735513"/>
            <a:ext cx="0" cy="496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6" name="Group 137"/>
          <p:cNvGrpSpPr>
            <a:grpSpLocks/>
          </p:cNvGrpSpPr>
          <p:nvPr/>
        </p:nvGrpSpPr>
        <p:grpSpPr bwMode="auto">
          <a:xfrm>
            <a:off x="6346825" y="5160963"/>
            <a:ext cx="2224088" cy="1295400"/>
            <a:chOff x="0" y="0"/>
            <a:chExt cx="1992" cy="1160"/>
          </a:xfrm>
        </p:grpSpPr>
        <p:sp>
          <p:nvSpPr>
            <p:cNvPr id="25648" name="AutoShape 138"/>
            <p:cNvSpPr>
              <a:spLocks/>
            </p:cNvSpPr>
            <p:nvPr/>
          </p:nvSpPr>
          <p:spPr bwMode="auto">
            <a:xfrm>
              <a:off x="0" y="0"/>
              <a:ext cx="1992" cy="1160"/>
            </a:xfrm>
            <a:prstGeom prst="roundRect">
              <a:avLst>
                <a:gd name="adj" fmla="val 10343"/>
              </a:avLst>
            </a:prstGeom>
            <a:solidFill>
              <a:schemeClr val="accent1">
                <a:alpha val="44705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49" name="Rectangle 139"/>
            <p:cNvSpPr>
              <a:spLocks/>
            </p:cNvSpPr>
            <p:nvPr/>
          </p:nvSpPr>
          <p:spPr bwMode="auto">
            <a:xfrm>
              <a:off x="144" y="176"/>
              <a:ext cx="800" cy="63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0" name="Oval 140"/>
            <p:cNvSpPr>
              <a:spLocks/>
            </p:cNvSpPr>
            <p:nvPr/>
          </p:nvSpPr>
          <p:spPr bwMode="auto">
            <a:xfrm>
              <a:off x="1000" y="696"/>
              <a:ext cx="200" cy="19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1" name="Oval 141"/>
            <p:cNvSpPr>
              <a:spLocks/>
            </p:cNvSpPr>
            <p:nvPr/>
          </p:nvSpPr>
          <p:spPr bwMode="auto">
            <a:xfrm>
              <a:off x="1248" y="696"/>
              <a:ext cx="200" cy="19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2" name="Oval 142"/>
            <p:cNvSpPr>
              <a:spLocks/>
            </p:cNvSpPr>
            <p:nvPr/>
          </p:nvSpPr>
          <p:spPr bwMode="auto">
            <a:xfrm>
              <a:off x="1488" y="696"/>
              <a:ext cx="200" cy="19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3" name="Oval 143"/>
            <p:cNvSpPr>
              <a:spLocks/>
            </p:cNvSpPr>
            <p:nvPr/>
          </p:nvSpPr>
          <p:spPr bwMode="auto">
            <a:xfrm>
              <a:off x="1720" y="696"/>
              <a:ext cx="200" cy="19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  <p:sp>
          <p:nvSpPr>
            <p:cNvPr id="25654" name="Oval 144"/>
            <p:cNvSpPr>
              <a:spLocks/>
            </p:cNvSpPr>
            <p:nvPr/>
          </p:nvSpPr>
          <p:spPr bwMode="auto">
            <a:xfrm>
              <a:off x="1000" y="144"/>
              <a:ext cx="200" cy="19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>
                <a:latin typeface="Calibri" pitchFamily="-107" charset="0"/>
              </a:endParaRPr>
            </a:p>
          </p:txBody>
        </p:sp>
      </p:grpSp>
      <p:sp>
        <p:nvSpPr>
          <p:cNvPr id="25628" name="Rectangle 145"/>
          <p:cNvSpPr>
            <a:spLocks/>
          </p:cNvSpPr>
          <p:nvPr/>
        </p:nvSpPr>
        <p:spPr bwMode="auto">
          <a:xfrm>
            <a:off x="6997700" y="6456363"/>
            <a:ext cx="1476375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Oscilloscope</a:t>
            </a:r>
          </a:p>
        </p:txBody>
      </p:sp>
      <p:sp>
        <p:nvSpPr>
          <p:cNvPr id="25629" name="Rectangle 146"/>
          <p:cNvSpPr>
            <a:spLocks/>
          </p:cNvSpPr>
          <p:nvPr/>
        </p:nvSpPr>
        <p:spPr bwMode="auto">
          <a:xfrm>
            <a:off x="3860800" y="5629275"/>
            <a:ext cx="242093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ja-JP" altLang="en-US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テスト出力</a:t>
            </a:r>
            <a:r>
              <a:rPr lang="en-US" altLang="ja-JP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(buffer x1)</a:t>
            </a:r>
          </a:p>
          <a:p>
            <a:r>
              <a:rPr lang="ja-JP" altLang="en-US" sz="1700">
                <a:latin typeface="ヒラギノ角ゴ Pro W6" pitchFamily="-107" charset="-128"/>
                <a:ea typeface="ヒラギノ角ゴ Pro W6" pitchFamily="-107" charset="-128"/>
                <a:cs typeface="ヒラギノ角ゴ Pro W6" pitchFamily="-107" charset="-128"/>
                <a:sym typeface="ヒラギノ角ゴ Pro W6" pitchFamily="-107" charset="-128"/>
              </a:rPr>
              <a:t>からの波形をみる</a:t>
            </a:r>
          </a:p>
        </p:txBody>
      </p:sp>
      <p:sp>
        <p:nvSpPr>
          <p:cNvPr id="23700" name="Rectangle 148"/>
          <p:cNvSpPr>
            <a:spLocks noGrp="1" noChangeArrowheads="1"/>
          </p:cNvSpPr>
          <p:nvPr>
            <p:ph type="title"/>
          </p:nvPr>
        </p:nvSpPr>
        <p:spPr>
          <a:xfrm>
            <a:off x="582613" y="106363"/>
            <a:ext cx="4443412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4500" dirty="0" smtClean="0">
                <a:cs typeface="+mj-cs"/>
              </a:rPr>
              <a:t>試験方法</a:t>
            </a:r>
            <a:r>
              <a:rPr lang="en-US" altLang="ja-JP" sz="4500" dirty="0" smtClean="0">
                <a:cs typeface="+mj-cs"/>
              </a:rPr>
              <a:t>(</a:t>
            </a:r>
            <a:r>
              <a:rPr lang="ja-JP" altLang="en-US" sz="4500" dirty="0" smtClean="0">
                <a:cs typeface="+mj-cs"/>
              </a:rPr>
              <a:t>線形性</a:t>
            </a:r>
            <a:r>
              <a:rPr lang="en-US" altLang="ja-JP" sz="4500" dirty="0" smtClean="0">
                <a:cs typeface="+mj-cs"/>
              </a:rPr>
              <a:t>)</a:t>
            </a:r>
            <a:endParaRPr lang="ja-JP" altLang="en-US" sz="4500" dirty="0">
              <a:cs typeface="+mj-cs"/>
            </a:endParaRPr>
          </a:p>
        </p:txBody>
      </p:sp>
      <p:sp>
        <p:nvSpPr>
          <p:cNvPr id="25631" name="Line 150"/>
          <p:cNvSpPr>
            <a:spLocks noChangeShapeType="1"/>
          </p:cNvSpPr>
          <p:nvPr/>
        </p:nvSpPr>
        <p:spPr bwMode="auto">
          <a:xfrm>
            <a:off x="4044950" y="1647825"/>
            <a:ext cx="295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32" name="Line 151"/>
          <p:cNvSpPr>
            <a:spLocks noChangeShapeType="1"/>
          </p:cNvSpPr>
          <p:nvPr/>
        </p:nvSpPr>
        <p:spPr bwMode="auto">
          <a:xfrm rot="10800000" flipH="1">
            <a:off x="3798888" y="1509713"/>
            <a:ext cx="0" cy="29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33" name="Line 152"/>
          <p:cNvSpPr>
            <a:spLocks noChangeShapeType="1"/>
          </p:cNvSpPr>
          <p:nvPr/>
        </p:nvSpPr>
        <p:spPr bwMode="auto">
          <a:xfrm rot="10800000" flipH="1">
            <a:off x="4032250" y="1509713"/>
            <a:ext cx="0" cy="29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34" name="Rectangle 153"/>
          <p:cNvSpPr>
            <a:spLocks/>
          </p:cNvSpPr>
          <p:nvPr/>
        </p:nvSpPr>
        <p:spPr bwMode="auto">
          <a:xfrm>
            <a:off x="3448050" y="1231900"/>
            <a:ext cx="150018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1700">
                <a:latin typeface="Calibri" pitchFamily="-107" charset="0"/>
              </a:rPr>
              <a:t>Capacitance</a:t>
            </a:r>
          </a:p>
        </p:txBody>
      </p:sp>
      <p:sp>
        <p:nvSpPr>
          <p:cNvPr id="25635" name="テキスト ボックス 154"/>
          <p:cNvSpPr txBox="1">
            <a:spLocks noChangeArrowheads="1"/>
          </p:cNvSpPr>
          <p:nvPr/>
        </p:nvSpPr>
        <p:spPr bwMode="auto">
          <a:xfrm>
            <a:off x="623888" y="5694363"/>
            <a:ext cx="236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Calibri" pitchFamily="-107" charset="0"/>
              </a:rPr>
              <a:t>本来はミラー回路への</a:t>
            </a:r>
            <a:endParaRPr lang="en-US" altLang="ja-JP">
              <a:solidFill>
                <a:srgbClr val="FF0000"/>
              </a:solidFill>
              <a:latin typeface="Calibri" pitchFamily="-107" charset="0"/>
            </a:endParaRPr>
          </a:p>
          <a:p>
            <a:r>
              <a:rPr lang="ja-JP" altLang="en-US">
                <a:solidFill>
                  <a:srgbClr val="FF0000"/>
                </a:solidFill>
                <a:latin typeface="Calibri" pitchFamily="-107" charset="0"/>
              </a:rPr>
              <a:t>電圧供給</a:t>
            </a:r>
          </a:p>
        </p:txBody>
      </p:sp>
      <p:pic>
        <p:nvPicPr>
          <p:cNvPr id="256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77788"/>
            <a:ext cx="1885950" cy="242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0" name="円/楕円 159"/>
          <p:cNvSpPr/>
          <p:nvPr/>
        </p:nvSpPr>
        <p:spPr>
          <a:xfrm>
            <a:off x="6329363" y="898525"/>
            <a:ext cx="504825" cy="5207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7235825" y="952500"/>
            <a:ext cx="504825" cy="466725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639" name="テキスト ボックス 161"/>
          <p:cNvSpPr txBox="1">
            <a:spLocks noChangeArrowheads="1"/>
          </p:cNvSpPr>
          <p:nvPr/>
        </p:nvSpPr>
        <p:spPr bwMode="auto">
          <a:xfrm>
            <a:off x="7964488" y="306388"/>
            <a:ext cx="127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Calibri" pitchFamily="-107" charset="0"/>
              </a:rPr>
              <a:t>テストアウト</a:t>
            </a:r>
            <a:endParaRPr lang="en-US" altLang="ja-JP" sz="1400">
              <a:solidFill>
                <a:srgbClr val="FF0000"/>
              </a:solidFill>
              <a:latin typeface="Calibri" pitchFamily="-107" charset="0"/>
            </a:endParaRPr>
          </a:p>
          <a:p>
            <a:r>
              <a:rPr lang="en-US" altLang="ja-JP" sz="1400">
                <a:solidFill>
                  <a:srgbClr val="FF0000"/>
                </a:solidFill>
                <a:latin typeface="Calibri" pitchFamily="-107" charset="0"/>
              </a:rPr>
              <a:t>(LEMO)</a:t>
            </a:r>
          </a:p>
        </p:txBody>
      </p:sp>
      <p:sp>
        <p:nvSpPr>
          <p:cNvPr id="25640" name="テキスト ボックス 162"/>
          <p:cNvSpPr txBox="1">
            <a:spLocks noChangeArrowheads="1"/>
          </p:cNvSpPr>
          <p:nvPr/>
        </p:nvSpPr>
        <p:spPr bwMode="auto">
          <a:xfrm>
            <a:off x="7974013" y="1169988"/>
            <a:ext cx="788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Calibri" pitchFamily="-107" charset="0"/>
              </a:rPr>
              <a:t>Buffer Amp</a:t>
            </a:r>
          </a:p>
        </p:txBody>
      </p:sp>
      <p:cxnSp>
        <p:nvCxnSpPr>
          <p:cNvPr id="164" name="直線矢印コネクタ 163"/>
          <p:cNvCxnSpPr/>
          <p:nvPr/>
        </p:nvCxnSpPr>
        <p:spPr>
          <a:xfrm>
            <a:off x="5978525" y="979488"/>
            <a:ext cx="304800" cy="168275"/>
          </a:xfrm>
          <a:prstGeom prst="straightConnector1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 rot="5400000">
            <a:off x="7579519" y="511969"/>
            <a:ext cx="473075" cy="385763"/>
          </a:xfrm>
          <a:prstGeom prst="straightConnector1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/>
          <p:nvPr/>
        </p:nvCxnSpPr>
        <p:spPr>
          <a:xfrm rot="10800000">
            <a:off x="7497763" y="1325563"/>
            <a:ext cx="544512" cy="241300"/>
          </a:xfrm>
          <a:prstGeom prst="straightConnector1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44" name="テキスト ボックス 157"/>
          <p:cNvSpPr txBox="1">
            <a:spLocks noChangeArrowheads="1"/>
          </p:cNvSpPr>
          <p:nvPr/>
        </p:nvSpPr>
        <p:spPr bwMode="auto">
          <a:xfrm>
            <a:off x="4803775" y="468313"/>
            <a:ext cx="1446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Calibri" pitchFamily="-107" charset="0"/>
              </a:rPr>
              <a:t>テストイン</a:t>
            </a:r>
            <a:endParaRPr lang="en-US" altLang="ja-JP" sz="1400">
              <a:solidFill>
                <a:srgbClr val="FF0000"/>
              </a:solidFill>
              <a:latin typeface="Calibri" pitchFamily="-107" charset="0"/>
            </a:endParaRPr>
          </a:p>
          <a:p>
            <a:r>
              <a:rPr lang="en-US" altLang="ja-JP" sz="1400">
                <a:solidFill>
                  <a:srgbClr val="FF0000"/>
                </a:solidFill>
                <a:latin typeface="Calibri" pitchFamily="-107" charset="0"/>
              </a:rPr>
              <a:t>(LEMO,</a:t>
            </a:r>
            <a:r>
              <a:rPr lang="ja-JP" altLang="en-US" sz="1400">
                <a:solidFill>
                  <a:srgbClr val="FF0000"/>
                </a:solidFill>
                <a:latin typeface="Calibri" pitchFamily="-107" charset="0"/>
              </a:rPr>
              <a:t>ジャンパー切り替え</a:t>
            </a:r>
            <a:r>
              <a:rPr lang="en-US" altLang="ja-JP" sz="1400">
                <a:solidFill>
                  <a:srgbClr val="FF0000"/>
                </a:solidFill>
                <a:latin typeface="Calibri" pitchFamily="-107" charset="0"/>
              </a:rPr>
              <a:t>)</a:t>
            </a:r>
            <a:endParaRPr lang="ja-JP" altLang="en-US" sz="1400">
              <a:solidFill>
                <a:srgbClr val="FF0000"/>
              </a:solidFill>
              <a:latin typeface="Calibri" pitchFamily="-107" charset="0"/>
            </a:endParaRPr>
          </a:p>
        </p:txBody>
      </p:sp>
      <p:sp>
        <p:nvSpPr>
          <p:cNvPr id="25645" name="Rectangle 147"/>
          <p:cNvSpPr>
            <a:spLocks/>
          </p:cNvSpPr>
          <p:nvPr/>
        </p:nvSpPr>
        <p:spPr bwMode="auto">
          <a:xfrm>
            <a:off x="4422775" y="2286000"/>
            <a:ext cx="3346450" cy="121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ja-JP" altLang="en-US" sz="1500">
                <a:latin typeface="Calibri" pitchFamily="-107" charset="0"/>
              </a:rPr>
              <a:t>テストボードを新しく作成した。テストパルスを入力する。入出力波形をオシロスコープでモニターし、ゲイン値を測る。</a:t>
            </a:r>
          </a:p>
        </p:txBody>
      </p:sp>
      <p:pic>
        <p:nvPicPr>
          <p:cNvPr id="25646" name="図 166" descr="090707_1209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3271838"/>
            <a:ext cx="20447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7" name="テキスト ボックス 167"/>
          <p:cNvSpPr txBox="1">
            <a:spLocks noChangeArrowheads="1"/>
          </p:cNvSpPr>
          <p:nvPr/>
        </p:nvSpPr>
        <p:spPr bwMode="auto">
          <a:xfrm>
            <a:off x="4510088" y="1727200"/>
            <a:ext cx="2652712" cy="368300"/>
          </a:xfrm>
          <a:prstGeom prst="rect">
            <a:avLst/>
          </a:prstGeom>
          <a:solidFill>
            <a:srgbClr val="8EB4E3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Calibri" pitchFamily="-107" charset="0"/>
              </a:rPr>
              <a:t>前回より、シールドを強化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07067C85-AED3-B943-9641-D7D6C89BFBFA}" type="slidenum">
              <a:rPr lang="en-US" altLang="ja-JP"/>
              <a:pPr algn="ctr">
                <a:defRPr/>
              </a:pPr>
              <a:t>56</a:t>
            </a:fld>
            <a:endParaRPr lang="en-US" altLang="ja-JP"/>
          </a:p>
        </p:txBody>
      </p:sp>
      <p:sp>
        <p:nvSpPr>
          <p:cNvPr id="37891" name="Rectangle 14"/>
          <p:cNvSpPr>
            <a:spLocks noChangeArrowheads="1"/>
          </p:cNvSpPr>
          <p:nvPr/>
        </p:nvSpPr>
        <p:spPr bwMode="auto">
          <a:xfrm>
            <a:off x="2057400" y="2438400"/>
            <a:ext cx="1371600" cy="182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noFill/>
        </p:spPr>
        <p:txBody>
          <a:bodyPr/>
          <a:lstStyle/>
          <a:p>
            <a:r>
              <a:rPr lang="ja-JP" altLang="en-US" sz="3600">
                <a:cs typeface="ＭＳ Ｐゴシック" pitchFamily="-107" charset="-128"/>
              </a:rPr>
              <a:t>低温でのゲイン振動の原因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32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5908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5908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2590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514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3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5146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27432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609600" y="3200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381000" y="220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6096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609600" y="2438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H="1">
            <a:off x="533400" y="2514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6" name="Line 19"/>
          <p:cNvSpPr>
            <a:spLocks noChangeShapeType="1"/>
          </p:cNvSpPr>
          <p:nvPr/>
        </p:nvSpPr>
        <p:spPr bwMode="auto">
          <a:xfrm>
            <a:off x="533400" y="2590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7" name="Line 20"/>
          <p:cNvSpPr>
            <a:spLocks noChangeShapeType="1"/>
          </p:cNvSpPr>
          <p:nvPr/>
        </p:nvSpPr>
        <p:spPr bwMode="auto">
          <a:xfrm flipH="1">
            <a:off x="533400" y="2667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8" name="Line 21"/>
          <p:cNvSpPr>
            <a:spLocks noChangeShapeType="1"/>
          </p:cNvSpPr>
          <p:nvPr/>
        </p:nvSpPr>
        <p:spPr bwMode="auto">
          <a:xfrm>
            <a:off x="533400" y="274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9" name="Line 22"/>
          <p:cNvSpPr>
            <a:spLocks noChangeShapeType="1"/>
          </p:cNvSpPr>
          <p:nvPr/>
        </p:nvSpPr>
        <p:spPr bwMode="auto">
          <a:xfrm flipH="1">
            <a:off x="609600" y="2819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0" name="Line 23"/>
          <p:cNvSpPr>
            <a:spLocks noChangeShapeType="1"/>
          </p:cNvSpPr>
          <p:nvPr/>
        </p:nvSpPr>
        <p:spPr bwMode="auto">
          <a:xfrm>
            <a:off x="6096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1" name="Line 24"/>
          <p:cNvSpPr>
            <a:spLocks noChangeShapeType="1"/>
          </p:cNvSpPr>
          <p:nvPr/>
        </p:nvSpPr>
        <p:spPr bwMode="auto">
          <a:xfrm>
            <a:off x="609600" y="3505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2" name="Line 25"/>
          <p:cNvSpPr>
            <a:spLocks noChangeShapeType="1"/>
          </p:cNvSpPr>
          <p:nvPr/>
        </p:nvSpPr>
        <p:spPr bwMode="auto">
          <a:xfrm flipH="1">
            <a:off x="533400" y="3581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3" name="Line 26"/>
          <p:cNvSpPr>
            <a:spLocks noChangeShapeType="1"/>
          </p:cNvSpPr>
          <p:nvPr/>
        </p:nvSpPr>
        <p:spPr bwMode="auto">
          <a:xfrm>
            <a:off x="533400" y="3657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 flipH="1">
            <a:off x="533400" y="3733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5" name="Line 28"/>
          <p:cNvSpPr>
            <a:spLocks noChangeShapeType="1"/>
          </p:cNvSpPr>
          <p:nvPr/>
        </p:nvSpPr>
        <p:spPr bwMode="auto">
          <a:xfrm>
            <a:off x="533400" y="3810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6" name="Line 29"/>
          <p:cNvSpPr>
            <a:spLocks noChangeShapeType="1"/>
          </p:cNvSpPr>
          <p:nvPr/>
        </p:nvSpPr>
        <p:spPr bwMode="auto">
          <a:xfrm flipH="1">
            <a:off x="609600" y="3886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7" name="Line 30"/>
          <p:cNvSpPr>
            <a:spLocks noChangeShapeType="1"/>
          </p:cNvSpPr>
          <p:nvPr/>
        </p:nvSpPr>
        <p:spPr bwMode="auto">
          <a:xfrm>
            <a:off x="609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8" name="Line 32"/>
          <p:cNvSpPr>
            <a:spLocks noChangeShapeType="1"/>
          </p:cNvSpPr>
          <p:nvPr/>
        </p:nvSpPr>
        <p:spPr bwMode="auto">
          <a:xfrm>
            <a:off x="5334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19" name="Line 33"/>
          <p:cNvSpPr>
            <a:spLocks noChangeShapeType="1"/>
          </p:cNvSpPr>
          <p:nvPr/>
        </p:nvSpPr>
        <p:spPr bwMode="auto">
          <a:xfrm>
            <a:off x="533400" y="4267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0" name="Line 34"/>
          <p:cNvSpPr>
            <a:spLocks noChangeShapeType="1"/>
          </p:cNvSpPr>
          <p:nvPr/>
        </p:nvSpPr>
        <p:spPr bwMode="auto">
          <a:xfrm flipV="1">
            <a:off x="609600" y="4267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1" name="Text Box 35"/>
          <p:cNvSpPr txBox="1">
            <a:spLocks noChangeArrowheads="1"/>
          </p:cNvSpPr>
          <p:nvPr/>
        </p:nvSpPr>
        <p:spPr bwMode="auto">
          <a:xfrm>
            <a:off x="762000" y="2895600"/>
            <a:ext cx="126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V</a:t>
            </a:r>
            <a:r>
              <a:rPr lang="en-US" altLang="ja-JP" sz="1200"/>
              <a:t>bias </a:t>
            </a:r>
            <a:r>
              <a:rPr lang="en-US" altLang="ja-JP"/>
              <a:t>(</a:t>
            </a:r>
            <a:r>
              <a:rPr lang="ja-JP" altLang="en-US"/>
              <a:t>固定</a:t>
            </a:r>
            <a:r>
              <a:rPr lang="en-US" altLang="ja-JP"/>
              <a:t>)</a:t>
            </a:r>
            <a:endParaRPr lang="en-US" altLang="ja-JP" sz="1200"/>
          </a:p>
        </p:txBody>
      </p:sp>
      <p:sp>
        <p:nvSpPr>
          <p:cNvPr id="37922" name="Rectangle 36"/>
          <p:cNvSpPr>
            <a:spLocks noChangeArrowheads="1"/>
          </p:cNvSpPr>
          <p:nvPr/>
        </p:nvSpPr>
        <p:spPr bwMode="auto">
          <a:xfrm>
            <a:off x="6373813" y="2438400"/>
            <a:ext cx="2008187" cy="182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3" name="Line 37"/>
          <p:cNvSpPr>
            <a:spLocks noChangeShapeType="1"/>
          </p:cNvSpPr>
          <p:nvPr/>
        </p:nvSpPr>
        <p:spPr bwMode="auto">
          <a:xfrm>
            <a:off x="78486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4" name="Line 38"/>
          <p:cNvSpPr>
            <a:spLocks noChangeShapeType="1"/>
          </p:cNvSpPr>
          <p:nvPr/>
        </p:nvSpPr>
        <p:spPr bwMode="auto">
          <a:xfrm flipH="1">
            <a:off x="76962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5" name="Line 39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6" name="Line 40"/>
          <p:cNvSpPr>
            <a:spLocks noChangeShapeType="1"/>
          </p:cNvSpPr>
          <p:nvPr/>
        </p:nvSpPr>
        <p:spPr bwMode="auto">
          <a:xfrm flipH="1">
            <a:off x="7696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7" name="Line 41"/>
          <p:cNvSpPr>
            <a:spLocks noChangeShapeType="1"/>
          </p:cNvSpPr>
          <p:nvPr/>
        </p:nvSpPr>
        <p:spPr bwMode="auto">
          <a:xfrm>
            <a:off x="7620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8" name="Line 42"/>
          <p:cNvSpPr>
            <a:spLocks noChangeShapeType="1"/>
          </p:cNvSpPr>
          <p:nvPr/>
        </p:nvSpPr>
        <p:spPr bwMode="auto">
          <a:xfrm>
            <a:off x="78486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29" name="Line 43"/>
          <p:cNvSpPr>
            <a:spLocks noChangeShapeType="1"/>
          </p:cNvSpPr>
          <p:nvPr/>
        </p:nvSpPr>
        <p:spPr bwMode="auto">
          <a:xfrm>
            <a:off x="76200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0" name="Line 44"/>
          <p:cNvSpPr>
            <a:spLocks noChangeShapeType="1"/>
          </p:cNvSpPr>
          <p:nvPr/>
        </p:nvSpPr>
        <p:spPr bwMode="auto">
          <a:xfrm>
            <a:off x="78486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1" name="Line 45"/>
          <p:cNvSpPr>
            <a:spLocks noChangeShapeType="1"/>
          </p:cNvSpPr>
          <p:nvPr/>
        </p:nvSpPr>
        <p:spPr bwMode="auto">
          <a:xfrm flipH="1">
            <a:off x="7086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2" name="Line 54"/>
          <p:cNvSpPr>
            <a:spLocks noChangeShapeType="1"/>
          </p:cNvSpPr>
          <p:nvPr/>
        </p:nvSpPr>
        <p:spPr bwMode="auto">
          <a:xfrm>
            <a:off x="54102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3" name="Line 55"/>
          <p:cNvSpPr>
            <a:spLocks noChangeShapeType="1"/>
          </p:cNvSpPr>
          <p:nvPr/>
        </p:nvSpPr>
        <p:spPr bwMode="auto">
          <a:xfrm>
            <a:off x="5410200" y="4419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4" name="Line 56"/>
          <p:cNvSpPr>
            <a:spLocks noChangeShapeType="1"/>
          </p:cNvSpPr>
          <p:nvPr/>
        </p:nvSpPr>
        <p:spPr bwMode="auto">
          <a:xfrm flipH="1">
            <a:off x="5334000" y="4495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5" name="Line 57"/>
          <p:cNvSpPr>
            <a:spLocks noChangeShapeType="1"/>
          </p:cNvSpPr>
          <p:nvPr/>
        </p:nvSpPr>
        <p:spPr bwMode="auto">
          <a:xfrm>
            <a:off x="5334000" y="4572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6" name="Line 58"/>
          <p:cNvSpPr>
            <a:spLocks noChangeShapeType="1"/>
          </p:cNvSpPr>
          <p:nvPr/>
        </p:nvSpPr>
        <p:spPr bwMode="auto">
          <a:xfrm flipH="1">
            <a:off x="5334000" y="4648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7" name="Line 59"/>
          <p:cNvSpPr>
            <a:spLocks noChangeShapeType="1"/>
          </p:cNvSpPr>
          <p:nvPr/>
        </p:nvSpPr>
        <p:spPr bwMode="auto">
          <a:xfrm>
            <a:off x="5334000" y="4724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8" name="Line 60"/>
          <p:cNvSpPr>
            <a:spLocks noChangeShapeType="1"/>
          </p:cNvSpPr>
          <p:nvPr/>
        </p:nvSpPr>
        <p:spPr bwMode="auto">
          <a:xfrm flipH="1">
            <a:off x="5410200" y="4800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39" name="Line 61"/>
          <p:cNvSpPr>
            <a:spLocks noChangeShapeType="1"/>
          </p:cNvSpPr>
          <p:nvPr/>
        </p:nvSpPr>
        <p:spPr bwMode="auto">
          <a:xfrm>
            <a:off x="5410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0" name="Line 62"/>
          <p:cNvSpPr>
            <a:spLocks noChangeShapeType="1"/>
          </p:cNvSpPr>
          <p:nvPr/>
        </p:nvSpPr>
        <p:spPr bwMode="auto">
          <a:xfrm>
            <a:off x="53340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1" name="Line 63"/>
          <p:cNvSpPr>
            <a:spLocks noChangeShapeType="1"/>
          </p:cNvSpPr>
          <p:nvPr/>
        </p:nvSpPr>
        <p:spPr bwMode="auto">
          <a:xfrm>
            <a:off x="5334000" y="5181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2" name="Line 64"/>
          <p:cNvSpPr>
            <a:spLocks noChangeShapeType="1"/>
          </p:cNvSpPr>
          <p:nvPr/>
        </p:nvSpPr>
        <p:spPr bwMode="auto">
          <a:xfrm flipV="1">
            <a:off x="5410200" y="5181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3" name="Line 66"/>
          <p:cNvSpPr>
            <a:spLocks noChangeShapeType="1"/>
          </p:cNvSpPr>
          <p:nvPr/>
        </p:nvSpPr>
        <p:spPr bwMode="auto">
          <a:xfrm flipH="1" flipV="1">
            <a:off x="2895600" y="3276600"/>
            <a:ext cx="457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4" name="Text Box 67"/>
          <p:cNvSpPr txBox="1">
            <a:spLocks noChangeArrowheads="1"/>
          </p:cNvSpPr>
          <p:nvPr/>
        </p:nvSpPr>
        <p:spPr bwMode="auto">
          <a:xfrm>
            <a:off x="990600" y="4572000"/>
            <a:ext cx="3781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/>
              <a:t>低温で</a:t>
            </a:r>
            <a:r>
              <a:rPr lang="en-US" altLang="ja-JP"/>
              <a:t>Vt(FET</a:t>
            </a:r>
            <a:r>
              <a:rPr lang="ja-JP" altLang="en-US"/>
              <a:t>の</a:t>
            </a:r>
            <a:r>
              <a:rPr lang="en-US" altLang="ja-JP"/>
              <a:t>threshold voltage)</a:t>
            </a:r>
            <a:r>
              <a:rPr lang="ja-JP" altLang="en-US"/>
              <a:t>が上がると</a:t>
            </a:r>
            <a:endParaRPr lang="en-US" altLang="ja-JP"/>
          </a:p>
          <a:p>
            <a:pPr algn="ctr"/>
            <a:r>
              <a:rPr lang="ja-JP" altLang="en-US">
                <a:solidFill>
                  <a:srgbClr val="0000FF"/>
                </a:solidFill>
              </a:rPr>
              <a:t>オフ</a:t>
            </a:r>
            <a:r>
              <a:rPr lang="ja-JP" altLang="en-US"/>
              <a:t>になってしまう。</a:t>
            </a:r>
            <a:endParaRPr lang="en-US" altLang="ja-JP"/>
          </a:p>
          <a:p>
            <a:pPr algn="ctr"/>
            <a:r>
              <a:rPr lang="en-US" altLang="ja-JP"/>
              <a:t>(PMOS</a:t>
            </a:r>
            <a:r>
              <a:rPr lang="ja-JP" altLang="en-US"/>
              <a:t>の場合、</a:t>
            </a:r>
            <a:r>
              <a:rPr lang="en-US" altLang="ja-JP">
                <a:latin typeface="Symbol" pitchFamily="-107" charset="2"/>
              </a:rPr>
              <a:t>D</a:t>
            </a:r>
            <a:r>
              <a:rPr lang="en-US" altLang="ja-JP"/>
              <a:t>Vt=+</a:t>
            </a:r>
            <a:r>
              <a:rPr lang="ja-JP" altLang="en-US"/>
              <a:t>２</a:t>
            </a:r>
            <a:r>
              <a:rPr lang="en-US" altLang="ja-JP"/>
              <a:t>~3mV/K)</a:t>
            </a:r>
          </a:p>
        </p:txBody>
      </p:sp>
      <p:sp>
        <p:nvSpPr>
          <p:cNvPr id="37945" name="Line 68"/>
          <p:cNvSpPr>
            <a:spLocks noChangeShapeType="1"/>
          </p:cNvSpPr>
          <p:nvPr/>
        </p:nvSpPr>
        <p:spPr bwMode="auto">
          <a:xfrm flipH="1">
            <a:off x="6858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6" name="Line 69"/>
          <p:cNvSpPr>
            <a:spLocks noChangeShapeType="1"/>
          </p:cNvSpPr>
          <p:nvPr/>
        </p:nvSpPr>
        <p:spPr bwMode="auto">
          <a:xfrm>
            <a:off x="68580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7" name="Line 70"/>
          <p:cNvSpPr>
            <a:spLocks noChangeShapeType="1"/>
          </p:cNvSpPr>
          <p:nvPr/>
        </p:nvSpPr>
        <p:spPr bwMode="auto">
          <a:xfrm flipH="1">
            <a:off x="7010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8" name="Line 71"/>
          <p:cNvSpPr>
            <a:spLocks noChangeShapeType="1"/>
          </p:cNvSpPr>
          <p:nvPr/>
        </p:nvSpPr>
        <p:spPr bwMode="auto">
          <a:xfrm>
            <a:off x="6858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49" name="Line 72"/>
          <p:cNvSpPr>
            <a:spLocks noChangeShapeType="1"/>
          </p:cNvSpPr>
          <p:nvPr/>
        </p:nvSpPr>
        <p:spPr bwMode="auto">
          <a:xfrm flipH="1">
            <a:off x="7086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0" name="Line 73"/>
          <p:cNvSpPr>
            <a:spLocks noChangeShapeType="1"/>
          </p:cNvSpPr>
          <p:nvPr/>
        </p:nvSpPr>
        <p:spPr bwMode="auto">
          <a:xfrm flipH="1">
            <a:off x="68580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1" name="Line 74"/>
          <p:cNvSpPr>
            <a:spLocks noChangeShapeType="1"/>
          </p:cNvSpPr>
          <p:nvPr/>
        </p:nvSpPr>
        <p:spPr bwMode="auto">
          <a:xfrm flipH="1">
            <a:off x="6629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2" name="Line 77"/>
          <p:cNvSpPr>
            <a:spLocks noChangeShapeType="1"/>
          </p:cNvSpPr>
          <p:nvPr/>
        </p:nvSpPr>
        <p:spPr bwMode="auto">
          <a:xfrm flipH="1">
            <a:off x="6858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3" name="Line 78"/>
          <p:cNvSpPr>
            <a:spLocks noChangeShapeType="1"/>
          </p:cNvSpPr>
          <p:nvPr/>
        </p:nvSpPr>
        <p:spPr bwMode="auto">
          <a:xfrm flipV="1">
            <a:off x="7315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4" name="Line 79"/>
          <p:cNvSpPr>
            <a:spLocks noChangeShapeType="1"/>
          </p:cNvSpPr>
          <p:nvPr/>
        </p:nvSpPr>
        <p:spPr bwMode="auto">
          <a:xfrm>
            <a:off x="54102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5" name="Text Box 80"/>
          <p:cNvSpPr txBox="1">
            <a:spLocks noChangeArrowheads="1"/>
          </p:cNvSpPr>
          <p:nvPr/>
        </p:nvSpPr>
        <p:spPr bwMode="auto">
          <a:xfrm>
            <a:off x="5715000" y="4433888"/>
            <a:ext cx="334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温度に合わせてバイアス点が</a:t>
            </a:r>
            <a:endParaRPr lang="en-US" altLang="ja-JP"/>
          </a:p>
          <a:p>
            <a:r>
              <a:rPr lang="ja-JP" altLang="en-US"/>
              <a:t>変化し、電流は一定に保たれる。</a:t>
            </a:r>
          </a:p>
        </p:txBody>
      </p:sp>
      <p:sp>
        <p:nvSpPr>
          <p:cNvPr id="37956" name="Text Box 81"/>
          <p:cNvSpPr txBox="1">
            <a:spLocks noChangeArrowheads="1"/>
          </p:cNvSpPr>
          <p:nvPr/>
        </p:nvSpPr>
        <p:spPr bwMode="auto">
          <a:xfrm>
            <a:off x="4829175" y="3443288"/>
            <a:ext cx="117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I</a:t>
            </a:r>
            <a:r>
              <a:rPr lang="en-US" altLang="ja-JP" sz="1200"/>
              <a:t>bias </a:t>
            </a:r>
            <a:r>
              <a:rPr lang="en-US" altLang="ja-JP"/>
              <a:t>(</a:t>
            </a:r>
            <a:r>
              <a:rPr lang="ja-JP" altLang="en-US"/>
              <a:t>固定</a:t>
            </a:r>
            <a:r>
              <a:rPr lang="en-US" altLang="ja-JP"/>
              <a:t>)</a:t>
            </a:r>
            <a:endParaRPr lang="en-US" altLang="ja-JP" sz="1200"/>
          </a:p>
        </p:txBody>
      </p:sp>
      <p:sp>
        <p:nvSpPr>
          <p:cNvPr id="37957" name="AutoShape 82"/>
          <p:cNvSpPr>
            <a:spLocks noChangeArrowheads="1"/>
          </p:cNvSpPr>
          <p:nvPr/>
        </p:nvSpPr>
        <p:spPr bwMode="auto">
          <a:xfrm>
            <a:off x="3962400" y="2819400"/>
            <a:ext cx="6858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58" name="Text Box 83"/>
          <p:cNvSpPr txBox="1">
            <a:spLocks noChangeArrowheads="1"/>
          </p:cNvSpPr>
          <p:nvPr/>
        </p:nvSpPr>
        <p:spPr bwMode="auto">
          <a:xfrm>
            <a:off x="669925" y="5980113"/>
            <a:ext cx="738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シミュレーション結果は、この仮定と</a:t>
            </a:r>
            <a:r>
              <a:rPr lang="en-US" altLang="ja-JP"/>
              <a:t>Consistent</a:t>
            </a:r>
            <a:r>
              <a:rPr lang="ja-JP" altLang="en-US"/>
              <a:t>。</a:t>
            </a:r>
            <a:endParaRPr lang="en-US" altLang="ja-JP"/>
          </a:p>
          <a:p>
            <a:r>
              <a:rPr lang="ja-JP" altLang="en-US"/>
              <a:t>ただし、ゲインが小さくなるのは分かるが、振動するのは再現できていない。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6553200" y="2590800"/>
            <a:ext cx="914400" cy="1371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960" name="テキスト ボックス 71"/>
          <p:cNvSpPr txBox="1">
            <a:spLocks noChangeArrowheads="1"/>
          </p:cNvSpPr>
          <p:nvPr/>
        </p:nvSpPr>
        <p:spPr bwMode="auto">
          <a:xfrm>
            <a:off x="5888038" y="2025650"/>
            <a:ext cx="1482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カレントミラー</a:t>
            </a:r>
          </a:p>
        </p:txBody>
      </p:sp>
      <p:sp>
        <p:nvSpPr>
          <p:cNvPr id="37961" name="テキスト ボックス 72"/>
          <p:cNvSpPr txBox="1">
            <a:spLocks noChangeArrowheads="1"/>
          </p:cNvSpPr>
          <p:nvPr/>
        </p:nvSpPr>
        <p:spPr bwMode="auto">
          <a:xfrm>
            <a:off x="6629400" y="5075238"/>
            <a:ext cx="124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オン</a:t>
            </a:r>
            <a:r>
              <a:rPr lang="ja-JP" altLang="en-US"/>
              <a:t>のまま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図 19" descr="ピクチャ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09988"/>
            <a:ext cx="4343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cs typeface="ＭＳ Ｐゴシック" pitchFamily="-107" charset="-128"/>
              </a:rPr>
              <a:t>供給電流があまりにも低い</a:t>
            </a:r>
            <a:r>
              <a:rPr lang="en-US" altLang="ja-JP" smtClean="0">
                <a:cs typeface="ＭＳ Ｐゴシック" pitchFamily="-107" charset="-128"/>
              </a:rPr>
              <a:t>?</a:t>
            </a:r>
            <a:endParaRPr lang="ja-JP" altLang="en-US" smtClean="0">
              <a:cs typeface="ＭＳ Ｐゴシック" pitchFamily="-107" charset="-128"/>
            </a:endParaRPr>
          </a:p>
        </p:txBody>
      </p:sp>
      <p:sp>
        <p:nvSpPr>
          <p:cNvPr id="39940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3470275" cy="2109788"/>
          </a:xfrm>
        </p:spPr>
        <p:txBody>
          <a:bodyPr/>
          <a:lstStyle/>
          <a:p>
            <a:r>
              <a:rPr lang="ja-JP" altLang="en-US" smtClean="0">
                <a:cs typeface="ＭＳ Ｐゴシック" pitchFamily="-107" charset="-128"/>
              </a:rPr>
              <a:t>サブスレショルド</a:t>
            </a:r>
            <a:r>
              <a:rPr lang="en-US" altLang="ja-JP" smtClean="0">
                <a:cs typeface="ＭＳ Ｐゴシック" pitchFamily="-107" charset="-128"/>
              </a:rPr>
              <a:t>(V</a:t>
            </a:r>
            <a:r>
              <a:rPr lang="en-US" altLang="ja-JP" baseline="-25000" smtClean="0">
                <a:cs typeface="ＭＳ Ｐゴシック" pitchFamily="-107" charset="-128"/>
              </a:rPr>
              <a:t>GS</a:t>
            </a:r>
            <a:r>
              <a:rPr lang="en-US" altLang="ja-JP" smtClean="0">
                <a:cs typeface="ＭＳ Ｐゴシック" pitchFamily="-107" charset="-128"/>
              </a:rPr>
              <a:t> &lt; V</a:t>
            </a:r>
            <a:r>
              <a:rPr lang="en-US" altLang="ja-JP" baseline="-25000" smtClean="0">
                <a:cs typeface="ＭＳ Ｐゴシック" pitchFamily="-107" charset="-128"/>
              </a:rPr>
              <a:t>T</a:t>
            </a:r>
            <a:r>
              <a:rPr lang="en-US" altLang="ja-JP" smtClean="0">
                <a:cs typeface="ＭＳ Ｐゴシック" pitchFamily="-107" charset="-128"/>
              </a:rPr>
              <a:t>)</a:t>
            </a:r>
            <a:r>
              <a:rPr lang="ja-JP" altLang="en-US" smtClean="0">
                <a:cs typeface="ＭＳ Ｐゴシック" pitchFamily="-107" charset="-128"/>
              </a:rPr>
              <a:t>領域に到達している可能性</a:t>
            </a:r>
          </a:p>
        </p:txBody>
      </p:sp>
      <p:grpSp>
        <p:nvGrpSpPr>
          <p:cNvPr id="2" name="図形グループ 20"/>
          <p:cNvGrpSpPr>
            <a:grpSpLocks/>
          </p:cNvGrpSpPr>
          <p:nvPr/>
        </p:nvGrpSpPr>
        <p:grpSpPr bwMode="auto">
          <a:xfrm>
            <a:off x="4154488" y="1809750"/>
            <a:ext cx="2806700" cy="3798888"/>
            <a:chOff x="2082212" y="1805914"/>
            <a:chExt cx="2807012" cy="3799360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2082212" y="3706388"/>
              <a:ext cx="1520994" cy="1587"/>
            </a:xfrm>
            <a:prstGeom prst="line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rot="5400000">
              <a:off x="2969715" y="3704800"/>
              <a:ext cx="1268570" cy="1587"/>
            </a:xfrm>
            <a:prstGeom prst="line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3403150" y="3706388"/>
              <a:ext cx="1268571" cy="1588"/>
            </a:xfrm>
            <a:prstGeom prst="line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10800000">
              <a:off x="4038229" y="3069721"/>
              <a:ext cx="847819" cy="1588"/>
            </a:xfrm>
            <a:prstGeom prst="straightConnector1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4253351" y="2438612"/>
              <a:ext cx="1266982" cy="1587"/>
            </a:xfrm>
            <a:prstGeom prst="line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036641" y="4338292"/>
              <a:ext cx="850995" cy="3175"/>
            </a:xfrm>
            <a:prstGeom prst="line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4254938" y="4970989"/>
              <a:ext cx="1266982" cy="1588"/>
            </a:xfrm>
            <a:prstGeom prst="line">
              <a:avLst/>
            </a:prstGeom>
            <a:ln w="920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2" name="テキスト ボックス 21"/>
          <p:cNvSpPr txBox="1">
            <a:spLocks noChangeArrowheads="1"/>
          </p:cNvSpPr>
          <p:nvPr/>
        </p:nvSpPr>
        <p:spPr bwMode="auto">
          <a:xfrm>
            <a:off x="4895850" y="3879850"/>
            <a:ext cx="379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/>
              <a:t>G</a:t>
            </a:r>
            <a:endParaRPr lang="ja-JP" altLang="en-US"/>
          </a:p>
        </p:txBody>
      </p:sp>
      <p:sp>
        <p:nvSpPr>
          <p:cNvPr id="39943" name="テキスト ボックス 22"/>
          <p:cNvSpPr txBox="1">
            <a:spLocks noChangeArrowheads="1"/>
          </p:cNvSpPr>
          <p:nvPr/>
        </p:nvSpPr>
        <p:spPr bwMode="auto">
          <a:xfrm>
            <a:off x="7104063" y="2894013"/>
            <a:ext cx="327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/>
              <a:t>S</a:t>
            </a:r>
            <a:endParaRPr lang="ja-JP" altLang="en-US" sz="2400"/>
          </a:p>
        </p:txBody>
      </p:sp>
      <p:sp>
        <p:nvSpPr>
          <p:cNvPr id="39944" name="テキスト ボックス 23"/>
          <p:cNvSpPr txBox="1">
            <a:spLocks noChangeArrowheads="1"/>
          </p:cNvSpPr>
          <p:nvPr/>
        </p:nvSpPr>
        <p:spPr bwMode="auto">
          <a:xfrm>
            <a:off x="7104063" y="43688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/>
              <a:t>D</a:t>
            </a:r>
            <a:endParaRPr lang="ja-JP" altLang="en-US" sz="2400"/>
          </a:p>
        </p:txBody>
      </p:sp>
      <p:cxnSp>
        <p:nvCxnSpPr>
          <p:cNvPr id="26" name="直線矢印コネクタ 25"/>
          <p:cNvCxnSpPr/>
          <p:nvPr/>
        </p:nvCxnSpPr>
        <p:spPr>
          <a:xfrm rot="5400000">
            <a:off x="6623844" y="3685382"/>
            <a:ext cx="2289175" cy="1587"/>
          </a:xfrm>
          <a:prstGeom prst="straightConnector1">
            <a:avLst/>
          </a:prstGeom>
          <a:ln w="603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45339" dir="33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6" name="テキスト ボックス 27"/>
          <p:cNvSpPr txBox="1">
            <a:spLocks noChangeArrowheads="1"/>
          </p:cNvSpPr>
          <p:nvPr/>
        </p:nvSpPr>
        <p:spPr bwMode="auto">
          <a:xfrm>
            <a:off x="8040688" y="3478213"/>
            <a:ext cx="48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>
                <a:solidFill>
                  <a:schemeClr val="tx2"/>
                </a:solidFill>
              </a:rPr>
              <a:t>I</a:t>
            </a:r>
            <a:r>
              <a:rPr lang="en-US" altLang="ja-JP" sz="2400" baseline="-25000">
                <a:solidFill>
                  <a:schemeClr val="tx2"/>
                </a:solidFill>
              </a:rPr>
              <a:t>DS</a:t>
            </a:r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29" name="曲折矢印 28"/>
          <p:cNvSpPr/>
          <p:nvPr/>
        </p:nvSpPr>
        <p:spPr>
          <a:xfrm>
            <a:off x="5165725" y="2185988"/>
            <a:ext cx="814388" cy="86836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9948" name="テキスト ボックス 29"/>
          <p:cNvSpPr txBox="1">
            <a:spLocks noChangeArrowheads="1"/>
          </p:cNvSpPr>
          <p:nvPr/>
        </p:nvSpPr>
        <p:spPr bwMode="auto">
          <a:xfrm>
            <a:off x="4500563" y="2646363"/>
            <a:ext cx="58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>
                <a:solidFill>
                  <a:srgbClr val="1F497D"/>
                </a:solidFill>
              </a:rPr>
              <a:t>V</a:t>
            </a:r>
            <a:r>
              <a:rPr lang="en-US" altLang="ja-JP" sz="2400" baseline="-25000">
                <a:solidFill>
                  <a:srgbClr val="1F497D"/>
                </a:solidFill>
              </a:rPr>
              <a:t>GS</a:t>
            </a:r>
            <a:endParaRPr lang="ja-JP" altLang="en-US" sz="2400">
              <a:solidFill>
                <a:srgbClr val="1F497D"/>
              </a:solidFill>
            </a:endParaRPr>
          </a:p>
        </p:txBody>
      </p:sp>
      <p:pic>
        <p:nvPicPr>
          <p:cNvPr id="39949" name="図 30" descr="ピクチャ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438" y="5249863"/>
            <a:ext cx="4895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>
                <a:cs typeface="ＭＳ Ｐゴシック" pitchFamily="-107" charset="-128"/>
              </a:rPr>
              <a:t>結果</a:t>
            </a: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946275"/>
            <a:ext cx="2401887" cy="4017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en-US" altLang="ja-JP">
                <a:cs typeface="+mn-cs"/>
              </a:rPr>
              <a:t>-20℃</a:t>
            </a:r>
            <a:r>
              <a:rPr kumimoji="0" lang="ja-JP" altLang="en-US">
                <a:cs typeface="+mn-cs"/>
              </a:rPr>
              <a:t>ぐらいから振動しだす。</a:t>
            </a:r>
            <a:endParaRPr kumimoji="0" lang="en-US" altLang="ja-JP">
              <a:cs typeface="+mn-cs"/>
            </a:endParaRPr>
          </a:p>
          <a:p>
            <a:pPr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en-US" altLang="ja-JP">
                <a:cs typeface="+mn-cs"/>
              </a:rPr>
              <a:t>−80℃</a:t>
            </a:r>
            <a:r>
              <a:rPr kumimoji="0" lang="ja-JP" altLang="en-US">
                <a:cs typeface="+mn-cs"/>
              </a:rPr>
              <a:t>近くになると検出効率が悪くなり、やがて消える。</a:t>
            </a:r>
            <a:endParaRPr kumimoji="0" lang="en-US" altLang="ja-JP">
              <a:cs typeface="+mn-cs"/>
            </a:endParaRPr>
          </a:p>
          <a:p>
            <a:pPr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ja-JP" altLang="en-US">
                <a:cs typeface="+mn-cs"/>
              </a:rPr>
              <a:t>常温に戻すともとに戻る。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88" y="1670050"/>
            <a:ext cx="3349625" cy="288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7963" y="3652838"/>
            <a:ext cx="2903537" cy="250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13" descr="ピクチャ 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427288"/>
            <a:ext cx="8297863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cs typeface="ＭＳ Ｐゴシック" pitchFamily="-107" charset="-128"/>
              </a:rPr>
              <a:t>試験結果とグラフ</a:t>
            </a:r>
          </a:p>
        </p:txBody>
      </p:sp>
      <p:sp>
        <p:nvSpPr>
          <p:cNvPr id="2662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>
                <a:cs typeface="ＭＳ Ｐゴシック" pitchFamily="-107" charset="-128"/>
              </a:rPr>
              <a:t>Linearity</a:t>
            </a:r>
            <a:r>
              <a:rPr lang="ja-JP" altLang="en-US" smtClean="0">
                <a:cs typeface="ＭＳ Ｐゴシック" pitchFamily="-107" charset="-128"/>
              </a:rPr>
              <a:t>の</a:t>
            </a:r>
            <a:r>
              <a:rPr lang="en-US" altLang="ja-JP" smtClean="0">
                <a:cs typeface="ＭＳ Ｐゴシック" pitchFamily="-107" charset="-128"/>
              </a:rPr>
              <a:t>fitting </a:t>
            </a:r>
            <a:r>
              <a:rPr lang="ja-JP" altLang="en-US" smtClean="0">
                <a:cs typeface="ＭＳ Ｐゴシック" pitchFamily="-107" charset="-128"/>
              </a:rPr>
              <a:t>と</a:t>
            </a:r>
            <a:r>
              <a:rPr lang="en-US" altLang="ja-JP" smtClean="0">
                <a:cs typeface="ＭＳ Ｐゴシック" pitchFamily="-107" charset="-128"/>
              </a:rPr>
              <a:t> Residual </a:t>
            </a:r>
            <a:r>
              <a:rPr lang="ja-JP" altLang="en-US" smtClean="0">
                <a:cs typeface="ＭＳ Ｐゴシック" pitchFamily="-107" charset="-128"/>
              </a:rPr>
              <a:t>を示す。</a:t>
            </a:r>
            <a:endParaRPr lang="en-US" altLang="ja-JP" smtClean="0">
              <a:cs typeface="ＭＳ Ｐゴシック" pitchFamily="-107" charset="-128"/>
            </a:endParaRPr>
          </a:p>
          <a:p>
            <a:r>
              <a:rPr lang="en-US" altLang="ja-JP" smtClean="0">
                <a:cs typeface="ＭＳ Ｐゴシック" pitchFamily="-107" charset="-128"/>
              </a:rPr>
              <a:t>(Chip2 ch 4)</a:t>
            </a:r>
          </a:p>
          <a:p>
            <a:endParaRPr lang="ja-JP" altLang="en-US" smtClean="0">
              <a:cs typeface="ＭＳ Ｐゴシック" pitchFamily="-107" charset="-128"/>
            </a:endParaRPr>
          </a:p>
        </p:txBody>
      </p:sp>
      <p:sp>
        <p:nvSpPr>
          <p:cNvPr id="26629" name="テキスト ボックス 7"/>
          <p:cNvSpPr txBox="1">
            <a:spLocks noChangeArrowheads="1"/>
          </p:cNvSpPr>
          <p:nvPr/>
        </p:nvSpPr>
        <p:spPr bwMode="auto">
          <a:xfrm>
            <a:off x="1263650" y="6488113"/>
            <a:ext cx="671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Residual((</a:t>
            </a:r>
            <a:r>
              <a:rPr lang="ja-JP" altLang="en-US">
                <a:latin typeface="Calibri" pitchFamily="-107" charset="0"/>
              </a:rPr>
              <a:t>測定出力値</a:t>
            </a:r>
            <a:r>
              <a:rPr lang="en-US" altLang="ja-JP">
                <a:latin typeface="Calibri" pitchFamily="-107" charset="0"/>
              </a:rPr>
              <a:t>-</a:t>
            </a:r>
            <a:r>
              <a:rPr lang="ja-JP" altLang="en-US">
                <a:latin typeface="Calibri" pitchFamily="-107" charset="0"/>
              </a:rPr>
              <a:t>予想出力値</a:t>
            </a:r>
            <a:r>
              <a:rPr lang="en-US" altLang="ja-JP">
                <a:latin typeface="Calibri" pitchFamily="-107" charset="0"/>
              </a:rPr>
              <a:t>)/(</a:t>
            </a:r>
            <a:r>
              <a:rPr lang="ja-JP" altLang="en-US">
                <a:latin typeface="Calibri" pitchFamily="-107" charset="0"/>
              </a:rPr>
              <a:t>予想出力値</a:t>
            </a:r>
            <a:r>
              <a:rPr lang="en-US" altLang="ja-JP">
                <a:latin typeface="Calibri" pitchFamily="-107" charset="0"/>
              </a:rPr>
              <a:t>)×100)</a:t>
            </a:r>
            <a:r>
              <a:rPr lang="ja-JP" altLang="en-US">
                <a:latin typeface="Calibri" pitchFamily="-107" charset="0"/>
              </a:rPr>
              <a:t>は　</a:t>
            </a:r>
            <a:r>
              <a:rPr lang="en-US" altLang="ja-JP">
                <a:latin typeface="Calibri" pitchFamily="-107" charset="0"/>
              </a:rPr>
              <a:t>1</a:t>
            </a:r>
            <a:r>
              <a:rPr lang="ja-JP" altLang="en-US">
                <a:latin typeface="Calibri" pitchFamily="-107" charset="0"/>
              </a:rPr>
              <a:t>％以内</a:t>
            </a:r>
          </a:p>
        </p:txBody>
      </p:sp>
      <p:sp>
        <p:nvSpPr>
          <p:cNvPr id="26630" name="テキスト ボックス 8"/>
          <p:cNvSpPr txBox="1">
            <a:spLocks noChangeArrowheads="1"/>
          </p:cNvSpPr>
          <p:nvPr/>
        </p:nvSpPr>
        <p:spPr bwMode="auto">
          <a:xfrm>
            <a:off x="5721350" y="5702300"/>
            <a:ext cx="1443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latin typeface="Calibri" pitchFamily="-107" charset="0"/>
              </a:rPr>
              <a:t>入力電荷</a:t>
            </a:r>
            <a:r>
              <a:rPr lang="en-US" altLang="ja-JP">
                <a:latin typeface="Calibri" pitchFamily="-107" charset="0"/>
              </a:rPr>
              <a:t>[fC]</a:t>
            </a:r>
            <a:endParaRPr lang="ja-JP" altLang="en-US">
              <a:latin typeface="Calibri" pitchFamily="-107" charset="0"/>
            </a:endParaRPr>
          </a:p>
        </p:txBody>
      </p:sp>
      <p:sp>
        <p:nvSpPr>
          <p:cNvPr id="26631" name="テキスト ボックス 9"/>
          <p:cNvSpPr txBox="1">
            <a:spLocks noChangeArrowheads="1"/>
          </p:cNvSpPr>
          <p:nvPr/>
        </p:nvSpPr>
        <p:spPr bwMode="auto">
          <a:xfrm>
            <a:off x="2355850" y="5702300"/>
            <a:ext cx="1443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latin typeface="Calibri" pitchFamily="-107" charset="0"/>
              </a:rPr>
              <a:t>入力電荷</a:t>
            </a:r>
            <a:r>
              <a:rPr lang="en-US" altLang="ja-JP">
                <a:latin typeface="Calibri" pitchFamily="-107" charset="0"/>
              </a:rPr>
              <a:t>[fC]</a:t>
            </a:r>
            <a:endParaRPr lang="ja-JP" altLang="en-US">
              <a:latin typeface="Calibri" pitchFamily="-107" charset="0"/>
            </a:endParaRPr>
          </a:p>
        </p:txBody>
      </p:sp>
      <p:sp>
        <p:nvSpPr>
          <p:cNvPr id="26632" name="テキスト ボックス 10"/>
          <p:cNvSpPr txBox="1">
            <a:spLocks noChangeArrowheads="1"/>
          </p:cNvSpPr>
          <p:nvPr/>
        </p:nvSpPr>
        <p:spPr bwMode="auto">
          <a:xfrm rot="-5400000">
            <a:off x="457200" y="4071938"/>
            <a:ext cx="156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>
                <a:latin typeface="Calibri" pitchFamily="-107" charset="0"/>
              </a:rPr>
              <a:t>出力電圧</a:t>
            </a:r>
            <a:r>
              <a:rPr lang="en-US" altLang="ja-JP">
                <a:latin typeface="Calibri" pitchFamily="-107" charset="0"/>
              </a:rPr>
              <a:t>[mV]</a:t>
            </a:r>
            <a:endParaRPr lang="ja-JP" altLang="en-US">
              <a:latin typeface="Calibri" pitchFamily="-107" charset="0"/>
            </a:endParaRPr>
          </a:p>
        </p:txBody>
      </p:sp>
      <p:sp>
        <p:nvSpPr>
          <p:cNvPr id="26633" name="テキスト ボックス 11"/>
          <p:cNvSpPr txBox="1">
            <a:spLocks noChangeArrowheads="1"/>
          </p:cNvSpPr>
          <p:nvPr/>
        </p:nvSpPr>
        <p:spPr bwMode="auto">
          <a:xfrm rot="-5400000">
            <a:off x="4481513" y="4189413"/>
            <a:ext cx="1328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107" charset="0"/>
              </a:rPr>
              <a:t>Residual</a:t>
            </a:r>
            <a:r>
              <a:rPr lang="ja-JP" altLang="en-US">
                <a:latin typeface="Calibri" pitchFamily="-107" charset="0"/>
              </a:rPr>
              <a:t> </a:t>
            </a:r>
            <a:r>
              <a:rPr lang="en-US" altLang="ja-JP">
                <a:latin typeface="Calibri" pitchFamily="-107" charset="0"/>
              </a:rPr>
              <a:t>[%]</a:t>
            </a:r>
            <a:endParaRPr lang="ja-JP" altLang="en-US">
              <a:latin typeface="Calibri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/>
          <p:cNvSpPr/>
          <p:nvPr/>
        </p:nvSpPr>
        <p:spPr>
          <a:xfrm rot="5400000">
            <a:off x="1048871" y="3929529"/>
            <a:ext cx="1060704" cy="9144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469900" y="4228353"/>
            <a:ext cx="68476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927100" y="4572000"/>
            <a:ext cx="21486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12234" y="5092700"/>
            <a:ext cx="42973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6200000" flipV="1">
            <a:off x="665959" y="4833142"/>
            <a:ext cx="522288" cy="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二等辺三角形 16"/>
          <p:cNvSpPr/>
          <p:nvPr/>
        </p:nvSpPr>
        <p:spPr>
          <a:xfrm rot="5400000">
            <a:off x="3398409" y="4035766"/>
            <a:ext cx="833588" cy="695071"/>
          </a:xfrm>
          <a:prstGeom prst="triangle">
            <a:avLst>
              <a:gd name="adj" fmla="val 48803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 rot="5400000">
            <a:off x="6042570" y="3943724"/>
            <a:ext cx="1060704" cy="9144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5400000">
            <a:off x="7362698" y="3943724"/>
            <a:ext cx="1060704" cy="9144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rot="5400000">
            <a:off x="2366740" y="3647043"/>
            <a:ext cx="374396" cy="1588"/>
          </a:xfrm>
          <a:prstGeom prst="line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2523904" y="3647043"/>
            <a:ext cx="374396" cy="1588"/>
          </a:xfrm>
          <a:prstGeom prst="line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0800000">
            <a:off x="2710309" y="3647836"/>
            <a:ext cx="401190" cy="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0800000">
            <a:off x="2156639" y="3647833"/>
            <a:ext cx="398096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49"/>
          <p:cNvGrpSpPr/>
          <p:nvPr/>
        </p:nvGrpSpPr>
        <p:grpSpPr>
          <a:xfrm>
            <a:off x="817007" y="3294792"/>
            <a:ext cx="711199" cy="374396"/>
            <a:chOff x="2349501" y="3481981"/>
            <a:chExt cx="711199" cy="374396"/>
          </a:xfrm>
        </p:grpSpPr>
        <p:cxnSp>
          <p:nvCxnSpPr>
            <p:cNvPr id="51" name="直線コネクタ 50"/>
            <p:cNvCxnSpPr/>
            <p:nvPr/>
          </p:nvCxnSpPr>
          <p:spPr>
            <a:xfrm rot="5400000">
              <a:off x="2407007" y="3668385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2564171" y="3668385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0800000">
              <a:off x="2750576" y="3669178"/>
              <a:ext cx="310124" cy="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0800000" flipV="1">
              <a:off x="2349501" y="3669175"/>
              <a:ext cx="245501" cy="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/>
          <p:cNvCxnSpPr/>
          <p:nvPr/>
        </p:nvCxnSpPr>
        <p:spPr>
          <a:xfrm rot="5400000">
            <a:off x="235498" y="3648431"/>
            <a:ext cx="1159834" cy="31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5400000">
            <a:off x="1248300" y="3189790"/>
            <a:ext cx="1831416" cy="45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rot="16200000" flipH="1">
            <a:off x="1918303" y="3463716"/>
            <a:ext cx="2398497" cy="121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 rot="5400000">
            <a:off x="3034615" y="3020683"/>
            <a:ext cx="2690146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 flipV="1">
            <a:off x="4172965" y="4365757"/>
            <a:ext cx="309624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円/楕円 256"/>
          <p:cNvSpPr/>
          <p:nvPr/>
        </p:nvSpPr>
        <p:spPr>
          <a:xfrm>
            <a:off x="360023" y="4181382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0" name="直線コネクタ 259"/>
          <p:cNvCxnSpPr/>
          <p:nvPr/>
        </p:nvCxnSpPr>
        <p:spPr>
          <a:xfrm flipV="1">
            <a:off x="3089386" y="4203539"/>
            <a:ext cx="388513" cy="3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図形グループ 267"/>
          <p:cNvGrpSpPr/>
          <p:nvPr/>
        </p:nvGrpSpPr>
        <p:grpSpPr>
          <a:xfrm>
            <a:off x="3037936" y="4556257"/>
            <a:ext cx="429731" cy="522288"/>
            <a:chOff x="2613968" y="4831557"/>
            <a:chExt cx="429731" cy="522288"/>
          </a:xfrm>
        </p:grpSpPr>
        <p:cxnSp>
          <p:nvCxnSpPr>
            <p:cNvPr id="265" name="直線コネクタ 264"/>
            <p:cNvCxnSpPr/>
            <p:nvPr/>
          </p:nvCxnSpPr>
          <p:spPr>
            <a:xfrm>
              <a:off x="2828834" y="4831557"/>
              <a:ext cx="214865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>
              <a:off x="2613968" y="5352257"/>
              <a:ext cx="42973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 rot="16200000" flipV="1">
              <a:off x="2567693" y="5092699"/>
              <a:ext cx="522288" cy="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直線コネクタ 268"/>
          <p:cNvCxnSpPr/>
          <p:nvPr/>
        </p:nvCxnSpPr>
        <p:spPr>
          <a:xfrm rot="5400000">
            <a:off x="4066025" y="4385146"/>
            <a:ext cx="831539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/>
          <p:nvPr/>
        </p:nvCxnSpPr>
        <p:spPr>
          <a:xfrm rot="5400000">
            <a:off x="5333414" y="4385147"/>
            <a:ext cx="831539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/>
          <p:cNvCxnSpPr/>
          <p:nvPr/>
        </p:nvCxnSpPr>
        <p:spPr>
          <a:xfrm flipV="1">
            <a:off x="5749978" y="4181381"/>
            <a:ext cx="365744" cy="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277"/>
          <p:cNvGrpSpPr/>
          <p:nvPr/>
        </p:nvGrpSpPr>
        <p:grpSpPr>
          <a:xfrm>
            <a:off x="5685991" y="4573588"/>
            <a:ext cx="429731" cy="522288"/>
            <a:chOff x="2613968" y="4831557"/>
            <a:chExt cx="429731" cy="522288"/>
          </a:xfrm>
        </p:grpSpPr>
        <p:cxnSp>
          <p:nvCxnSpPr>
            <p:cNvPr id="279" name="直線コネクタ 278"/>
            <p:cNvCxnSpPr/>
            <p:nvPr/>
          </p:nvCxnSpPr>
          <p:spPr>
            <a:xfrm>
              <a:off x="2828834" y="4831557"/>
              <a:ext cx="214865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/>
            <p:cNvCxnSpPr/>
            <p:nvPr/>
          </p:nvCxnSpPr>
          <p:spPr>
            <a:xfrm>
              <a:off x="2613968" y="5352257"/>
              <a:ext cx="42973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コネクタ 280"/>
            <p:cNvCxnSpPr/>
            <p:nvPr/>
          </p:nvCxnSpPr>
          <p:spPr>
            <a:xfrm rot="16200000" flipV="1">
              <a:off x="2567693" y="5092699"/>
              <a:ext cx="522288" cy="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図形グループ 251"/>
          <p:cNvGrpSpPr/>
          <p:nvPr/>
        </p:nvGrpSpPr>
        <p:grpSpPr>
          <a:xfrm>
            <a:off x="2166279" y="3124412"/>
            <a:ext cx="945219" cy="299348"/>
            <a:chOff x="813822" y="2881631"/>
            <a:chExt cx="1342816" cy="374396"/>
          </a:xfrm>
        </p:grpSpPr>
        <p:grpSp>
          <p:nvGrpSpPr>
            <p:cNvPr id="8" name="図形グループ 44"/>
            <p:cNvGrpSpPr/>
            <p:nvPr/>
          </p:nvGrpSpPr>
          <p:grpSpPr>
            <a:xfrm>
              <a:off x="813822" y="2881631"/>
              <a:ext cx="711199" cy="374396"/>
              <a:chOff x="2349501" y="3481981"/>
              <a:chExt cx="711199" cy="374396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 rot="5400000">
                <a:off x="2407007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rot="5400000">
                <a:off x="2564171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rot="10800000">
                <a:off x="2750576" y="3669178"/>
                <a:ext cx="310124" cy="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rot="10800000" flipV="1">
                <a:off x="2349501" y="3669175"/>
                <a:ext cx="245501" cy="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図形グループ 250"/>
            <p:cNvGrpSpPr/>
            <p:nvPr/>
          </p:nvGrpSpPr>
          <p:grpSpPr>
            <a:xfrm>
              <a:off x="1507471" y="2913138"/>
              <a:ext cx="478045" cy="200460"/>
              <a:chOff x="966803" y="2902851"/>
              <a:chExt cx="478045" cy="200460"/>
            </a:xfrm>
          </p:grpSpPr>
          <p:sp>
            <p:nvSpPr>
              <p:cNvPr id="175" name="円/楕円 174"/>
              <p:cNvSpPr/>
              <p:nvPr/>
            </p:nvSpPr>
            <p:spPr>
              <a:xfrm>
                <a:off x="966803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1361681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7" name="直線コネクタ 176"/>
              <p:cNvCxnSpPr/>
              <p:nvPr/>
            </p:nvCxnSpPr>
            <p:spPr>
              <a:xfrm flipV="1">
                <a:off x="1049970" y="2902851"/>
                <a:ext cx="394878" cy="13992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直線コネクタ 177"/>
            <p:cNvCxnSpPr/>
            <p:nvPr/>
          </p:nvCxnSpPr>
          <p:spPr>
            <a:xfrm>
              <a:off x="1980418" y="3070106"/>
              <a:ext cx="176220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直線コネクタ 187"/>
          <p:cNvCxnSpPr/>
          <p:nvPr/>
        </p:nvCxnSpPr>
        <p:spPr>
          <a:xfrm>
            <a:off x="1528206" y="3481994"/>
            <a:ext cx="633532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1281252" y="3526611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0.1pF</a:t>
            </a:r>
            <a:endParaRPr kumimoji="1" lang="ja-JP" altLang="en-US" dirty="0"/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1367431" y="2479238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0.4pF</a:t>
            </a:r>
            <a:endParaRPr kumimoji="1" lang="ja-JP" altLang="en-US" dirty="0"/>
          </a:p>
        </p:txBody>
      </p:sp>
      <p:grpSp>
        <p:nvGrpSpPr>
          <p:cNvPr id="10" name="図形グループ 250"/>
          <p:cNvGrpSpPr/>
          <p:nvPr/>
        </p:nvGrpSpPr>
        <p:grpSpPr>
          <a:xfrm>
            <a:off x="3111499" y="3621140"/>
            <a:ext cx="1262056" cy="295648"/>
            <a:chOff x="3111504" y="3353774"/>
            <a:chExt cx="1262056" cy="374396"/>
          </a:xfrm>
        </p:grpSpPr>
        <p:cxnSp>
          <p:nvCxnSpPr>
            <p:cNvPr id="194" name="直線コネクタ 193"/>
            <p:cNvCxnSpPr/>
            <p:nvPr/>
          </p:nvCxnSpPr>
          <p:spPr>
            <a:xfrm rot="5400000">
              <a:off x="3628801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rot="5400000">
              <a:off x="3785965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rot="10800000">
              <a:off x="3972370" y="3540971"/>
              <a:ext cx="401190" cy="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rot="10800000" flipV="1">
              <a:off x="3111504" y="3540967"/>
              <a:ext cx="705293" cy="1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4" name="直線コネクタ 253"/>
          <p:cNvCxnSpPr>
            <a:stCxn id="18" idx="0"/>
            <a:endCxn id="19" idx="3"/>
          </p:cNvCxnSpPr>
          <p:nvPr/>
        </p:nvCxnSpPr>
        <p:spPr>
          <a:xfrm>
            <a:off x="7030122" y="4400924"/>
            <a:ext cx="40572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テキスト ボックス 269"/>
          <p:cNvSpPr txBox="1"/>
          <p:nvPr/>
        </p:nvSpPr>
        <p:spPr>
          <a:xfrm>
            <a:off x="3715628" y="3849198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1.4pF</a:t>
            </a:r>
            <a:endParaRPr kumimoji="1" lang="ja-JP" altLang="en-US" dirty="0"/>
          </a:p>
        </p:txBody>
      </p:sp>
      <p:grpSp>
        <p:nvGrpSpPr>
          <p:cNvPr id="12" name="図形グループ 209"/>
          <p:cNvGrpSpPr/>
          <p:nvPr/>
        </p:nvGrpSpPr>
        <p:grpSpPr>
          <a:xfrm>
            <a:off x="3111499" y="2077481"/>
            <a:ext cx="1268188" cy="1204989"/>
            <a:chOff x="3111499" y="2077481"/>
            <a:chExt cx="1268188" cy="1204989"/>
          </a:xfrm>
        </p:grpSpPr>
        <p:grpSp>
          <p:nvGrpSpPr>
            <p:cNvPr id="14" name="図形グループ 198"/>
            <p:cNvGrpSpPr/>
            <p:nvPr/>
          </p:nvGrpSpPr>
          <p:grpSpPr>
            <a:xfrm>
              <a:off x="3111499" y="2106957"/>
              <a:ext cx="1268188" cy="1116306"/>
              <a:chOff x="3258564" y="1846695"/>
              <a:chExt cx="1481836" cy="1469154"/>
            </a:xfrm>
          </p:grpSpPr>
          <p:grpSp>
            <p:nvGrpSpPr>
              <p:cNvPr id="15" name="図形グループ 123"/>
              <p:cNvGrpSpPr/>
              <p:nvPr/>
            </p:nvGrpSpPr>
            <p:grpSpPr>
              <a:xfrm>
                <a:off x="3258564" y="2379476"/>
                <a:ext cx="1481836" cy="387010"/>
                <a:chOff x="817007" y="2309158"/>
                <a:chExt cx="1481836" cy="387010"/>
              </a:xfrm>
            </p:grpSpPr>
            <p:sp>
              <p:nvSpPr>
                <p:cNvPr id="125" name="正方形/長方形 124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円/楕円 125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/楕円 126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8" name="直線コネクタ 127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>
                  <a:stCxn id="125" idx="3"/>
                  <a:endCxn id="126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図形グループ 131"/>
              <p:cNvGrpSpPr/>
              <p:nvPr/>
            </p:nvGrpSpPr>
            <p:grpSpPr>
              <a:xfrm>
                <a:off x="3258564" y="2972356"/>
                <a:ext cx="1481836" cy="343493"/>
                <a:chOff x="817007" y="2352675"/>
                <a:chExt cx="1481836" cy="343493"/>
              </a:xfrm>
            </p:grpSpPr>
            <p:sp>
              <p:nvSpPr>
                <p:cNvPr id="133" name="正方形/長方形 132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37" name="直線コネクタ 136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/>
                <p:cNvCxnSpPr>
                  <a:stCxn id="133" idx="3"/>
                </p:cNvCxnSpPr>
                <p:nvPr/>
              </p:nvCxnSpPr>
              <p:spPr>
                <a:xfrm flipV="1">
                  <a:off x="1489088" y="2522834"/>
                  <a:ext cx="693284" cy="1587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図形グループ 139"/>
              <p:cNvGrpSpPr/>
              <p:nvPr/>
            </p:nvGrpSpPr>
            <p:grpSpPr>
              <a:xfrm>
                <a:off x="3258564" y="1846695"/>
                <a:ext cx="1481836" cy="387010"/>
                <a:chOff x="817007" y="2309158"/>
                <a:chExt cx="1481836" cy="387010"/>
              </a:xfrm>
            </p:grpSpPr>
            <p:sp>
              <p:nvSpPr>
                <p:cNvPr id="141" name="正方形/長方形 140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/楕円 141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円/楕円 142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4" name="直線コネクタ 143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>
                  <a:stCxn id="141" idx="3"/>
                  <a:endCxn id="142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2" name="テキスト ボックス 271"/>
            <p:cNvSpPr txBox="1"/>
            <p:nvPr/>
          </p:nvSpPr>
          <p:spPr>
            <a:xfrm>
              <a:off x="3208448" y="2913138"/>
              <a:ext cx="49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2M</a:t>
              </a:r>
              <a:endParaRPr kumimoji="1" lang="ja-JP" altLang="en-US" dirty="0"/>
            </a:p>
          </p:txBody>
        </p:sp>
        <p:sp>
          <p:nvSpPr>
            <p:cNvPr id="273" name="テキスト ボックス 272"/>
            <p:cNvSpPr txBox="1"/>
            <p:nvPr/>
          </p:nvSpPr>
          <p:spPr>
            <a:xfrm>
              <a:off x="3211177" y="2496786"/>
              <a:ext cx="49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1M</a:t>
              </a:r>
              <a:endParaRPr kumimoji="1" lang="ja-JP" altLang="en-US" dirty="0"/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3161381" y="2077481"/>
              <a:ext cx="589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500k</a:t>
              </a:r>
              <a:endParaRPr kumimoji="1" lang="ja-JP" altLang="en-US" sz="1600" dirty="0"/>
            </a:p>
          </p:txBody>
        </p:sp>
      </p:grpSp>
      <p:grpSp>
        <p:nvGrpSpPr>
          <p:cNvPr id="21" name="図形グループ 211"/>
          <p:cNvGrpSpPr/>
          <p:nvPr/>
        </p:nvGrpSpPr>
        <p:grpSpPr>
          <a:xfrm>
            <a:off x="4482589" y="3784234"/>
            <a:ext cx="1268188" cy="1204989"/>
            <a:chOff x="4482589" y="3784234"/>
            <a:chExt cx="1268188" cy="1204989"/>
          </a:xfrm>
        </p:grpSpPr>
        <p:grpSp>
          <p:nvGrpSpPr>
            <p:cNvPr id="22" name="図形グループ 198"/>
            <p:cNvGrpSpPr/>
            <p:nvPr/>
          </p:nvGrpSpPr>
          <p:grpSpPr>
            <a:xfrm>
              <a:off x="4482589" y="3813708"/>
              <a:ext cx="1268188" cy="1116304"/>
              <a:chOff x="3258564" y="1846695"/>
              <a:chExt cx="1481836" cy="1469154"/>
            </a:xfrm>
          </p:grpSpPr>
          <p:grpSp>
            <p:nvGrpSpPr>
              <p:cNvPr id="23" name="図形グループ 123"/>
              <p:cNvGrpSpPr/>
              <p:nvPr/>
            </p:nvGrpSpPr>
            <p:grpSpPr>
              <a:xfrm>
                <a:off x="3258564" y="2379476"/>
                <a:ext cx="1481836" cy="387010"/>
                <a:chOff x="817007" y="2309158"/>
                <a:chExt cx="1481836" cy="387010"/>
              </a:xfrm>
            </p:grpSpPr>
            <p:sp>
              <p:nvSpPr>
                <p:cNvPr id="303" name="正方形/長方形 302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円/楕円 303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円/楕円 304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6" name="直線コネクタ 305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コネクタ 306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コネクタ 307"/>
                <p:cNvCxnSpPr>
                  <a:stCxn id="303" idx="3"/>
                  <a:endCxn id="304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コネクタ 308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図形グループ 131"/>
              <p:cNvGrpSpPr/>
              <p:nvPr/>
            </p:nvGrpSpPr>
            <p:grpSpPr>
              <a:xfrm>
                <a:off x="3258564" y="2972356"/>
                <a:ext cx="1481836" cy="343493"/>
                <a:chOff x="817007" y="2352675"/>
                <a:chExt cx="1481836" cy="343493"/>
              </a:xfrm>
            </p:grpSpPr>
            <p:sp>
              <p:nvSpPr>
                <p:cNvPr id="296" name="正方形/長方形 295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0" name="直線コネクタ 299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/>
                <p:cNvCxnSpPr>
                  <a:stCxn id="296" idx="3"/>
                </p:cNvCxnSpPr>
                <p:nvPr/>
              </p:nvCxnSpPr>
              <p:spPr>
                <a:xfrm flipV="1">
                  <a:off x="1489088" y="2522834"/>
                  <a:ext cx="734054" cy="1587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コネクタ 301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図形グループ 139"/>
              <p:cNvGrpSpPr/>
              <p:nvPr/>
            </p:nvGrpSpPr>
            <p:grpSpPr>
              <a:xfrm>
                <a:off x="3258564" y="1846695"/>
                <a:ext cx="1481836" cy="387010"/>
                <a:chOff x="817007" y="2309158"/>
                <a:chExt cx="1481836" cy="387010"/>
              </a:xfrm>
            </p:grpSpPr>
            <p:sp>
              <p:nvSpPr>
                <p:cNvPr id="289" name="正方形/長方形 288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円/楕円 289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円/楕円 290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2" name="直線コネクタ 291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/>
                <p:cNvCxnSpPr>
                  <a:stCxn id="289" idx="3"/>
                  <a:endCxn id="290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3" name="テキスト ボックス 282"/>
            <p:cNvSpPr txBox="1"/>
            <p:nvPr/>
          </p:nvSpPr>
          <p:spPr>
            <a:xfrm>
              <a:off x="4579538" y="4619891"/>
              <a:ext cx="49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2M</a:t>
              </a:r>
              <a:endParaRPr kumimoji="1" lang="ja-JP" altLang="en-US" dirty="0"/>
            </a:p>
          </p:txBody>
        </p:sp>
        <p:sp>
          <p:nvSpPr>
            <p:cNvPr id="284" name="テキスト ボックス 283"/>
            <p:cNvSpPr txBox="1"/>
            <p:nvPr/>
          </p:nvSpPr>
          <p:spPr>
            <a:xfrm>
              <a:off x="4582267" y="4203539"/>
              <a:ext cx="49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1M</a:t>
              </a:r>
              <a:endParaRPr kumimoji="1" lang="ja-JP" altLang="en-US" dirty="0"/>
            </a:p>
          </p:txBody>
        </p:sp>
        <p:sp>
          <p:nvSpPr>
            <p:cNvPr id="285" name="テキスト ボックス 284"/>
            <p:cNvSpPr txBox="1"/>
            <p:nvPr/>
          </p:nvSpPr>
          <p:spPr>
            <a:xfrm>
              <a:off x="4532471" y="3784234"/>
              <a:ext cx="589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500k</a:t>
              </a:r>
              <a:endParaRPr kumimoji="1" lang="ja-JP" altLang="en-US" sz="1600" dirty="0"/>
            </a:p>
          </p:txBody>
        </p:sp>
      </p:grpSp>
      <p:sp>
        <p:nvSpPr>
          <p:cNvPr id="314" name="テキスト ボックス 313"/>
          <p:cNvSpPr txBox="1"/>
          <p:nvPr/>
        </p:nvSpPr>
        <p:spPr>
          <a:xfrm>
            <a:off x="6538456" y="3841109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1.4pF</a:t>
            </a:r>
            <a:endParaRPr kumimoji="1" lang="ja-JP" altLang="en-US" dirty="0"/>
          </a:p>
        </p:txBody>
      </p:sp>
      <p:grpSp>
        <p:nvGrpSpPr>
          <p:cNvPr id="30" name="図形グループ 314"/>
          <p:cNvGrpSpPr/>
          <p:nvPr/>
        </p:nvGrpSpPr>
        <p:grpSpPr>
          <a:xfrm>
            <a:off x="5900862" y="2246879"/>
            <a:ext cx="1268188" cy="1169361"/>
            <a:chOff x="3111499" y="2077481"/>
            <a:chExt cx="1268188" cy="1169361"/>
          </a:xfrm>
        </p:grpSpPr>
        <p:grpSp>
          <p:nvGrpSpPr>
            <p:cNvPr id="31" name="図形グループ 198"/>
            <p:cNvGrpSpPr/>
            <p:nvPr/>
          </p:nvGrpSpPr>
          <p:grpSpPr>
            <a:xfrm>
              <a:off x="3111499" y="2106955"/>
              <a:ext cx="1268188" cy="1116304"/>
              <a:chOff x="3258564" y="1846695"/>
              <a:chExt cx="1481836" cy="1469154"/>
            </a:xfrm>
          </p:grpSpPr>
          <p:grpSp>
            <p:nvGrpSpPr>
              <p:cNvPr id="32" name="図形グループ 123"/>
              <p:cNvGrpSpPr/>
              <p:nvPr/>
            </p:nvGrpSpPr>
            <p:grpSpPr>
              <a:xfrm>
                <a:off x="3258564" y="2379476"/>
                <a:ext cx="1481836" cy="387010"/>
                <a:chOff x="817007" y="2309158"/>
                <a:chExt cx="1481836" cy="387010"/>
              </a:xfrm>
            </p:grpSpPr>
            <p:sp>
              <p:nvSpPr>
                <p:cNvPr id="337" name="正方形/長方形 336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円/楕円 337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円/楕円 338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0" name="直線コネクタ 339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線コネクタ 341"/>
                <p:cNvCxnSpPr>
                  <a:stCxn id="337" idx="3"/>
                  <a:endCxn id="338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線コネクタ 342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図形グループ 131"/>
              <p:cNvGrpSpPr/>
              <p:nvPr/>
            </p:nvGrpSpPr>
            <p:grpSpPr>
              <a:xfrm>
                <a:off x="3258564" y="2972356"/>
                <a:ext cx="1481836" cy="343493"/>
                <a:chOff x="817007" y="2352675"/>
                <a:chExt cx="1481836" cy="343493"/>
              </a:xfrm>
            </p:grpSpPr>
            <p:sp>
              <p:nvSpPr>
                <p:cNvPr id="330" name="正方形/長方形 329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34" name="直線コネクタ 333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線コネクタ 334"/>
                <p:cNvCxnSpPr>
                  <a:stCxn id="330" idx="3"/>
                </p:cNvCxnSpPr>
                <p:nvPr/>
              </p:nvCxnSpPr>
              <p:spPr>
                <a:xfrm>
                  <a:off x="1489088" y="2524422"/>
                  <a:ext cx="693284" cy="1590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線コネクタ 335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図形グループ 139"/>
              <p:cNvGrpSpPr/>
              <p:nvPr/>
            </p:nvGrpSpPr>
            <p:grpSpPr>
              <a:xfrm>
                <a:off x="3258564" y="1846695"/>
                <a:ext cx="1481836" cy="387010"/>
                <a:chOff x="817007" y="2309158"/>
                <a:chExt cx="1481836" cy="387010"/>
              </a:xfrm>
            </p:grpSpPr>
            <p:sp>
              <p:nvSpPr>
                <p:cNvPr id="323" name="正方形/長方形 322"/>
                <p:cNvSpPr/>
                <p:nvPr/>
              </p:nvSpPr>
              <p:spPr>
                <a:xfrm>
                  <a:off x="930289" y="2352675"/>
                  <a:ext cx="558800" cy="34349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円/楕円 323"/>
                <p:cNvSpPr/>
                <p:nvPr/>
              </p:nvSpPr>
              <p:spPr>
                <a:xfrm>
                  <a:off x="1623793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円/楕円 324"/>
                <p:cNvSpPr/>
                <p:nvPr/>
              </p:nvSpPr>
              <p:spPr>
                <a:xfrm>
                  <a:off x="2085195" y="2475863"/>
                  <a:ext cx="97177" cy="9711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6" name="直線コネクタ 325"/>
                <p:cNvCxnSpPr/>
                <p:nvPr/>
              </p:nvCxnSpPr>
              <p:spPr>
                <a:xfrm flipV="1">
                  <a:off x="1720970" y="2309158"/>
                  <a:ext cx="461402" cy="18415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/>
                <p:cNvCxnSpPr/>
                <p:nvPr/>
              </p:nvCxnSpPr>
              <p:spPr>
                <a:xfrm>
                  <a:off x="817007" y="2529465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/>
                <p:cNvCxnSpPr>
                  <a:stCxn id="323" idx="3"/>
                  <a:endCxn id="324" idx="2"/>
                </p:cNvCxnSpPr>
                <p:nvPr/>
              </p:nvCxnSpPr>
              <p:spPr>
                <a:xfrm>
                  <a:off x="1489089" y="2524422"/>
                  <a:ext cx="134704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線コネクタ 328"/>
                <p:cNvCxnSpPr/>
                <p:nvPr/>
              </p:nvCxnSpPr>
              <p:spPr>
                <a:xfrm>
                  <a:off x="2182372" y="2522834"/>
                  <a:ext cx="116471" cy="1588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7" name="テキスト ボックス 316"/>
            <p:cNvSpPr txBox="1"/>
            <p:nvPr/>
          </p:nvSpPr>
          <p:spPr>
            <a:xfrm>
              <a:off x="3231177" y="2877510"/>
              <a:ext cx="49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2M</a:t>
              </a:r>
              <a:endParaRPr kumimoji="1" lang="ja-JP" altLang="en-US" dirty="0"/>
            </a:p>
          </p:txBody>
        </p:sp>
        <p:sp>
          <p:nvSpPr>
            <p:cNvPr id="318" name="テキスト ボックス 317"/>
            <p:cNvSpPr txBox="1"/>
            <p:nvPr/>
          </p:nvSpPr>
          <p:spPr>
            <a:xfrm>
              <a:off x="3211177" y="2496786"/>
              <a:ext cx="49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1M</a:t>
              </a:r>
              <a:endParaRPr kumimoji="1" lang="ja-JP" altLang="en-US" dirty="0"/>
            </a:p>
          </p:txBody>
        </p:sp>
        <p:sp>
          <p:nvSpPr>
            <p:cNvPr id="319" name="テキスト ボックス 318"/>
            <p:cNvSpPr txBox="1"/>
            <p:nvPr/>
          </p:nvSpPr>
          <p:spPr>
            <a:xfrm>
              <a:off x="3161381" y="2077481"/>
              <a:ext cx="589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500k</a:t>
              </a:r>
              <a:endParaRPr kumimoji="1" lang="ja-JP" altLang="en-US" sz="1600" dirty="0"/>
            </a:p>
          </p:txBody>
        </p:sp>
      </p:grpSp>
      <p:cxnSp>
        <p:nvCxnSpPr>
          <p:cNvPr id="344" name="直線コネクタ 343"/>
          <p:cNvCxnSpPr/>
          <p:nvPr/>
        </p:nvCxnSpPr>
        <p:spPr>
          <a:xfrm rot="16200000" flipH="1">
            <a:off x="5032643" y="3313165"/>
            <a:ext cx="1736425" cy="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/>
          <p:cNvCxnSpPr/>
          <p:nvPr/>
        </p:nvCxnSpPr>
        <p:spPr>
          <a:xfrm rot="16200000" flipH="1">
            <a:off x="5801157" y="3038165"/>
            <a:ext cx="2729656" cy="61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直線コネクタ 349"/>
          <p:cNvCxnSpPr/>
          <p:nvPr/>
        </p:nvCxnSpPr>
        <p:spPr>
          <a:xfrm>
            <a:off x="457200" y="4228353"/>
            <a:ext cx="66482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/>
          <p:cNvCxnSpPr/>
          <p:nvPr/>
        </p:nvCxnSpPr>
        <p:spPr>
          <a:xfrm>
            <a:off x="7899852" y="4122788"/>
            <a:ext cx="68476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2" name="円/楕円 351"/>
          <p:cNvSpPr/>
          <p:nvPr/>
        </p:nvSpPr>
        <p:spPr>
          <a:xfrm>
            <a:off x="8589623" y="4074229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円/楕円 352"/>
          <p:cNvSpPr/>
          <p:nvPr/>
        </p:nvSpPr>
        <p:spPr>
          <a:xfrm>
            <a:off x="7899852" y="4616941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4" name="直線コネクタ 353"/>
          <p:cNvCxnSpPr/>
          <p:nvPr/>
        </p:nvCxnSpPr>
        <p:spPr>
          <a:xfrm>
            <a:off x="7997029" y="4667428"/>
            <a:ext cx="592594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6" name="円/楕円 355"/>
          <p:cNvSpPr/>
          <p:nvPr/>
        </p:nvSpPr>
        <p:spPr>
          <a:xfrm>
            <a:off x="8589623" y="4620457"/>
            <a:ext cx="97177" cy="9711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図形グループ 367"/>
          <p:cNvGrpSpPr/>
          <p:nvPr/>
        </p:nvGrpSpPr>
        <p:grpSpPr>
          <a:xfrm>
            <a:off x="2156638" y="2133394"/>
            <a:ext cx="782559" cy="200460"/>
            <a:chOff x="2309238" y="1515634"/>
            <a:chExt cx="782559" cy="200460"/>
          </a:xfrm>
        </p:grpSpPr>
        <p:sp>
          <p:nvSpPr>
            <p:cNvPr id="360" name="円/楕円 359"/>
            <p:cNvSpPr/>
            <p:nvPr/>
          </p:nvSpPr>
          <p:spPr>
            <a:xfrm>
              <a:off x="2430908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円/楕円 360"/>
            <p:cNvSpPr/>
            <p:nvPr/>
          </p:nvSpPr>
          <p:spPr>
            <a:xfrm>
              <a:off x="2825786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2" name="直線コネクタ 361"/>
            <p:cNvCxnSpPr/>
            <p:nvPr/>
          </p:nvCxnSpPr>
          <p:spPr>
            <a:xfrm flipV="1">
              <a:off x="2514075" y="1515634"/>
              <a:ext cx="394878" cy="13992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/>
            <p:cNvCxnSpPr/>
            <p:nvPr/>
          </p:nvCxnSpPr>
          <p:spPr>
            <a:xfrm>
              <a:off x="2908953" y="1677991"/>
              <a:ext cx="99678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コネクタ 364"/>
            <p:cNvCxnSpPr>
              <a:endCxn id="360" idx="2"/>
            </p:cNvCxnSpPr>
            <p:nvPr/>
          </p:nvCxnSpPr>
          <p:spPr>
            <a:xfrm>
              <a:off x="2309238" y="1676402"/>
              <a:ext cx="121670" cy="2796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円/楕円 366"/>
            <p:cNvSpPr/>
            <p:nvPr/>
          </p:nvSpPr>
          <p:spPr>
            <a:xfrm>
              <a:off x="3008631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68"/>
          <p:cNvGrpSpPr/>
          <p:nvPr/>
        </p:nvGrpSpPr>
        <p:grpSpPr>
          <a:xfrm>
            <a:off x="4373560" y="1515634"/>
            <a:ext cx="782559" cy="200460"/>
            <a:chOff x="2309238" y="1515634"/>
            <a:chExt cx="782559" cy="200460"/>
          </a:xfrm>
        </p:grpSpPr>
        <p:sp>
          <p:nvSpPr>
            <p:cNvPr id="370" name="円/楕円 369"/>
            <p:cNvSpPr/>
            <p:nvPr/>
          </p:nvSpPr>
          <p:spPr>
            <a:xfrm>
              <a:off x="2430908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円/楕円 370"/>
            <p:cNvSpPr/>
            <p:nvPr/>
          </p:nvSpPr>
          <p:spPr>
            <a:xfrm>
              <a:off x="2825786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2" name="直線コネクタ 371"/>
            <p:cNvCxnSpPr/>
            <p:nvPr/>
          </p:nvCxnSpPr>
          <p:spPr>
            <a:xfrm flipV="1">
              <a:off x="2514075" y="1515634"/>
              <a:ext cx="394878" cy="13992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/>
            <p:cNvCxnSpPr/>
            <p:nvPr/>
          </p:nvCxnSpPr>
          <p:spPr>
            <a:xfrm>
              <a:off x="2908953" y="1677991"/>
              <a:ext cx="99678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>
              <a:endCxn id="370" idx="2"/>
            </p:cNvCxnSpPr>
            <p:nvPr/>
          </p:nvCxnSpPr>
          <p:spPr>
            <a:xfrm>
              <a:off x="2309238" y="1676402"/>
              <a:ext cx="121670" cy="2796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円/楕円 374"/>
            <p:cNvSpPr/>
            <p:nvPr/>
          </p:nvSpPr>
          <p:spPr>
            <a:xfrm>
              <a:off x="3008631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図形グループ 376"/>
          <p:cNvGrpSpPr/>
          <p:nvPr/>
        </p:nvGrpSpPr>
        <p:grpSpPr>
          <a:xfrm>
            <a:off x="7162920" y="1515634"/>
            <a:ext cx="782559" cy="200460"/>
            <a:chOff x="2309238" y="1515634"/>
            <a:chExt cx="782559" cy="200460"/>
          </a:xfrm>
        </p:grpSpPr>
        <p:sp>
          <p:nvSpPr>
            <p:cNvPr id="378" name="円/楕円 377"/>
            <p:cNvSpPr/>
            <p:nvPr/>
          </p:nvSpPr>
          <p:spPr>
            <a:xfrm>
              <a:off x="2430908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円/楕円 378"/>
            <p:cNvSpPr/>
            <p:nvPr/>
          </p:nvSpPr>
          <p:spPr>
            <a:xfrm>
              <a:off x="2825786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0" name="直線コネクタ 379"/>
            <p:cNvCxnSpPr/>
            <p:nvPr/>
          </p:nvCxnSpPr>
          <p:spPr>
            <a:xfrm flipV="1">
              <a:off x="2514075" y="1515634"/>
              <a:ext cx="394878" cy="13992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/>
            <p:cNvCxnSpPr/>
            <p:nvPr/>
          </p:nvCxnSpPr>
          <p:spPr>
            <a:xfrm>
              <a:off x="2908953" y="1677991"/>
              <a:ext cx="99678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/>
            <p:cNvCxnSpPr>
              <a:endCxn id="378" idx="2"/>
            </p:cNvCxnSpPr>
            <p:nvPr/>
          </p:nvCxnSpPr>
          <p:spPr>
            <a:xfrm>
              <a:off x="2309238" y="1676402"/>
              <a:ext cx="121670" cy="2796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円/楕円 382"/>
            <p:cNvSpPr/>
            <p:nvPr/>
          </p:nvSpPr>
          <p:spPr>
            <a:xfrm>
              <a:off x="3008631" y="1642301"/>
              <a:ext cx="83166" cy="7379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4" name="テキスト ボックス 383"/>
          <p:cNvSpPr txBox="1"/>
          <p:nvPr/>
        </p:nvSpPr>
        <p:spPr>
          <a:xfrm>
            <a:off x="2015212" y="1789135"/>
            <a:ext cx="86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Monitor</a:t>
            </a:r>
            <a:endParaRPr kumimoji="1" lang="ja-JP" altLang="en-US" sz="1600" dirty="0"/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5173055" y="1507125"/>
            <a:ext cx="86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Monitor</a:t>
            </a:r>
            <a:endParaRPr kumimoji="1" lang="ja-JP" altLang="en-US" sz="1600" dirty="0"/>
          </a:p>
        </p:txBody>
      </p:sp>
      <p:sp>
        <p:nvSpPr>
          <p:cNvPr id="386" name="テキスト ボックス 385"/>
          <p:cNvSpPr txBox="1"/>
          <p:nvPr/>
        </p:nvSpPr>
        <p:spPr>
          <a:xfrm>
            <a:off x="7915425" y="1473024"/>
            <a:ext cx="86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Monitor</a:t>
            </a:r>
            <a:endParaRPr kumimoji="1" lang="ja-JP" altLang="en-US" sz="1600" dirty="0"/>
          </a:p>
        </p:txBody>
      </p:sp>
      <p:sp>
        <p:nvSpPr>
          <p:cNvPr id="388" name="テキスト ボックス 387"/>
          <p:cNvSpPr txBox="1"/>
          <p:nvPr/>
        </p:nvSpPr>
        <p:spPr>
          <a:xfrm>
            <a:off x="909780" y="60579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アンプ部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90" name="テキスト ボックス 389"/>
          <p:cNvSpPr txBox="1"/>
          <p:nvPr/>
        </p:nvSpPr>
        <p:spPr>
          <a:xfrm>
            <a:off x="3973958" y="5873234"/>
            <a:ext cx="143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シェイパー</a:t>
            </a:r>
            <a:r>
              <a:rPr lang="ja-JP" altLang="en-US" dirty="0" smtClean="0">
                <a:solidFill>
                  <a:schemeClr val="accent2"/>
                </a:solidFill>
              </a:rPr>
              <a:t>部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91" name="正方形/長方形 390"/>
          <p:cNvSpPr/>
          <p:nvPr/>
        </p:nvSpPr>
        <p:spPr>
          <a:xfrm>
            <a:off x="7284590" y="1177917"/>
            <a:ext cx="1500484" cy="4781439"/>
          </a:xfrm>
          <a:prstGeom prst="rect">
            <a:avLst/>
          </a:prstGeom>
          <a:solidFill>
            <a:schemeClr val="accent4">
              <a:alpha val="16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7435850" y="5873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4"/>
                </a:solidFill>
              </a:rPr>
              <a:t>変換部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3477899" y="342900"/>
            <a:ext cx="22728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800" dirty="0" smtClean="0"/>
              <a:t>ブロック図</a:t>
            </a:r>
            <a:endParaRPr kumimoji="1" lang="ja-JP" altLang="en-US" sz="3800" dirty="0"/>
          </a:p>
        </p:txBody>
      </p:sp>
      <p:sp>
        <p:nvSpPr>
          <p:cNvPr id="200" name="正方形/長方形 199"/>
          <p:cNvSpPr/>
          <p:nvPr/>
        </p:nvSpPr>
        <p:spPr>
          <a:xfrm>
            <a:off x="3037936" y="1747200"/>
            <a:ext cx="1700654" cy="1499171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VI2M_SW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5766830" y="2077482"/>
            <a:ext cx="1465453" cy="1391522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VI2M_SW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2" name="正方形/長方形 201"/>
          <p:cNvSpPr/>
          <p:nvPr/>
        </p:nvSpPr>
        <p:spPr>
          <a:xfrm>
            <a:off x="4470938" y="3746040"/>
            <a:ext cx="1404234" cy="1320035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VI2M_SW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6" name="直線コネクタ 215"/>
          <p:cNvCxnSpPr/>
          <p:nvPr/>
        </p:nvCxnSpPr>
        <p:spPr>
          <a:xfrm>
            <a:off x="1528206" y="4074229"/>
            <a:ext cx="63807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図形グループ 233"/>
          <p:cNvGrpSpPr/>
          <p:nvPr/>
        </p:nvGrpSpPr>
        <p:grpSpPr>
          <a:xfrm>
            <a:off x="635443" y="5279906"/>
            <a:ext cx="1530835" cy="522172"/>
            <a:chOff x="455612" y="1952697"/>
            <a:chExt cx="2199795" cy="711483"/>
          </a:xfrm>
        </p:grpSpPr>
        <p:grpSp>
          <p:nvGrpSpPr>
            <p:cNvPr id="39" name="図形グループ 123"/>
            <p:cNvGrpSpPr/>
            <p:nvPr/>
          </p:nvGrpSpPr>
          <p:grpSpPr>
            <a:xfrm>
              <a:off x="455612" y="1952697"/>
              <a:ext cx="2199795" cy="294061"/>
              <a:chOff x="394729" y="2309158"/>
              <a:chExt cx="2570389" cy="387010"/>
            </a:xfrm>
          </p:grpSpPr>
          <p:sp>
            <p:nvSpPr>
              <p:cNvPr id="239" name="正方形/長方形 238"/>
              <p:cNvSpPr/>
              <p:nvPr/>
            </p:nvSpPr>
            <p:spPr>
              <a:xfrm>
                <a:off x="930289" y="2352675"/>
                <a:ext cx="558800" cy="34349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1623793" y="2475863"/>
                <a:ext cx="97177" cy="9711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2085195" y="2475863"/>
                <a:ext cx="97177" cy="9711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2" name="直線コネクタ 241"/>
              <p:cNvCxnSpPr/>
              <p:nvPr/>
            </p:nvCxnSpPr>
            <p:spPr>
              <a:xfrm flipV="1">
                <a:off x="1720970" y="2309158"/>
                <a:ext cx="461402" cy="18415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/>
              <p:cNvCxnSpPr/>
              <p:nvPr/>
            </p:nvCxnSpPr>
            <p:spPr>
              <a:xfrm>
                <a:off x="394729" y="2522834"/>
                <a:ext cx="538748" cy="822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>
                <a:stCxn id="239" idx="3"/>
                <a:endCxn id="240" idx="2"/>
              </p:cNvCxnSpPr>
              <p:nvPr/>
            </p:nvCxnSpPr>
            <p:spPr>
              <a:xfrm>
                <a:off x="1489089" y="2524422"/>
                <a:ext cx="134704" cy="1588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 flipV="1">
                <a:off x="2182374" y="2522834"/>
                <a:ext cx="782744" cy="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正方形/長方形 235"/>
            <p:cNvSpPr/>
            <p:nvPr/>
          </p:nvSpPr>
          <p:spPr>
            <a:xfrm>
              <a:off x="913956" y="2403184"/>
              <a:ext cx="478233" cy="26099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7" name="直線コネクタ 236"/>
            <p:cNvCxnSpPr/>
            <p:nvPr/>
          </p:nvCxnSpPr>
          <p:spPr>
            <a:xfrm>
              <a:off x="455613" y="2537514"/>
              <a:ext cx="461073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>
              <a:stCxn id="236" idx="3"/>
            </p:cNvCxnSpPr>
            <p:nvPr/>
          </p:nvCxnSpPr>
          <p:spPr>
            <a:xfrm>
              <a:off x="1392190" y="2533682"/>
              <a:ext cx="1263216" cy="5039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7" name="直線コネクタ 246"/>
          <p:cNvCxnSpPr/>
          <p:nvPr/>
        </p:nvCxnSpPr>
        <p:spPr>
          <a:xfrm rot="5400000">
            <a:off x="1755898" y="5328954"/>
            <a:ext cx="77502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rot="5400000">
            <a:off x="-102737" y="4966534"/>
            <a:ext cx="14779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図形グループ 252"/>
          <p:cNvGrpSpPr/>
          <p:nvPr/>
        </p:nvGrpSpPr>
        <p:grpSpPr>
          <a:xfrm>
            <a:off x="2142617" y="4254751"/>
            <a:ext cx="980985" cy="522172"/>
            <a:chOff x="637339" y="1952697"/>
            <a:chExt cx="1671899" cy="711483"/>
          </a:xfrm>
        </p:grpSpPr>
        <p:grpSp>
          <p:nvGrpSpPr>
            <p:cNvPr id="41" name="図形グループ 123"/>
            <p:cNvGrpSpPr/>
            <p:nvPr/>
          </p:nvGrpSpPr>
          <p:grpSpPr>
            <a:xfrm>
              <a:off x="817007" y="1952697"/>
              <a:ext cx="1492223" cy="294061"/>
              <a:chOff x="817007" y="2309158"/>
              <a:chExt cx="1743614" cy="387010"/>
            </a:xfrm>
          </p:grpSpPr>
          <p:sp>
            <p:nvSpPr>
              <p:cNvPr id="263" name="正方形/長方形 262"/>
              <p:cNvSpPr/>
              <p:nvPr/>
            </p:nvSpPr>
            <p:spPr>
              <a:xfrm>
                <a:off x="930289" y="2352675"/>
                <a:ext cx="558800" cy="34349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円/楕円 263"/>
              <p:cNvSpPr/>
              <p:nvPr/>
            </p:nvSpPr>
            <p:spPr>
              <a:xfrm>
                <a:off x="1623793" y="2475863"/>
                <a:ext cx="97177" cy="9711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2085195" y="2475863"/>
                <a:ext cx="97177" cy="9711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7" name="直線コネクタ 276"/>
              <p:cNvCxnSpPr/>
              <p:nvPr/>
            </p:nvCxnSpPr>
            <p:spPr>
              <a:xfrm flipV="1">
                <a:off x="1720970" y="2309158"/>
                <a:ext cx="461402" cy="18415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817007" y="2529465"/>
                <a:ext cx="116471" cy="1588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>
                <a:stCxn id="263" idx="3"/>
                <a:endCxn id="264" idx="2"/>
              </p:cNvCxnSpPr>
              <p:nvPr/>
            </p:nvCxnSpPr>
            <p:spPr>
              <a:xfrm>
                <a:off x="1489089" y="2524422"/>
                <a:ext cx="134704" cy="1588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 flipV="1">
                <a:off x="2182373" y="2513812"/>
                <a:ext cx="378248" cy="902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正方形/長方形 258"/>
            <p:cNvSpPr/>
            <p:nvPr/>
          </p:nvSpPr>
          <p:spPr>
            <a:xfrm>
              <a:off x="913956" y="2403184"/>
              <a:ext cx="478233" cy="26099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1" name="直線コネクタ 260"/>
            <p:cNvCxnSpPr/>
            <p:nvPr/>
          </p:nvCxnSpPr>
          <p:spPr>
            <a:xfrm>
              <a:off x="637339" y="2538721"/>
              <a:ext cx="279346" cy="216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>
              <a:stCxn id="259" idx="3"/>
            </p:cNvCxnSpPr>
            <p:nvPr/>
          </p:nvCxnSpPr>
          <p:spPr>
            <a:xfrm>
              <a:off x="1392189" y="2533682"/>
              <a:ext cx="917049" cy="5039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1" name="直線コネクタ 330"/>
          <p:cNvCxnSpPr/>
          <p:nvPr/>
        </p:nvCxnSpPr>
        <p:spPr>
          <a:xfrm rot="5400000">
            <a:off x="1870216" y="4659511"/>
            <a:ext cx="560414" cy="124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/>
          <p:cNvCxnSpPr/>
          <p:nvPr/>
        </p:nvCxnSpPr>
        <p:spPr>
          <a:xfrm flipV="1">
            <a:off x="1985516" y="4382094"/>
            <a:ext cx="292793" cy="69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4" name="正方形/長方形 403"/>
          <p:cNvSpPr/>
          <p:nvPr/>
        </p:nvSpPr>
        <p:spPr>
          <a:xfrm>
            <a:off x="257381" y="1069919"/>
            <a:ext cx="1924575" cy="4781439"/>
          </a:xfrm>
          <a:prstGeom prst="rect">
            <a:avLst/>
          </a:prstGeom>
          <a:solidFill>
            <a:schemeClr val="accent4">
              <a:alpha val="16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正方形/長方形 388"/>
          <p:cNvSpPr/>
          <p:nvPr/>
        </p:nvSpPr>
        <p:spPr>
          <a:xfrm>
            <a:off x="2246577" y="1069919"/>
            <a:ext cx="4905238" cy="4781439"/>
          </a:xfrm>
          <a:prstGeom prst="rect">
            <a:avLst/>
          </a:prstGeom>
          <a:solidFill>
            <a:srgbClr val="C0504D">
              <a:alpha val="16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1" name="スライド番号プレースホルダ 2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289277" y="37689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pF</a:t>
            </a:r>
            <a:endParaRPr kumimoji="1" lang="ja-JP" altLang="en-US" dirty="0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2507021" y="275508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pF</a:t>
            </a:r>
            <a:endParaRPr kumimoji="1" lang="ja-JP" altLang="en-US" dirty="0"/>
          </a:p>
        </p:txBody>
      </p:sp>
      <p:sp>
        <p:nvSpPr>
          <p:cNvPr id="248" name="正方形/長方形 247"/>
          <p:cNvSpPr/>
          <p:nvPr/>
        </p:nvSpPr>
        <p:spPr>
          <a:xfrm>
            <a:off x="2043671" y="1747200"/>
            <a:ext cx="1259030" cy="3265379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300" dirty="0" smtClean="0">
                <a:solidFill>
                  <a:srgbClr val="FF0000"/>
                </a:solidFill>
              </a:rPr>
              <a:t>PZC</a:t>
            </a:r>
            <a:endParaRPr kumimoji="1" lang="ja-JP" altLang="en-US" sz="3300" dirty="0">
              <a:solidFill>
                <a:srgbClr val="FF0000"/>
              </a:solidFill>
            </a:endParaRPr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4380482" y="3207991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4.2</a:t>
            </a:r>
            <a:r>
              <a:rPr kumimoji="1" lang="en-US" altLang="ja-JP" dirty="0" smtClean="0"/>
              <a:t>pF</a:t>
            </a:r>
            <a:endParaRPr kumimoji="1" lang="ja-JP" altLang="en-US" dirty="0"/>
          </a:p>
        </p:txBody>
      </p:sp>
      <p:grpSp>
        <p:nvGrpSpPr>
          <p:cNvPr id="50" name="図形グループ 356"/>
          <p:cNvGrpSpPr/>
          <p:nvPr/>
        </p:nvGrpSpPr>
        <p:grpSpPr>
          <a:xfrm>
            <a:off x="5909641" y="3682831"/>
            <a:ext cx="1262056" cy="295648"/>
            <a:chOff x="3111504" y="3353774"/>
            <a:chExt cx="1262056" cy="374396"/>
          </a:xfrm>
        </p:grpSpPr>
        <p:cxnSp>
          <p:nvCxnSpPr>
            <p:cNvPr id="358" name="直線コネクタ 357"/>
            <p:cNvCxnSpPr/>
            <p:nvPr/>
          </p:nvCxnSpPr>
          <p:spPr>
            <a:xfrm rot="5400000">
              <a:off x="3628801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/>
            <p:nvPr/>
          </p:nvCxnSpPr>
          <p:spPr>
            <a:xfrm rot="5400000">
              <a:off x="3785965" y="3540178"/>
              <a:ext cx="374396" cy="1588"/>
            </a:xfrm>
            <a:prstGeom prst="line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コネクタ 363"/>
            <p:cNvCxnSpPr/>
            <p:nvPr/>
          </p:nvCxnSpPr>
          <p:spPr>
            <a:xfrm rot="10800000">
              <a:off x="3972370" y="3540971"/>
              <a:ext cx="401190" cy="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コネクタ 365"/>
            <p:cNvCxnSpPr/>
            <p:nvPr/>
          </p:nvCxnSpPr>
          <p:spPr>
            <a:xfrm rot="10800000" flipV="1">
              <a:off x="3111504" y="3540967"/>
              <a:ext cx="705293" cy="1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テキスト ボックス 398"/>
          <p:cNvSpPr txBox="1"/>
          <p:nvPr/>
        </p:nvSpPr>
        <p:spPr>
          <a:xfrm>
            <a:off x="6614934" y="3145973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4.2</a:t>
            </a:r>
            <a:r>
              <a:rPr kumimoji="1" lang="en-US" altLang="ja-JP" dirty="0" smtClean="0"/>
              <a:t>pF</a:t>
            </a:r>
            <a:endParaRPr kumimoji="1" lang="ja-JP" altLang="en-US" dirty="0"/>
          </a:p>
        </p:txBody>
      </p:sp>
      <p:grpSp>
        <p:nvGrpSpPr>
          <p:cNvPr id="253" name="図形グループ 252"/>
          <p:cNvGrpSpPr/>
          <p:nvPr/>
        </p:nvGrpSpPr>
        <p:grpSpPr>
          <a:xfrm>
            <a:off x="801390" y="2881631"/>
            <a:ext cx="1342816" cy="374396"/>
            <a:chOff x="813822" y="2881631"/>
            <a:chExt cx="1342816" cy="374396"/>
          </a:xfrm>
        </p:grpSpPr>
        <p:grpSp>
          <p:nvGrpSpPr>
            <p:cNvPr id="310" name="図形グループ 44"/>
            <p:cNvGrpSpPr/>
            <p:nvPr/>
          </p:nvGrpSpPr>
          <p:grpSpPr>
            <a:xfrm>
              <a:off x="813822" y="2881631"/>
              <a:ext cx="711199" cy="374396"/>
              <a:chOff x="2349501" y="3481981"/>
              <a:chExt cx="711199" cy="374396"/>
            </a:xfrm>
          </p:grpSpPr>
          <p:cxnSp>
            <p:nvCxnSpPr>
              <p:cNvPr id="357" name="直線コネクタ 356"/>
              <p:cNvCxnSpPr/>
              <p:nvPr/>
            </p:nvCxnSpPr>
            <p:spPr>
              <a:xfrm rot="5400000">
                <a:off x="2407007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線コネクタ 367"/>
              <p:cNvCxnSpPr/>
              <p:nvPr/>
            </p:nvCxnSpPr>
            <p:spPr>
              <a:xfrm rot="5400000">
                <a:off x="2564171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線コネクタ 368"/>
              <p:cNvCxnSpPr/>
              <p:nvPr/>
            </p:nvCxnSpPr>
            <p:spPr>
              <a:xfrm rot="10800000">
                <a:off x="2750576" y="3669178"/>
                <a:ext cx="310124" cy="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線コネクタ 399"/>
              <p:cNvCxnSpPr/>
              <p:nvPr/>
            </p:nvCxnSpPr>
            <p:spPr>
              <a:xfrm rot="10800000" flipV="1">
                <a:off x="2349501" y="3669175"/>
                <a:ext cx="245501" cy="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図形グループ 250"/>
            <p:cNvGrpSpPr/>
            <p:nvPr/>
          </p:nvGrpSpPr>
          <p:grpSpPr>
            <a:xfrm>
              <a:off x="1507471" y="2913138"/>
              <a:ext cx="478045" cy="200460"/>
              <a:chOff x="966803" y="2902851"/>
              <a:chExt cx="478045" cy="200460"/>
            </a:xfrm>
          </p:grpSpPr>
          <p:sp>
            <p:nvSpPr>
              <p:cNvPr id="313" name="円/楕円 312"/>
              <p:cNvSpPr/>
              <p:nvPr/>
            </p:nvSpPr>
            <p:spPr>
              <a:xfrm>
                <a:off x="966803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円/楕円 315"/>
              <p:cNvSpPr/>
              <p:nvPr/>
            </p:nvSpPr>
            <p:spPr>
              <a:xfrm>
                <a:off x="1361681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0" name="直線コネクタ 319"/>
              <p:cNvCxnSpPr/>
              <p:nvPr/>
            </p:nvCxnSpPr>
            <p:spPr>
              <a:xfrm flipV="1">
                <a:off x="1049970" y="2902851"/>
                <a:ext cx="394878" cy="13992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直線コネクタ 311"/>
            <p:cNvCxnSpPr/>
            <p:nvPr/>
          </p:nvCxnSpPr>
          <p:spPr>
            <a:xfrm>
              <a:off x="1980418" y="3070106"/>
              <a:ext cx="176220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図形グループ 400"/>
          <p:cNvGrpSpPr/>
          <p:nvPr/>
        </p:nvGrpSpPr>
        <p:grpSpPr>
          <a:xfrm>
            <a:off x="3109038" y="3256027"/>
            <a:ext cx="1264517" cy="393396"/>
            <a:chOff x="813822" y="2881631"/>
            <a:chExt cx="1342816" cy="374396"/>
          </a:xfrm>
        </p:grpSpPr>
        <p:grpSp>
          <p:nvGrpSpPr>
            <p:cNvPr id="402" name="図形グループ 44"/>
            <p:cNvGrpSpPr/>
            <p:nvPr/>
          </p:nvGrpSpPr>
          <p:grpSpPr>
            <a:xfrm>
              <a:off x="813822" y="2881631"/>
              <a:ext cx="711199" cy="374396"/>
              <a:chOff x="2349501" y="3481981"/>
              <a:chExt cx="711199" cy="374396"/>
            </a:xfrm>
          </p:grpSpPr>
          <p:cxnSp>
            <p:nvCxnSpPr>
              <p:cNvPr id="409" name="直線コネクタ 408"/>
              <p:cNvCxnSpPr/>
              <p:nvPr/>
            </p:nvCxnSpPr>
            <p:spPr>
              <a:xfrm rot="5400000">
                <a:off x="2407007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線コネクタ 409"/>
              <p:cNvCxnSpPr/>
              <p:nvPr/>
            </p:nvCxnSpPr>
            <p:spPr>
              <a:xfrm rot="5400000">
                <a:off x="2564171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直線コネクタ 410"/>
              <p:cNvCxnSpPr/>
              <p:nvPr/>
            </p:nvCxnSpPr>
            <p:spPr>
              <a:xfrm rot="10800000">
                <a:off x="2750576" y="3669178"/>
                <a:ext cx="310124" cy="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線コネクタ 411"/>
              <p:cNvCxnSpPr/>
              <p:nvPr/>
            </p:nvCxnSpPr>
            <p:spPr>
              <a:xfrm rot="10800000" flipV="1">
                <a:off x="2349501" y="3669175"/>
                <a:ext cx="245501" cy="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3" name="図形グループ 250"/>
            <p:cNvGrpSpPr/>
            <p:nvPr/>
          </p:nvGrpSpPr>
          <p:grpSpPr>
            <a:xfrm>
              <a:off x="1507471" y="2913138"/>
              <a:ext cx="478045" cy="200460"/>
              <a:chOff x="966803" y="2902851"/>
              <a:chExt cx="478045" cy="200460"/>
            </a:xfrm>
          </p:grpSpPr>
          <p:sp>
            <p:nvSpPr>
              <p:cNvPr id="406" name="円/楕円 405"/>
              <p:cNvSpPr/>
              <p:nvPr/>
            </p:nvSpPr>
            <p:spPr>
              <a:xfrm>
                <a:off x="966803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円/楕円 406"/>
              <p:cNvSpPr/>
              <p:nvPr/>
            </p:nvSpPr>
            <p:spPr>
              <a:xfrm>
                <a:off x="1361681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8" name="直線コネクタ 407"/>
              <p:cNvCxnSpPr/>
              <p:nvPr/>
            </p:nvCxnSpPr>
            <p:spPr>
              <a:xfrm flipV="1">
                <a:off x="1049970" y="2902851"/>
                <a:ext cx="394878" cy="13992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直線コネクタ 404"/>
            <p:cNvCxnSpPr/>
            <p:nvPr/>
          </p:nvCxnSpPr>
          <p:spPr>
            <a:xfrm>
              <a:off x="1980418" y="3070106"/>
              <a:ext cx="176220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図形グループ 412"/>
          <p:cNvGrpSpPr/>
          <p:nvPr/>
        </p:nvGrpSpPr>
        <p:grpSpPr>
          <a:xfrm>
            <a:off x="5887298" y="3390838"/>
            <a:ext cx="1264517" cy="393396"/>
            <a:chOff x="813822" y="2881631"/>
            <a:chExt cx="1342816" cy="374396"/>
          </a:xfrm>
        </p:grpSpPr>
        <p:grpSp>
          <p:nvGrpSpPr>
            <p:cNvPr id="414" name="図形グループ 44"/>
            <p:cNvGrpSpPr/>
            <p:nvPr/>
          </p:nvGrpSpPr>
          <p:grpSpPr>
            <a:xfrm>
              <a:off x="813822" y="2881631"/>
              <a:ext cx="711199" cy="374396"/>
              <a:chOff x="2349501" y="3481981"/>
              <a:chExt cx="711199" cy="374396"/>
            </a:xfrm>
          </p:grpSpPr>
          <p:cxnSp>
            <p:nvCxnSpPr>
              <p:cNvPr id="420" name="直線コネクタ 419"/>
              <p:cNvCxnSpPr/>
              <p:nvPr/>
            </p:nvCxnSpPr>
            <p:spPr>
              <a:xfrm rot="5400000">
                <a:off x="2407007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線コネクタ 420"/>
              <p:cNvCxnSpPr/>
              <p:nvPr/>
            </p:nvCxnSpPr>
            <p:spPr>
              <a:xfrm rot="5400000">
                <a:off x="2564171" y="3668385"/>
                <a:ext cx="374396" cy="1588"/>
              </a:xfrm>
              <a:prstGeom prst="line">
                <a:avLst/>
              </a:prstGeom>
              <a:ln w="444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線コネクタ 421"/>
              <p:cNvCxnSpPr/>
              <p:nvPr/>
            </p:nvCxnSpPr>
            <p:spPr>
              <a:xfrm rot="10800000">
                <a:off x="2750576" y="3669178"/>
                <a:ext cx="310124" cy="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線コネクタ 422"/>
              <p:cNvCxnSpPr/>
              <p:nvPr/>
            </p:nvCxnSpPr>
            <p:spPr>
              <a:xfrm rot="10800000" flipV="1">
                <a:off x="2349501" y="3669175"/>
                <a:ext cx="245501" cy="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図形グループ 250"/>
            <p:cNvGrpSpPr/>
            <p:nvPr/>
          </p:nvGrpSpPr>
          <p:grpSpPr>
            <a:xfrm>
              <a:off x="1507471" y="2913138"/>
              <a:ext cx="478045" cy="200460"/>
              <a:chOff x="966803" y="2902851"/>
              <a:chExt cx="478045" cy="200460"/>
            </a:xfrm>
          </p:grpSpPr>
          <p:sp>
            <p:nvSpPr>
              <p:cNvPr id="417" name="円/楕円 416"/>
              <p:cNvSpPr/>
              <p:nvPr/>
            </p:nvSpPr>
            <p:spPr>
              <a:xfrm>
                <a:off x="966803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円/楕円 417"/>
              <p:cNvSpPr/>
              <p:nvPr/>
            </p:nvSpPr>
            <p:spPr>
              <a:xfrm>
                <a:off x="1361681" y="3029518"/>
                <a:ext cx="83166" cy="7379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9" name="直線コネクタ 418"/>
              <p:cNvCxnSpPr/>
              <p:nvPr/>
            </p:nvCxnSpPr>
            <p:spPr>
              <a:xfrm flipV="1">
                <a:off x="1049970" y="2902851"/>
                <a:ext cx="394878" cy="13992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6" name="直線コネクタ 415"/>
            <p:cNvCxnSpPr/>
            <p:nvPr/>
          </p:nvCxnSpPr>
          <p:spPr>
            <a:xfrm>
              <a:off x="1980418" y="3070106"/>
              <a:ext cx="176220" cy="120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各トランジスタの状態で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出力を確認する。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プリアンプ出力</a:t>
            </a:r>
            <a:endParaRPr lang="en-US" altLang="ja-JP" dirty="0" smtClean="0"/>
          </a:p>
          <a:p>
            <a:r>
              <a:rPr lang="ja-JP" altLang="en-US" dirty="0" smtClean="0"/>
              <a:t>シェイパー１出力</a:t>
            </a:r>
            <a:endParaRPr lang="en-US" altLang="ja-JP" dirty="0" smtClean="0"/>
          </a:p>
          <a:p>
            <a:r>
              <a:rPr lang="ja-JP" altLang="en-US" dirty="0" smtClean="0"/>
              <a:t>シェイパー２出力</a:t>
            </a:r>
            <a:endParaRPr lang="en-US" altLang="ja-JP" dirty="0" smtClean="0"/>
          </a:p>
          <a:p>
            <a:r>
              <a:rPr lang="ja-JP" altLang="en-US" dirty="0" smtClean="0"/>
              <a:t>最終段出力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トランジスタの状態に合わせて、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バイアス電圧を調整する。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53200" y="4417358"/>
            <a:ext cx="1672904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TT: -500 mV</a:t>
            </a:r>
          </a:p>
          <a:p>
            <a:r>
              <a:rPr lang="en-US" altLang="ja-JP" sz="2400" dirty="0" smtClean="0"/>
              <a:t>FF: -400 mV</a:t>
            </a:r>
          </a:p>
          <a:p>
            <a:r>
              <a:rPr kumimoji="1" lang="en-US" altLang="ja-JP" sz="2400" dirty="0" smtClean="0"/>
              <a:t>FS: -650 mV</a:t>
            </a:r>
          </a:p>
          <a:p>
            <a:r>
              <a:rPr lang="en-US" altLang="ja-JP" sz="2400" dirty="0" smtClean="0"/>
              <a:t>SF: -300 mV</a:t>
            </a:r>
          </a:p>
          <a:p>
            <a:r>
              <a:rPr kumimoji="1" lang="en-US" altLang="ja-JP" sz="2400" dirty="0" smtClean="0"/>
              <a:t>SS: -550 mV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49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TT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44700" y="3898900"/>
            <a:ext cx="50267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dirty="0" smtClean="0"/>
              <a:t>バイアス電圧を</a:t>
            </a:r>
            <a:r>
              <a:rPr lang="en-US" altLang="ja-JP" sz="2500" dirty="0" smtClean="0"/>
              <a:t>-500mV</a:t>
            </a:r>
            <a:r>
              <a:rPr lang="ja-JP" altLang="en-US" sz="2500" dirty="0" smtClean="0"/>
              <a:t>に設定する。</a:t>
            </a:r>
            <a:endParaRPr kumimoji="1" lang="ja-JP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96" y="1993900"/>
            <a:ext cx="4501806" cy="4362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Preamp(FCSP1)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プリアンプ部では、仕様のゲインを実現する。</a:t>
            </a:r>
            <a:endParaRPr lang="en-US" altLang="ja-JP" dirty="0" smtClean="0"/>
          </a:p>
          <a:p>
            <a:r>
              <a:rPr lang="ja-JP" altLang="en-US" dirty="0" smtClean="0"/>
              <a:t>各入力電荷に対する出力電圧を観る。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CB8E-3420-A144-BCF5-C85217FFEFA1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461000" y="4281488"/>
            <a:ext cx="1587500" cy="317500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48500" y="5080000"/>
            <a:ext cx="124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ここの電圧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6029778" y="4598988"/>
            <a:ext cx="820624" cy="665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2309</Words>
  <Application>Microsoft Macintosh PowerPoint</Application>
  <PresentationFormat>画面に合わせる (4:3)</PresentationFormat>
  <Paragraphs>481</Paragraphs>
  <Slides>59</Slides>
  <Notes>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0" baseType="lpstr">
      <vt:lpstr>Office テーマ</vt:lpstr>
      <vt:lpstr>TPCFE</vt:lpstr>
      <vt:lpstr>スライド 2</vt:lpstr>
      <vt:lpstr>エレクトロニクスシステム</vt:lpstr>
      <vt:lpstr>スライド 4</vt:lpstr>
      <vt:lpstr>仕様(目標値)</vt:lpstr>
      <vt:lpstr>スライド 6</vt:lpstr>
      <vt:lpstr>各トランジスタの状態で 出力を確認する。</vt:lpstr>
      <vt:lpstr>TT</vt:lpstr>
      <vt:lpstr>Preamp(FCSP1)</vt:lpstr>
      <vt:lpstr>リニアリティ(10 V/pC, Preamp)</vt:lpstr>
      <vt:lpstr>リニアリティ(2 V/pC, Preamp)</vt:lpstr>
      <vt:lpstr>Shaper</vt:lpstr>
      <vt:lpstr>Shaper (10 V/pC, 0.5us)</vt:lpstr>
      <vt:lpstr>Shaper (10 V/pC, 1us)</vt:lpstr>
      <vt:lpstr>Shaper (10 V/pC, 2us)</vt:lpstr>
      <vt:lpstr>Shaper (2 V/pC, 0.5us)</vt:lpstr>
      <vt:lpstr>Shaper (2 V/pC, 1us)</vt:lpstr>
      <vt:lpstr>Shaper (2 V/pC, 2us)</vt:lpstr>
      <vt:lpstr>差動出力</vt:lpstr>
      <vt:lpstr>差動出力(10 V/pC, 500ns)</vt:lpstr>
      <vt:lpstr>FF</vt:lpstr>
      <vt:lpstr>リニアリティ(10 V/pC, Preamp)</vt:lpstr>
      <vt:lpstr>リニアリティ(2 V/pC, Preamp)</vt:lpstr>
      <vt:lpstr>FS</vt:lpstr>
      <vt:lpstr>リニアリティ(10 V/pC, Preamp)</vt:lpstr>
      <vt:lpstr>リニアリティ(2 V/pC, Preamp)</vt:lpstr>
      <vt:lpstr>SF</vt:lpstr>
      <vt:lpstr>リニアリティ(10 V/pC, Preamp)</vt:lpstr>
      <vt:lpstr>リニアリティ(2 V/pC, Preamp)</vt:lpstr>
      <vt:lpstr>SS</vt:lpstr>
      <vt:lpstr>リニアリティ(10 V/pC, Preamp)</vt:lpstr>
      <vt:lpstr>リニアリティ(2 V/pC, Preamp)</vt:lpstr>
      <vt:lpstr>Conclusion</vt:lpstr>
      <vt:lpstr>スライド 34</vt:lpstr>
      <vt:lpstr>今後の予定</vt:lpstr>
      <vt:lpstr>スライド 36</vt:lpstr>
      <vt:lpstr>付録</vt:lpstr>
      <vt:lpstr>スライド 38</vt:lpstr>
      <vt:lpstr>バイアス電圧による アンプ出力振幅(10V/pC,FBOUT, TT)</vt:lpstr>
      <vt:lpstr>スライド 40</vt:lpstr>
      <vt:lpstr>スライド 41</vt:lpstr>
      <vt:lpstr>スライド 42</vt:lpstr>
      <vt:lpstr>スライド 43</vt:lpstr>
      <vt:lpstr>各状態における バイアスの最適値(まとめ)</vt:lpstr>
      <vt:lpstr>スライド 45</vt:lpstr>
      <vt:lpstr>スライド 46</vt:lpstr>
      <vt:lpstr>回路</vt:lpstr>
      <vt:lpstr>Preamp()</vt:lpstr>
      <vt:lpstr>Preamp + pzc</vt:lpstr>
      <vt:lpstr>Vi2M</vt:lpstr>
      <vt:lpstr>1ch</vt:lpstr>
      <vt:lpstr>全体</vt:lpstr>
      <vt:lpstr>スライド 53</vt:lpstr>
      <vt:lpstr>スライド 54</vt:lpstr>
      <vt:lpstr>試験方法(線形性)</vt:lpstr>
      <vt:lpstr>低温でのゲイン振動の原因</vt:lpstr>
      <vt:lpstr>供給電流があまりにも低い?</vt:lpstr>
      <vt:lpstr>結果</vt:lpstr>
      <vt:lpstr>試験結果とグラフ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TPCFE</dc:title>
  <dc:creator>HIGASHI takatoshi</dc:creator>
  <cp:lastModifiedBy>HIGASHI takatoshi</cp:lastModifiedBy>
  <cp:revision>10</cp:revision>
  <dcterms:created xsi:type="dcterms:W3CDTF">2011-02-01T04:11:16Z</dcterms:created>
  <dcterms:modified xsi:type="dcterms:W3CDTF">2011-02-01T08:39:17Z</dcterms:modified>
</cp:coreProperties>
</file>