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Default Extension="docm" ContentType="application/vnd.ms-word.document.macroEnabled.12"/>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Lst>
  <p:notesMasterIdLst>
    <p:notesMasterId r:id="rId29"/>
  </p:notesMasterIdLst>
  <p:handoutMasterIdLst>
    <p:handoutMasterId r:id="rId30"/>
  </p:handoutMasterIdLst>
  <p:sldIdLst>
    <p:sldId id="256" r:id="rId3"/>
    <p:sldId id="259" r:id="rId4"/>
    <p:sldId id="283" r:id="rId5"/>
    <p:sldId id="303" r:id="rId6"/>
    <p:sldId id="286" r:id="rId7"/>
    <p:sldId id="290" r:id="rId8"/>
    <p:sldId id="291" r:id="rId9"/>
    <p:sldId id="297" r:id="rId10"/>
    <p:sldId id="313" r:id="rId11"/>
    <p:sldId id="312" r:id="rId12"/>
    <p:sldId id="315" r:id="rId13"/>
    <p:sldId id="284" r:id="rId14"/>
    <p:sldId id="298" r:id="rId15"/>
    <p:sldId id="305" r:id="rId16"/>
    <p:sldId id="307" r:id="rId17"/>
    <p:sldId id="308" r:id="rId18"/>
    <p:sldId id="309" r:id="rId19"/>
    <p:sldId id="311" r:id="rId20"/>
    <p:sldId id="310" r:id="rId21"/>
    <p:sldId id="304" r:id="rId22"/>
    <p:sldId id="299" r:id="rId23"/>
    <p:sldId id="302" r:id="rId24"/>
    <p:sldId id="285" r:id="rId25"/>
    <p:sldId id="287" r:id="rId26"/>
    <p:sldId id="314" r:id="rId27"/>
    <p:sldId id="316" r:id="rId28"/>
  </p:sldIdLst>
  <p:sldSz cx="9144000" cy="6858000" type="screen4x3"/>
  <p:notesSz cx="6845300" cy="9931400"/>
  <p:defaultTextStyle>
    <a:defPPr>
      <a:defRPr lang="ja-JP"/>
    </a:defPPr>
    <a:lvl1pPr algn="l" rtl="0" fontAlgn="base">
      <a:spcBef>
        <a:spcPct val="0"/>
      </a:spcBef>
      <a:spcAft>
        <a:spcPct val="0"/>
      </a:spcAft>
      <a:defRPr kumimoji="1" sz="2800"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sz="2800"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sz="2800"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sz="2800"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sz="28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sz="28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sz="28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sz="28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sz="2800" kern="1200">
        <a:solidFill>
          <a:schemeClr val="tx1"/>
        </a:solidFill>
        <a:latin typeface="Tahoma"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0000"/>
    <a:srgbClr val="BB1131"/>
    <a:srgbClr val="FFFF99"/>
    <a:srgbClr val="D60093"/>
    <a:srgbClr val="993366"/>
    <a:srgbClr val="CC00CC"/>
    <a:srgbClr val="3366FF"/>
    <a:srgbClr val="66FF33"/>
    <a:srgbClr val="C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34" autoAdjust="0"/>
    <p:restoredTop sz="84458" autoAdjust="0"/>
  </p:normalViewPr>
  <p:slideViewPr>
    <p:cSldViewPr>
      <p:cViewPr varScale="1">
        <p:scale>
          <a:sx n="39" d="100"/>
          <a:sy n="39" d="100"/>
        </p:scale>
        <p:origin x="-270" y="-96"/>
      </p:cViewPr>
      <p:guideLst>
        <p:guide orient="horz" pos="9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4050" y="-96"/>
      </p:cViewPr>
      <p:guideLst>
        <p:guide orient="horz" pos="3128"/>
        <p:guide pos="215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1026"/>
          <p:cNvSpPr>
            <a:spLocks noGrp="1" noChangeArrowheads="1"/>
          </p:cNvSpPr>
          <p:nvPr>
            <p:ph type="hdr" sz="quarter"/>
          </p:nvPr>
        </p:nvSpPr>
        <p:spPr bwMode="auto">
          <a:xfrm>
            <a:off x="0" y="0"/>
            <a:ext cx="2967038" cy="49688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defTabSz="923925">
              <a:defRPr sz="1200"/>
            </a:lvl1pPr>
          </a:lstStyle>
          <a:p>
            <a:endParaRPr lang="en-US" altLang="ja-JP"/>
          </a:p>
        </p:txBody>
      </p:sp>
      <p:sp>
        <p:nvSpPr>
          <p:cNvPr id="48131" name="Rectangle 1027"/>
          <p:cNvSpPr>
            <a:spLocks noGrp="1" noChangeArrowheads="1"/>
          </p:cNvSpPr>
          <p:nvPr>
            <p:ph type="dt" sz="quarter" idx="1"/>
          </p:nvPr>
        </p:nvSpPr>
        <p:spPr bwMode="auto">
          <a:xfrm>
            <a:off x="3878263" y="0"/>
            <a:ext cx="2967037" cy="49688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defTabSz="923925">
              <a:defRPr sz="1200"/>
            </a:lvl1pPr>
          </a:lstStyle>
          <a:p>
            <a:endParaRPr lang="en-US" altLang="ja-JP"/>
          </a:p>
        </p:txBody>
      </p:sp>
      <p:sp>
        <p:nvSpPr>
          <p:cNvPr id="48132" name="Rectangle 1028"/>
          <p:cNvSpPr>
            <a:spLocks noGrp="1" noChangeArrowheads="1"/>
          </p:cNvSpPr>
          <p:nvPr>
            <p:ph type="ftr" sz="quarter" idx="2"/>
          </p:nvPr>
        </p:nvSpPr>
        <p:spPr bwMode="auto">
          <a:xfrm>
            <a:off x="0" y="9434513"/>
            <a:ext cx="2967038" cy="496887"/>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defTabSz="923925">
              <a:defRPr sz="1200"/>
            </a:lvl1pPr>
          </a:lstStyle>
          <a:p>
            <a:endParaRPr lang="en-US" altLang="ja-JP"/>
          </a:p>
        </p:txBody>
      </p:sp>
      <p:sp>
        <p:nvSpPr>
          <p:cNvPr id="48133" name="Rectangle 1029"/>
          <p:cNvSpPr>
            <a:spLocks noGrp="1" noChangeArrowheads="1"/>
          </p:cNvSpPr>
          <p:nvPr>
            <p:ph type="sldNum" sz="quarter" idx="3"/>
          </p:nvPr>
        </p:nvSpPr>
        <p:spPr bwMode="auto">
          <a:xfrm>
            <a:off x="3878263" y="9434513"/>
            <a:ext cx="2967037" cy="496887"/>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defTabSz="923925">
              <a:defRPr sz="1200"/>
            </a:lvl1pPr>
          </a:lstStyle>
          <a:p>
            <a:fld id="{63ABE303-4472-43E6-A869-6C7E02B1A4E9}"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67038" cy="49688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defTabSz="923925">
              <a:defRPr sz="1200">
                <a:latin typeface="Times New Roman" charset="0"/>
              </a:defRPr>
            </a:lvl1pPr>
          </a:lstStyle>
          <a:p>
            <a:endParaRPr lang="en-US" altLang="ja-JP"/>
          </a:p>
        </p:txBody>
      </p:sp>
      <p:sp>
        <p:nvSpPr>
          <p:cNvPr id="6147" name="Rectangle 3"/>
          <p:cNvSpPr>
            <a:spLocks noGrp="1" noChangeArrowheads="1"/>
          </p:cNvSpPr>
          <p:nvPr>
            <p:ph type="dt" idx="1"/>
          </p:nvPr>
        </p:nvSpPr>
        <p:spPr bwMode="auto">
          <a:xfrm>
            <a:off x="3878263" y="0"/>
            <a:ext cx="2967037" cy="49688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defTabSz="923925">
              <a:defRPr sz="1200">
                <a:latin typeface="Times New Roman" charset="0"/>
              </a:defRPr>
            </a:lvl1pPr>
          </a:lstStyle>
          <a:p>
            <a:endParaRPr lang="en-US" altLang="ja-JP"/>
          </a:p>
        </p:txBody>
      </p:sp>
      <p:sp>
        <p:nvSpPr>
          <p:cNvPr id="6148" name="Rectangle 4"/>
          <p:cNvSpPr>
            <a:spLocks noGrp="1" noRot="1" noChangeAspect="1" noChangeArrowheads="1" noTextEdit="1"/>
          </p:cNvSpPr>
          <p:nvPr>
            <p:ph type="sldImg" idx="2"/>
          </p:nvPr>
        </p:nvSpPr>
        <p:spPr bwMode="auto">
          <a:xfrm>
            <a:off x="939800" y="744538"/>
            <a:ext cx="4965700" cy="372427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2813" y="4716463"/>
            <a:ext cx="5019675" cy="4470400"/>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150" name="Rectangle 6"/>
          <p:cNvSpPr>
            <a:spLocks noGrp="1" noChangeArrowheads="1"/>
          </p:cNvSpPr>
          <p:nvPr>
            <p:ph type="ftr" sz="quarter" idx="4"/>
          </p:nvPr>
        </p:nvSpPr>
        <p:spPr bwMode="auto">
          <a:xfrm>
            <a:off x="0" y="9434513"/>
            <a:ext cx="2967038" cy="496887"/>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defTabSz="923925">
              <a:defRPr sz="1200">
                <a:latin typeface="Times New Roman" charset="0"/>
              </a:defRPr>
            </a:lvl1pPr>
          </a:lstStyle>
          <a:p>
            <a:endParaRPr lang="en-US" altLang="ja-JP"/>
          </a:p>
        </p:txBody>
      </p:sp>
      <p:sp>
        <p:nvSpPr>
          <p:cNvPr id="6151" name="Rectangle 7"/>
          <p:cNvSpPr>
            <a:spLocks noGrp="1" noChangeArrowheads="1"/>
          </p:cNvSpPr>
          <p:nvPr>
            <p:ph type="sldNum" sz="quarter" idx="5"/>
          </p:nvPr>
        </p:nvSpPr>
        <p:spPr bwMode="auto">
          <a:xfrm>
            <a:off x="3878263" y="9434513"/>
            <a:ext cx="2967037" cy="496887"/>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defTabSz="923925">
              <a:defRPr sz="1200">
                <a:latin typeface="Times New Roman" charset="0"/>
              </a:defRPr>
            </a:lvl1pPr>
          </a:lstStyle>
          <a:p>
            <a:fld id="{99ABD2D7-0562-422C-A669-0D00094A8C87}"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ABD2D7-0562-422C-A669-0D00094A8C87}" type="slidenum">
              <a:rPr lang="en-US" altLang="ja-JP" smtClean="0"/>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E726C-9858-4FF9-98FF-3E9629750DA5}" type="slidenum">
              <a:rPr lang="en-US" altLang="ja-JP"/>
              <a:pPr/>
              <a:t>2</a:t>
            </a:fld>
            <a:endParaRPr lang="en-US" altLang="ja-JP"/>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ja-JP" altLang="en-US"/>
              <a:t>読み出し回路への要求は、</a:t>
            </a:r>
            <a:r>
              <a:rPr lang="en-US" altLang="ja-JP"/>
              <a:t>4</a:t>
            </a:r>
            <a:r>
              <a:rPr lang="ja-JP" altLang="en-US"/>
              <a:t>桁のダイナミックレンジでの測定、つまり</a:t>
            </a:r>
            <a:r>
              <a:rPr lang="en-US" altLang="ja-JP"/>
              <a:t>1fC</a:t>
            </a:r>
            <a:r>
              <a:rPr lang="ja-JP" altLang="en-US"/>
              <a:t>から数十</a:t>
            </a:r>
            <a:r>
              <a:rPr lang="en-US" altLang="ja-JP"/>
              <a:t>pC</a:t>
            </a:r>
            <a:r>
              <a:rPr lang="ja-JP" altLang="en-US"/>
              <a:t>の領域での測定を可能にすること、消費電力を可能な限り抑えること、多チャンネル化、放射線耐性化で、</a:t>
            </a:r>
            <a:r>
              <a:rPr lang="ja-JP" altLang="en-US">
                <a:solidFill>
                  <a:srgbClr val="FF0000"/>
                </a:solidFill>
                <a:ea typeface="ＭＳ Ｐゴシック" pitchFamily="50" charset="-128"/>
              </a:rPr>
              <a:t>これらの要求の中で、今回は</a:t>
            </a:r>
            <a:r>
              <a:rPr lang="en-US" altLang="ja-JP">
                <a:solidFill>
                  <a:srgbClr val="FF0000"/>
                </a:solidFill>
                <a:ea typeface="ＭＳ Ｐゴシック" pitchFamily="50" charset="-128"/>
              </a:rPr>
              <a:t>4</a:t>
            </a:r>
            <a:r>
              <a:rPr lang="ja-JP" altLang="en-US">
                <a:solidFill>
                  <a:srgbClr val="FF0000"/>
                </a:solidFill>
                <a:ea typeface="ＭＳ Ｐゴシック" pitchFamily="50" charset="-128"/>
              </a:rPr>
              <a:t>桁のダイナミックレンジでの測定が出来るように</a:t>
            </a:r>
            <a:r>
              <a:rPr lang="en-US" altLang="ja-JP">
                <a:solidFill>
                  <a:srgbClr val="FF0000"/>
                </a:solidFill>
                <a:ea typeface="ＭＳ Ｐゴシック" pitchFamily="50" charset="-128"/>
              </a:rPr>
              <a:t>ASIC</a:t>
            </a:r>
            <a:r>
              <a:rPr lang="ja-JP" altLang="en-US">
                <a:solidFill>
                  <a:srgbClr val="FF0000"/>
                </a:solidFill>
                <a:ea typeface="ＭＳ Ｐゴシック" pitchFamily="50" charset="-128"/>
              </a:rPr>
              <a:t>の設計・製作を行いました。</a:t>
            </a:r>
          </a:p>
          <a:p>
            <a:r>
              <a:rPr lang="ja-JP" altLang="en-US"/>
              <a:t>その流れは、</a:t>
            </a:r>
            <a:r>
              <a:rPr lang="en-US" altLang="ja-JP"/>
              <a:t>SPICE</a:t>
            </a:r>
            <a:r>
              <a:rPr lang="ja-JP" altLang="en-US"/>
              <a:t>シミュレータなどで回路図を描き、抵抗やコンデンサなどの値を決め、次に今回製作を依頼する台湾</a:t>
            </a:r>
            <a:r>
              <a:rPr lang="en-US" altLang="ja-JP"/>
              <a:t>TSCM</a:t>
            </a:r>
            <a:r>
              <a:rPr lang="ja-JP" altLang="en-US"/>
              <a:t>社の規格に従って回路のレイアウトを決めます。それが出来たらレイアウト図を企業に提出し、完成したらその性能評価を行い自分のほしい性能が出ているか検証するという形になります。</a:t>
            </a:r>
          </a:p>
          <a:p>
            <a:endParaRPr lang="en-US" altLang="ja-JP">
              <a:solidFill>
                <a:srgbClr val="FF0000"/>
              </a:solidFill>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9144000" cy="6858000"/>
            <a:chOff x="0" y="0"/>
            <a:chExt cx="5760" cy="4320"/>
          </a:xfrm>
        </p:grpSpPr>
        <p:grpSp>
          <p:nvGrpSpPr>
            <p:cNvPr id="29699" name="Group 3"/>
            <p:cNvGrpSpPr>
              <a:grpSpLocks/>
            </p:cNvGrpSpPr>
            <p:nvPr/>
          </p:nvGrpSpPr>
          <p:grpSpPr bwMode="auto">
            <a:xfrm>
              <a:off x="0" y="0"/>
              <a:ext cx="5760" cy="4320"/>
              <a:chOff x="0" y="0"/>
              <a:chExt cx="5760" cy="4320"/>
            </a:xfrm>
          </p:grpSpPr>
          <p:sp>
            <p:nvSpPr>
              <p:cNvPr id="2970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ja-JP" altLang="en-US"/>
              </a:p>
            </p:txBody>
          </p:sp>
          <p:grpSp>
            <p:nvGrpSpPr>
              <p:cNvPr id="29701" name="Group 5"/>
              <p:cNvGrpSpPr>
                <a:grpSpLocks/>
              </p:cNvGrpSpPr>
              <p:nvPr userDrawn="1"/>
            </p:nvGrpSpPr>
            <p:grpSpPr bwMode="auto">
              <a:xfrm>
                <a:off x="0" y="0"/>
                <a:ext cx="5760" cy="4320"/>
                <a:chOff x="0" y="0"/>
                <a:chExt cx="5760" cy="4320"/>
              </a:xfrm>
            </p:grpSpPr>
            <p:sp>
              <p:nvSpPr>
                <p:cNvPr id="2970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0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0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0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0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0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0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0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1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2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3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4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5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5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975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grpSp>
          <p:sp>
            <p:nvSpPr>
              <p:cNvPr id="2975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ja-JP" altLang="en-US"/>
              </a:p>
            </p:txBody>
          </p:sp>
        </p:grpSp>
        <p:grpSp>
          <p:nvGrpSpPr>
            <p:cNvPr id="29754" name="Group 58"/>
            <p:cNvGrpSpPr>
              <a:grpSpLocks/>
            </p:cNvGrpSpPr>
            <p:nvPr userDrawn="1"/>
          </p:nvGrpSpPr>
          <p:grpSpPr bwMode="auto">
            <a:xfrm>
              <a:off x="3" y="559"/>
              <a:ext cx="4192" cy="1796"/>
              <a:chOff x="3" y="559"/>
              <a:chExt cx="4192" cy="1796"/>
            </a:xfrm>
          </p:grpSpPr>
          <p:sp>
            <p:nvSpPr>
              <p:cNvPr id="2975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ja-JP" altLang="en-US"/>
              </a:p>
            </p:txBody>
          </p:sp>
          <p:sp>
            <p:nvSpPr>
              <p:cNvPr id="2975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ja-JP" altLang="en-US"/>
              </a:p>
            </p:txBody>
          </p:sp>
          <p:sp>
            <p:nvSpPr>
              <p:cNvPr id="2975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ja-JP" altLang="en-US"/>
              </a:p>
            </p:txBody>
          </p:sp>
          <p:sp>
            <p:nvSpPr>
              <p:cNvPr id="2975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ja-JP" altLang="en-US"/>
              </a:p>
            </p:txBody>
          </p:sp>
        </p:grpSp>
        <p:grpSp>
          <p:nvGrpSpPr>
            <p:cNvPr id="29759" name="Group 63"/>
            <p:cNvGrpSpPr>
              <a:grpSpLocks/>
            </p:cNvGrpSpPr>
            <p:nvPr userDrawn="1"/>
          </p:nvGrpSpPr>
          <p:grpSpPr bwMode="auto">
            <a:xfrm>
              <a:off x="1480" y="1952"/>
              <a:ext cx="3808" cy="1812"/>
              <a:chOff x="1480" y="1952"/>
              <a:chExt cx="3808" cy="1812"/>
            </a:xfrm>
          </p:grpSpPr>
          <p:sp>
            <p:nvSpPr>
              <p:cNvPr id="2976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ja-JP" altLang="en-US"/>
              </a:p>
            </p:txBody>
          </p:sp>
          <p:sp>
            <p:nvSpPr>
              <p:cNvPr id="2976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ja-JP" altLang="en-US"/>
              </a:p>
            </p:txBody>
          </p:sp>
          <p:sp>
            <p:nvSpPr>
              <p:cNvPr id="2976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ja-JP" altLang="en-US"/>
              </a:p>
            </p:txBody>
          </p:sp>
        </p:grpSp>
      </p:grpSp>
      <p:sp>
        <p:nvSpPr>
          <p:cNvPr id="29763" name="Rectangle 67"/>
          <p:cNvSpPr>
            <a:spLocks noGrp="1" noChangeArrowheads="1"/>
          </p:cNvSpPr>
          <p:nvPr>
            <p:ph type="ctrTitle"/>
          </p:nvPr>
        </p:nvSpPr>
        <p:spPr>
          <a:xfrm>
            <a:off x="990600" y="1752600"/>
            <a:ext cx="7772400" cy="1143000"/>
          </a:xfrm>
        </p:spPr>
        <p:txBody>
          <a:bodyPr/>
          <a:lstStyle>
            <a:lvl1pPr>
              <a:defRPr/>
            </a:lvl1pPr>
          </a:lstStyle>
          <a:p>
            <a:r>
              <a:rPr lang="ja-JP" altLang="en-US"/>
              <a:t>マスタ タイトルの書式設定</a:t>
            </a:r>
          </a:p>
        </p:txBody>
      </p:sp>
      <p:sp>
        <p:nvSpPr>
          <p:cNvPr id="297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ja-JP" altLang="en-US"/>
              <a:t>マスタ サブタイトルの書式設定</a:t>
            </a:r>
          </a:p>
        </p:txBody>
      </p:sp>
      <p:sp>
        <p:nvSpPr>
          <p:cNvPr id="29765" name="Rectangle 69"/>
          <p:cNvSpPr>
            <a:spLocks noGrp="1" noChangeArrowheads="1"/>
          </p:cNvSpPr>
          <p:nvPr>
            <p:ph type="dt" sz="quarter" idx="2"/>
          </p:nvPr>
        </p:nvSpPr>
        <p:spPr/>
        <p:txBody>
          <a:bodyPr/>
          <a:lstStyle>
            <a:lvl1pPr>
              <a:defRPr/>
            </a:lvl1pPr>
          </a:lstStyle>
          <a:p>
            <a:endParaRPr lang="en-US" altLang="ja-JP"/>
          </a:p>
        </p:txBody>
      </p:sp>
      <p:sp>
        <p:nvSpPr>
          <p:cNvPr id="29766" name="Rectangle 70"/>
          <p:cNvSpPr>
            <a:spLocks noGrp="1" noChangeArrowheads="1"/>
          </p:cNvSpPr>
          <p:nvPr>
            <p:ph type="ftr" sz="quarter" idx="3"/>
          </p:nvPr>
        </p:nvSpPr>
        <p:spPr/>
        <p:txBody>
          <a:bodyPr/>
          <a:lstStyle>
            <a:lvl1pPr>
              <a:defRPr/>
            </a:lvl1pPr>
          </a:lstStyle>
          <a:p>
            <a:endParaRPr lang="en-US" altLang="ja-JP"/>
          </a:p>
        </p:txBody>
      </p:sp>
      <p:sp>
        <p:nvSpPr>
          <p:cNvPr id="29767" name="Rectangle 71"/>
          <p:cNvSpPr>
            <a:spLocks noGrp="1" noChangeArrowheads="1"/>
          </p:cNvSpPr>
          <p:nvPr>
            <p:ph type="sldNum" sz="quarter" idx="4"/>
          </p:nvPr>
        </p:nvSpPr>
        <p:spPr/>
        <p:txBody>
          <a:bodyPr/>
          <a:lstStyle>
            <a:lvl1pPr>
              <a:defRPr/>
            </a:lvl1pPr>
          </a:lstStyle>
          <a:p>
            <a:fld id="{34015378-C94A-4ABF-A1C8-F4A142098B1A}" type="slidenum">
              <a:rPr lang="en-US" altLang="ja-JP"/>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8D4A34C-D705-4A20-B2EB-48F509832114}"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10350" y="304800"/>
            <a:ext cx="2000250"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304800"/>
            <a:ext cx="584835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6D2CE43-A739-491E-9E02-83F07C4D55B5}" type="slidenum">
              <a:rPr lang="en-US" altLang="ja-JP"/>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CF58821-B7AD-4F13-B021-C193DDFF0DEC}" type="datetime1">
              <a:rPr lang="ja-JP" altLang="en-US">
                <a:solidFill>
                  <a:srgbClr val="000000"/>
                </a:solidFill>
              </a:rPr>
              <a:pPr>
                <a:defRPr/>
              </a:pPr>
              <a:t>2011/2/1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srgbClr val="000000"/>
                </a:solidFill>
              </a:rPr>
              <a:t>KW04C32試験基板</a:t>
            </a:r>
          </a:p>
        </p:txBody>
      </p:sp>
      <p:sp>
        <p:nvSpPr>
          <p:cNvPr id="6" name="スライド番号プレースホルダ 5"/>
          <p:cNvSpPr>
            <a:spLocks noGrp="1"/>
          </p:cNvSpPr>
          <p:nvPr>
            <p:ph type="sldNum" sz="quarter" idx="12"/>
          </p:nvPr>
        </p:nvSpPr>
        <p:spPr/>
        <p:txBody>
          <a:bodyPr/>
          <a:lstStyle>
            <a:lvl1pPr>
              <a:defRPr/>
            </a:lvl1pPr>
          </a:lstStyle>
          <a:p>
            <a:pPr>
              <a:defRPr/>
            </a:pPr>
            <a:fld id="{CAFA6248-80BC-4580-B555-21D772EB552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745FA88F-5A1C-45BF-88D9-57EE401CC0F0}" type="datetime1">
              <a:rPr lang="ja-JP" altLang="en-US">
                <a:solidFill>
                  <a:srgbClr val="000000"/>
                </a:solidFill>
              </a:rPr>
              <a:pPr>
                <a:defRPr/>
              </a:pPr>
              <a:t>2011/2/1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WDAMP試験基板</a:t>
            </a:r>
          </a:p>
        </p:txBody>
      </p:sp>
      <p:sp>
        <p:nvSpPr>
          <p:cNvPr id="6" name="Rectangle 6"/>
          <p:cNvSpPr>
            <a:spLocks noGrp="1" noChangeArrowheads="1"/>
          </p:cNvSpPr>
          <p:nvPr>
            <p:ph type="sldNum" sz="quarter" idx="12"/>
          </p:nvPr>
        </p:nvSpPr>
        <p:spPr>
          <a:ln/>
        </p:spPr>
        <p:txBody>
          <a:bodyPr/>
          <a:lstStyle>
            <a:lvl1pPr>
              <a:defRPr/>
            </a:lvl1pPr>
          </a:lstStyle>
          <a:p>
            <a:pPr>
              <a:defRPr/>
            </a:pPr>
            <a:fld id="{739B7D43-DF5C-4B7E-9BD1-7B7AA9E8FE4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39671A66-5ADA-42F4-8EC7-4202ADF7CFC1}" type="datetime1">
              <a:rPr lang="ja-JP" altLang="en-US">
                <a:solidFill>
                  <a:srgbClr val="000000"/>
                </a:solidFill>
              </a:rPr>
              <a:pPr>
                <a:defRPr/>
              </a:pPr>
              <a:t>2011/2/1</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WDAMP試験基板</a:t>
            </a:r>
          </a:p>
        </p:txBody>
      </p:sp>
      <p:sp>
        <p:nvSpPr>
          <p:cNvPr id="7" name="Rectangle 6"/>
          <p:cNvSpPr>
            <a:spLocks noGrp="1" noChangeArrowheads="1"/>
          </p:cNvSpPr>
          <p:nvPr>
            <p:ph type="sldNum" sz="quarter" idx="12"/>
          </p:nvPr>
        </p:nvSpPr>
        <p:spPr>
          <a:ln/>
        </p:spPr>
        <p:txBody>
          <a:bodyPr/>
          <a:lstStyle>
            <a:lvl1pPr>
              <a:defRPr/>
            </a:lvl1pPr>
          </a:lstStyle>
          <a:p>
            <a:pPr>
              <a:defRPr/>
            </a:pPr>
            <a:fld id="{5EA38841-7A41-4E7E-881B-D75283AC864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229600" cy="1143000"/>
          </a:xfrm>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a:xfrm>
            <a:off x="0" y="6578600"/>
            <a:ext cx="1162050" cy="279400"/>
          </a:xfrm>
        </p:spPr>
        <p:txBody>
          <a:bodyPr/>
          <a:lstStyle>
            <a:lvl1pPr>
              <a:defRPr/>
            </a:lvl1pPr>
          </a:lstStyle>
          <a:p>
            <a:pPr>
              <a:defRPr/>
            </a:pPr>
            <a:fld id="{38DDBACD-B9AA-4BDF-AD24-B0FE57C9BA50}" type="datetime1">
              <a:rPr lang="ja-JP" altLang="en-US">
                <a:solidFill>
                  <a:srgbClr val="000000"/>
                </a:solidFill>
              </a:rPr>
              <a:pPr>
                <a:defRPr/>
              </a:pPr>
              <a:t>2011/2/1</a:t>
            </a:fld>
            <a:endParaRPr lang="en-US" altLang="ja-JP">
              <a:solidFill>
                <a:srgbClr val="000000"/>
              </a:solidFill>
            </a:endParaRPr>
          </a:p>
        </p:txBody>
      </p:sp>
      <p:sp>
        <p:nvSpPr>
          <p:cNvPr id="4" name="フッター プレースホルダ 3"/>
          <p:cNvSpPr>
            <a:spLocks noGrp="1"/>
          </p:cNvSpPr>
          <p:nvPr>
            <p:ph type="ftr" sz="quarter" idx="11"/>
          </p:nvPr>
        </p:nvSpPr>
        <p:spPr>
          <a:xfrm>
            <a:off x="3348038" y="6578600"/>
            <a:ext cx="1944687" cy="279400"/>
          </a:xfrm>
        </p:spPr>
        <p:txBody>
          <a:bodyPr/>
          <a:lstStyle>
            <a:lvl1pPr>
              <a:defRPr dirty="0" err="1" smtClean="0"/>
            </a:lvl1pPr>
          </a:lstStyle>
          <a:p>
            <a:pPr>
              <a:defRPr/>
            </a:pPr>
            <a:r>
              <a:rPr lang="en-US" altLang="ja-JP">
                <a:solidFill>
                  <a:srgbClr val="000000"/>
                </a:solidFill>
              </a:rPr>
              <a:t>WDAMP試験基板</a:t>
            </a:r>
          </a:p>
        </p:txBody>
      </p:sp>
      <p:sp>
        <p:nvSpPr>
          <p:cNvPr id="5" name="スライド番号プレースホルダ 4"/>
          <p:cNvSpPr>
            <a:spLocks noGrp="1"/>
          </p:cNvSpPr>
          <p:nvPr>
            <p:ph type="sldNum" sz="quarter" idx="12"/>
          </p:nvPr>
        </p:nvSpPr>
        <p:spPr>
          <a:xfrm>
            <a:off x="8558213" y="6381750"/>
            <a:ext cx="585787" cy="476250"/>
          </a:xfrm>
        </p:spPr>
        <p:txBody>
          <a:bodyPr/>
          <a:lstStyle>
            <a:lvl1pPr>
              <a:defRPr/>
            </a:lvl1pPr>
          </a:lstStyle>
          <a:p>
            <a:pPr>
              <a:defRPr/>
            </a:pPr>
            <a:fld id="{AE322F01-17EB-4F15-A292-3CEEC38E83E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FC244B7-3AB1-4A59-AB8F-D07C7DC7B711}" type="datetime1">
              <a:rPr lang="ja-JP" altLang="en-US">
                <a:solidFill>
                  <a:srgbClr val="000000"/>
                </a:solidFill>
              </a:rPr>
              <a:pPr>
                <a:defRPr/>
              </a:pPr>
              <a:t>2011/2/1</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WDAMP試験基板</a:t>
            </a:r>
          </a:p>
        </p:txBody>
      </p:sp>
      <p:sp>
        <p:nvSpPr>
          <p:cNvPr id="4" name="Rectangle 6"/>
          <p:cNvSpPr>
            <a:spLocks noGrp="1" noChangeArrowheads="1"/>
          </p:cNvSpPr>
          <p:nvPr>
            <p:ph type="sldNum" sz="quarter" idx="12"/>
          </p:nvPr>
        </p:nvSpPr>
        <p:spPr>
          <a:ln/>
        </p:spPr>
        <p:txBody>
          <a:bodyPr/>
          <a:lstStyle>
            <a:lvl1pPr>
              <a:defRPr/>
            </a:lvl1pPr>
          </a:lstStyle>
          <a:p>
            <a:pPr>
              <a:defRPr/>
            </a:pPr>
            <a:fld id="{0AEFD661-7035-4143-99DE-05B0DEFFC77D}"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8C10899-59BF-4D7C-AB28-B6A57F4826C5}"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2669788-732B-4523-A0DF-65AE46E10280}"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97BDCE7-9CF8-4056-BDF0-C624CE9DFDFB}"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916EB268-CF56-4697-9914-66E38953E0FD}"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9C3A847D-EA2A-4FEC-94CB-2E2CFF40649C}"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3E151755-9324-42BE-9E52-6AD2D1DC8DD1}"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561AFA28-0158-463B-8FAC-109E04023D85}"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5A37C0B9-0993-4FB9-B1A4-A199ECD45F53}"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8000"/>
            <a:chOff x="0" y="0"/>
            <a:chExt cx="5760" cy="4320"/>
          </a:xfrm>
        </p:grpSpPr>
        <p:grpSp>
          <p:nvGrpSpPr>
            <p:cNvPr id="28675" name="Group 3"/>
            <p:cNvGrpSpPr>
              <a:grpSpLocks/>
            </p:cNvGrpSpPr>
            <p:nvPr/>
          </p:nvGrpSpPr>
          <p:grpSpPr bwMode="auto">
            <a:xfrm>
              <a:off x="0" y="0"/>
              <a:ext cx="5760" cy="4320"/>
              <a:chOff x="0" y="0"/>
              <a:chExt cx="5760" cy="4320"/>
            </a:xfrm>
          </p:grpSpPr>
          <p:grpSp>
            <p:nvGrpSpPr>
              <p:cNvPr id="28676" name="Group 4"/>
              <p:cNvGrpSpPr>
                <a:grpSpLocks/>
              </p:cNvGrpSpPr>
              <p:nvPr/>
            </p:nvGrpSpPr>
            <p:grpSpPr bwMode="auto">
              <a:xfrm>
                <a:off x="0" y="192"/>
                <a:ext cx="5760" cy="4032"/>
                <a:chOff x="0" y="192"/>
                <a:chExt cx="5760" cy="4032"/>
              </a:xfrm>
            </p:grpSpPr>
            <p:sp>
              <p:nvSpPr>
                <p:cNvPr id="2867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7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7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8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69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grpSp>
          <p:grpSp>
            <p:nvGrpSpPr>
              <p:cNvPr id="28699" name="Group 27"/>
              <p:cNvGrpSpPr>
                <a:grpSpLocks/>
              </p:cNvGrpSpPr>
              <p:nvPr/>
            </p:nvGrpSpPr>
            <p:grpSpPr bwMode="auto">
              <a:xfrm>
                <a:off x="192" y="0"/>
                <a:ext cx="5376" cy="4320"/>
                <a:chOff x="192" y="0"/>
                <a:chExt cx="5376" cy="4320"/>
              </a:xfrm>
            </p:grpSpPr>
            <p:sp>
              <p:nvSpPr>
                <p:cNvPr id="2870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0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1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sp>
              <p:nvSpPr>
                <p:cNvPr id="2872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ja-JP" altLang="en-US"/>
                </a:p>
              </p:txBody>
            </p:sp>
          </p:grpSp>
        </p:grpSp>
        <p:sp>
          <p:nvSpPr>
            <p:cNvPr id="2872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ja-JP" altLang="en-US"/>
            </a:p>
          </p:txBody>
        </p:sp>
        <p:sp>
          <p:nvSpPr>
            <p:cNvPr id="2873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ja-JP" altLang="en-US"/>
            </a:p>
          </p:txBody>
        </p:sp>
        <p:grpSp>
          <p:nvGrpSpPr>
            <p:cNvPr id="28731" name="Group 59"/>
            <p:cNvGrpSpPr>
              <a:grpSpLocks/>
            </p:cNvGrpSpPr>
            <p:nvPr/>
          </p:nvGrpSpPr>
          <p:grpSpPr bwMode="auto">
            <a:xfrm>
              <a:off x="261" y="892"/>
              <a:ext cx="1124" cy="1464"/>
              <a:chOff x="96" y="916"/>
              <a:chExt cx="2208" cy="2876"/>
            </a:xfrm>
          </p:grpSpPr>
          <p:sp>
            <p:nvSpPr>
              <p:cNvPr id="28732"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ja-JP" altLang="en-US"/>
              </a:p>
            </p:txBody>
          </p:sp>
          <p:sp>
            <p:nvSpPr>
              <p:cNvPr id="2873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ja-JP" altLang="en-US"/>
              </a:p>
            </p:txBody>
          </p:sp>
          <p:sp>
            <p:nvSpPr>
              <p:cNvPr id="28734"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ja-JP" altLang="en-US"/>
              </a:p>
            </p:txBody>
          </p:sp>
        </p:grpSp>
      </p:grpSp>
      <p:sp>
        <p:nvSpPr>
          <p:cNvPr id="28735"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28736"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873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endParaRPr lang="en-US" altLang="ja-JP"/>
          </a:p>
        </p:txBody>
      </p:sp>
      <p:sp>
        <p:nvSpPr>
          <p:cNvPr id="2873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ja-JP"/>
          </a:p>
        </p:txBody>
      </p:sp>
      <p:sp>
        <p:nvSpPr>
          <p:cNvPr id="2873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C7E64626-47E2-4CA9-96D0-171F3091E32D}" type="slidenum">
              <a:rPr lang="en-US" alt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ＭＳ Ｐゴシック" pitchFamily="50" charset="-128"/>
        </a:defRPr>
      </a:lvl2pPr>
      <a:lvl3pPr algn="l" rtl="0" fontAlgn="base">
        <a:spcBef>
          <a:spcPct val="0"/>
        </a:spcBef>
        <a:spcAft>
          <a:spcPct val="0"/>
        </a:spcAft>
        <a:defRPr kumimoji="1" sz="4400">
          <a:solidFill>
            <a:schemeClr val="tx2"/>
          </a:solidFill>
          <a:latin typeface="Tahoma" pitchFamily="34" charset="0"/>
          <a:ea typeface="ＭＳ Ｐゴシック" pitchFamily="50" charset="-128"/>
        </a:defRPr>
      </a:lvl3pPr>
      <a:lvl4pPr algn="l" rtl="0" fontAlgn="base">
        <a:spcBef>
          <a:spcPct val="0"/>
        </a:spcBef>
        <a:spcAft>
          <a:spcPct val="0"/>
        </a:spcAft>
        <a:defRPr kumimoji="1" sz="4400">
          <a:solidFill>
            <a:schemeClr val="tx2"/>
          </a:solidFill>
          <a:latin typeface="Tahoma" pitchFamily="34" charset="0"/>
          <a:ea typeface="ＭＳ Ｐゴシック" pitchFamily="50" charset="-128"/>
        </a:defRPr>
      </a:lvl4pPr>
      <a:lvl5pPr algn="l" rtl="0" fontAlgn="base">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kumimoji="1"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kumimoji="1" sz="2800">
          <a:solidFill>
            <a:schemeClr val="tx1"/>
          </a:solidFill>
          <a:latin typeface="+mn-lt"/>
          <a:ea typeface="+mn-ea"/>
        </a:defRPr>
      </a:lvl2pPr>
      <a:lvl3pPr marL="1143000" indent="-228600" algn="l" rtl="0" fontAlgn="base">
        <a:spcBef>
          <a:spcPct val="20000"/>
        </a:spcBef>
        <a:spcAft>
          <a:spcPct val="0"/>
        </a:spcAft>
        <a:buClr>
          <a:schemeClr val="hlink"/>
        </a:buClr>
        <a:buSzPct val="95000"/>
        <a:buFont typeface="Wingdings" pitchFamily="2" charset="2"/>
        <a:buChar char="w"/>
        <a:defRPr kumimoji="1" sz="2400">
          <a:solidFill>
            <a:schemeClr val="tx1"/>
          </a:solidFill>
          <a:latin typeface="+mn-lt"/>
          <a:ea typeface="+mn-ea"/>
        </a:defRPr>
      </a:lvl3pPr>
      <a:lvl4pPr marL="1600200" indent="-228600" algn="l" rtl="0" fontAlgn="base">
        <a:spcBef>
          <a:spcPct val="20000"/>
        </a:spcBef>
        <a:spcAft>
          <a:spcPct val="0"/>
        </a:spcAft>
        <a:buClr>
          <a:schemeClr val="tx1"/>
        </a:buClr>
        <a:buSzPct val="65000"/>
        <a:buFont typeface="Wingdings" pitchFamily="2" charset="2"/>
        <a:buChar char="n"/>
        <a:defRPr kumimoji="1" sz="2000">
          <a:solidFill>
            <a:schemeClr val="tx1"/>
          </a:solidFill>
          <a:latin typeface="+mn-lt"/>
          <a:ea typeface="+mn-ea"/>
        </a:defRPr>
      </a:lvl4pPr>
      <a:lvl5pPr marL="20574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59CEA7C2-C061-475F-843F-081C50C0CB7A}" type="datetime1">
              <a:rPr lang="ja-JP" altLang="en-US">
                <a:solidFill>
                  <a:srgbClr val="000000"/>
                </a:solidFill>
                <a:latin typeface="Arial" charset="0"/>
              </a:rPr>
              <a:pPr>
                <a:defRPr/>
              </a:pPr>
              <a:t>2011/2/1</a:t>
            </a:fld>
            <a:endParaRPr lang="en-US" altLang="ja-JP">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err="1" smtClean="0">
                <a:ea typeface="ＭＳ Ｐゴシック" pitchFamily="50" charset="-128"/>
              </a:defRPr>
            </a:lvl1pPr>
          </a:lstStyle>
          <a:p>
            <a:pPr>
              <a:defRPr/>
            </a:pPr>
            <a:r>
              <a:rPr lang="en-US" altLang="ja-JP">
                <a:solidFill>
                  <a:srgbClr val="000000"/>
                </a:solidFill>
                <a:latin typeface="Arial" charset="0"/>
              </a:rPr>
              <a:t>WDAMP試験基板</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4CC06757-AF83-43DE-B547-70546AE65497}" type="slidenum">
              <a:rPr lang="en-US" altLang="ja-JP">
                <a:solidFill>
                  <a:srgbClr val="000000"/>
                </a:solidFill>
                <a:latin typeface="Arial" charset="0"/>
              </a:rPr>
              <a:pPr>
                <a:defRPr/>
              </a:pPr>
              <a:t>&lt;#&gt;</a:t>
            </a:fld>
            <a:endParaRPr lang="en-US" altLang="ja-JP">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Word________1.docm"/></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51520" y="260648"/>
            <a:ext cx="8496944" cy="1043136"/>
          </a:xfrm>
        </p:spPr>
        <p:txBody>
          <a:bodyPr/>
          <a:lstStyle/>
          <a:p>
            <a:pPr algn="ctr"/>
            <a:r>
              <a:rPr lang="en-US" altLang="ja-JP" sz="3600" dirty="0" smtClean="0"/>
              <a:t>WDAMP: Wide Dynamic range Amplifier</a:t>
            </a:r>
            <a:r>
              <a:rPr lang="ja-JP" altLang="en-US" sz="3600" dirty="0" smtClean="0"/>
              <a:t>　</a:t>
            </a:r>
            <a:r>
              <a:rPr lang="en-US" altLang="ja-JP" sz="3600" dirty="0" smtClean="0"/>
              <a:t>ASIC</a:t>
            </a:r>
            <a:r>
              <a:rPr lang="ja-JP" altLang="en-US" sz="3600" dirty="0" smtClean="0"/>
              <a:t>　開発</a:t>
            </a:r>
            <a:endParaRPr lang="ja-JP" altLang="en-US" sz="3600" b="1" dirty="0">
              <a:latin typeface="HGPｺﾞｼｯｸE" pitchFamily="50" charset="-128"/>
              <a:ea typeface="HGPｺﾞｼｯｸE" pitchFamily="50" charset="-128"/>
            </a:endParaRPr>
          </a:p>
        </p:txBody>
      </p:sp>
      <p:sp>
        <p:nvSpPr>
          <p:cNvPr id="2051" name="Rectangle 3" descr="Rectangle: Click to edit Master text styles&#10;Second level&#10;Third level&#10;Fourth level&#10;Fifth level"/>
          <p:cNvSpPr>
            <a:spLocks noGrp="1" noChangeArrowheads="1"/>
          </p:cNvSpPr>
          <p:nvPr>
            <p:ph idx="1"/>
          </p:nvPr>
        </p:nvSpPr>
        <p:spPr>
          <a:xfrm>
            <a:off x="838200" y="3068960"/>
            <a:ext cx="7772400" cy="2950840"/>
          </a:xfrm>
        </p:spPr>
        <p:txBody>
          <a:bodyPr/>
          <a:lstStyle/>
          <a:p>
            <a:pPr fontAlgn="t">
              <a:lnSpc>
                <a:spcPts val="2400"/>
              </a:lnSpc>
              <a:buNone/>
            </a:pPr>
            <a:r>
              <a:rPr lang="ja-JP" altLang="en-US" dirty="0" smtClean="0"/>
              <a:t>　　　　</a:t>
            </a:r>
            <a:endParaRPr lang="ja-JP" altLang="en-US" sz="1600" baseline="30000" dirty="0"/>
          </a:p>
        </p:txBody>
      </p:sp>
      <p:sp>
        <p:nvSpPr>
          <p:cNvPr id="5" name="テキスト ボックス 4"/>
          <p:cNvSpPr txBox="1"/>
          <p:nvPr/>
        </p:nvSpPr>
        <p:spPr>
          <a:xfrm>
            <a:off x="2051720" y="1988840"/>
            <a:ext cx="4814138" cy="1258037"/>
          </a:xfrm>
          <a:prstGeom prst="rect">
            <a:avLst/>
          </a:prstGeom>
          <a:noFill/>
        </p:spPr>
        <p:txBody>
          <a:bodyPr wrap="none" rtlCol="0">
            <a:spAutoFit/>
          </a:bodyPr>
          <a:lstStyle/>
          <a:p>
            <a:pPr fontAlgn="t">
              <a:lnSpc>
                <a:spcPts val="3000"/>
              </a:lnSpc>
              <a:buNone/>
            </a:pPr>
            <a:r>
              <a:rPr lang="ja-JP" altLang="en-US" b="1" dirty="0" smtClean="0">
                <a:solidFill>
                  <a:schemeClr val="bg2">
                    <a:lumMod val="10000"/>
                  </a:schemeClr>
                </a:solidFill>
                <a:latin typeface="+mn-ea"/>
                <a:ea typeface="+mn-ea"/>
              </a:rPr>
              <a:t>片寄祐作　　　　　横浜国大・工</a:t>
            </a:r>
            <a:endParaRPr lang="en-US" altLang="ja-JP" b="1" dirty="0" smtClean="0">
              <a:solidFill>
                <a:schemeClr val="bg2">
                  <a:lumMod val="10000"/>
                </a:schemeClr>
              </a:solidFill>
              <a:latin typeface="+mn-ea"/>
              <a:ea typeface="+mn-ea"/>
            </a:endParaRPr>
          </a:p>
          <a:p>
            <a:pPr fontAlgn="t">
              <a:lnSpc>
                <a:spcPts val="3000"/>
              </a:lnSpc>
              <a:buNone/>
            </a:pPr>
            <a:r>
              <a:rPr lang="ja-JP" altLang="en-US" b="1" dirty="0" smtClean="0">
                <a:solidFill>
                  <a:schemeClr val="bg2">
                    <a:lumMod val="10000"/>
                  </a:schemeClr>
                </a:solidFill>
                <a:latin typeface="+mn-ea"/>
                <a:ea typeface="+mn-ea"/>
              </a:rPr>
              <a:t>池田博一　　　　　</a:t>
            </a:r>
            <a:r>
              <a:rPr lang="en-US" altLang="ja-JP" b="1" dirty="0" smtClean="0">
                <a:solidFill>
                  <a:schemeClr val="bg2">
                    <a:lumMod val="10000"/>
                  </a:schemeClr>
                </a:solidFill>
                <a:latin typeface="+mn-ea"/>
                <a:ea typeface="+mn-ea"/>
              </a:rPr>
              <a:t>JAXA/ISAS</a:t>
            </a:r>
          </a:p>
          <a:p>
            <a:pPr fontAlgn="t">
              <a:lnSpc>
                <a:spcPts val="3000"/>
              </a:lnSpc>
              <a:buNone/>
            </a:pPr>
            <a:r>
              <a:rPr lang="ja-JP" altLang="en-US" b="1" dirty="0" smtClean="0">
                <a:solidFill>
                  <a:schemeClr val="bg2">
                    <a:lumMod val="10000"/>
                  </a:schemeClr>
                </a:solidFill>
                <a:latin typeface="+mn-ea"/>
                <a:ea typeface="+mn-ea"/>
              </a:rPr>
              <a:t>田中真伸　　　　　</a:t>
            </a:r>
            <a:r>
              <a:rPr lang="en-US" altLang="ja-JP" b="1" dirty="0" smtClean="0">
                <a:solidFill>
                  <a:schemeClr val="bg2">
                    <a:lumMod val="10000"/>
                  </a:schemeClr>
                </a:solidFill>
                <a:latin typeface="+mn-ea"/>
                <a:ea typeface="+mn-ea"/>
              </a:rPr>
              <a:t>KEK</a:t>
            </a:r>
            <a:endParaRPr kumimoji="1" lang="ja-JP" altLang="en-US" b="1" dirty="0">
              <a:latin typeface="+mn-ea"/>
              <a:ea typeface="+mn-ea"/>
            </a:endParaRPr>
          </a:p>
        </p:txBody>
      </p:sp>
      <p:sp>
        <p:nvSpPr>
          <p:cNvPr id="6" name="テキスト ボックス 5"/>
          <p:cNvSpPr txBox="1"/>
          <p:nvPr/>
        </p:nvSpPr>
        <p:spPr>
          <a:xfrm>
            <a:off x="1691680" y="3501008"/>
            <a:ext cx="5694188" cy="1015663"/>
          </a:xfrm>
          <a:prstGeom prst="rect">
            <a:avLst/>
          </a:prstGeom>
          <a:noFill/>
        </p:spPr>
        <p:txBody>
          <a:bodyPr wrap="none" rtlCol="0">
            <a:spAutoFit/>
          </a:bodyPr>
          <a:lstStyle/>
          <a:p>
            <a:pPr algn="ctr"/>
            <a:r>
              <a:rPr lang="ja-JP" altLang="en-US" sz="2000" b="1" dirty="0" smtClean="0">
                <a:solidFill>
                  <a:srgbClr val="080808"/>
                </a:solidFill>
                <a:latin typeface="+mn-ea"/>
                <a:ea typeface="+mn-ea"/>
              </a:rPr>
              <a:t>オープンソースコンソーシアム　</a:t>
            </a:r>
            <a:r>
              <a:rPr lang="en-US" altLang="ja-JP" sz="2000" b="1" dirty="0" smtClean="0">
                <a:solidFill>
                  <a:srgbClr val="080808"/>
                </a:solidFill>
                <a:latin typeface="+mn-ea"/>
                <a:ea typeface="+mn-ea"/>
              </a:rPr>
              <a:t>ASIC</a:t>
            </a:r>
            <a:r>
              <a:rPr lang="ja-JP" altLang="en-US" sz="2000" b="1" dirty="0" smtClean="0">
                <a:solidFill>
                  <a:srgbClr val="080808"/>
                </a:solidFill>
                <a:latin typeface="+mn-ea"/>
                <a:ea typeface="+mn-ea"/>
              </a:rPr>
              <a:t>ワークショップ </a:t>
            </a:r>
            <a:endParaRPr lang="en-US" altLang="ja-JP" sz="2000" b="1" dirty="0" smtClean="0">
              <a:solidFill>
                <a:srgbClr val="080808"/>
              </a:solidFill>
              <a:latin typeface="+mn-ea"/>
              <a:ea typeface="+mn-ea"/>
            </a:endParaRPr>
          </a:p>
          <a:p>
            <a:pPr algn="ctr"/>
            <a:r>
              <a:rPr lang="ja-JP" altLang="ja-JP" sz="2000" b="1" dirty="0" smtClean="0">
                <a:solidFill>
                  <a:srgbClr val="080808"/>
                </a:solidFill>
              </a:rPr>
              <a:t>長崎総合科学大学</a:t>
            </a:r>
            <a:r>
              <a:rPr lang="ja-JP" altLang="en-US" sz="2000" b="1" dirty="0" smtClean="0">
                <a:solidFill>
                  <a:srgbClr val="080808"/>
                </a:solidFill>
              </a:rPr>
              <a:t>　</a:t>
            </a:r>
            <a:endParaRPr lang="en-US" altLang="ja-JP" sz="2000" b="1" dirty="0" smtClean="0">
              <a:solidFill>
                <a:srgbClr val="080808"/>
              </a:solidFill>
            </a:endParaRPr>
          </a:p>
          <a:p>
            <a:pPr algn="ctr"/>
            <a:r>
              <a:rPr lang="en-US" altLang="ja-JP" sz="2000" b="1" dirty="0" smtClean="0">
                <a:solidFill>
                  <a:srgbClr val="080808"/>
                </a:solidFill>
              </a:rPr>
              <a:t>2011</a:t>
            </a:r>
            <a:r>
              <a:rPr lang="ja-JP" altLang="en-US" sz="2000" b="1" dirty="0" smtClean="0">
                <a:solidFill>
                  <a:srgbClr val="080808"/>
                </a:solidFill>
              </a:rPr>
              <a:t>年</a:t>
            </a:r>
            <a:r>
              <a:rPr lang="en-US" altLang="ja-JP" sz="2000" b="1" dirty="0" smtClean="0">
                <a:solidFill>
                  <a:srgbClr val="080808"/>
                </a:solidFill>
              </a:rPr>
              <a:t>2</a:t>
            </a:r>
            <a:r>
              <a:rPr lang="ja-JP" altLang="en-US" sz="2000" b="1" dirty="0" smtClean="0">
                <a:solidFill>
                  <a:srgbClr val="080808"/>
                </a:solidFill>
              </a:rPr>
              <a:t>月</a:t>
            </a:r>
            <a:r>
              <a:rPr lang="en-US" altLang="ja-JP" sz="2000" b="1" dirty="0" smtClean="0">
                <a:solidFill>
                  <a:srgbClr val="080808"/>
                </a:solidFill>
              </a:rPr>
              <a:t>1</a:t>
            </a:r>
            <a:r>
              <a:rPr lang="ja-JP" altLang="en-US" sz="2000" b="1" dirty="0" smtClean="0">
                <a:solidFill>
                  <a:srgbClr val="080808"/>
                </a:solidFill>
              </a:rPr>
              <a:t>日</a:t>
            </a:r>
            <a:r>
              <a:rPr lang="ja-JP" altLang="en-US" sz="2000" dirty="0" smtClean="0">
                <a:solidFill>
                  <a:srgbClr val="080808"/>
                </a:solidFill>
              </a:rPr>
              <a:t>　</a:t>
            </a:r>
            <a:endParaRPr kumimoji="1" lang="ja-JP" altLang="en-US" sz="2000" dirty="0">
              <a:solidFill>
                <a:srgbClr val="080808"/>
              </a:solidFill>
              <a:latin typeface="+mn-ea"/>
              <a:ea typeface="+mn-ea"/>
            </a:endParaRPr>
          </a:p>
        </p:txBody>
      </p:sp>
      <p:sp>
        <p:nvSpPr>
          <p:cNvPr id="7" name="Rectangle 3" descr="Rectangle: Click to edit Master text styles&#10;Second level&#10;Third level&#10;Fourth level&#10;Fifth level"/>
          <p:cNvSpPr txBox="1">
            <a:spLocks noChangeArrowheads="1"/>
          </p:cNvSpPr>
          <p:nvPr/>
        </p:nvSpPr>
        <p:spPr bwMode="auto">
          <a:xfrm>
            <a:off x="1475656" y="5301208"/>
            <a:ext cx="6157192" cy="7200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110000"/>
              <a:buFont typeface="Wingdings" pitchFamily="2" charset="2"/>
              <a:buBlip>
                <a:blip r:embed="rId3"/>
              </a:buBlip>
              <a:tabLst/>
              <a:defRPr/>
            </a:pPr>
            <a:r>
              <a:rPr kumimoji="1" lang="ja-JP" altLang="en-US" sz="3000" b="1" i="0" u="none" strike="noStrike" kern="0" cap="none" spc="0" normalizeH="0" baseline="0" noProof="0" dirty="0" smtClean="0">
                <a:ln>
                  <a:noFill/>
                </a:ln>
                <a:solidFill>
                  <a:schemeClr val="tx1"/>
                </a:solidFill>
                <a:effectLst/>
                <a:uLnTx/>
                <a:uFillTx/>
                <a:latin typeface="+mn-lt"/>
                <a:ea typeface="+mn-ea"/>
                <a:cs typeface="+mn-cs"/>
              </a:rPr>
              <a:t>　これまでの開発状況について</a:t>
            </a:r>
            <a:endParaRPr kumimoji="1" lang="en-US" altLang="ja-JP" sz="30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0"/>
            <a:ext cx="5072063" cy="571500"/>
          </a:xfrm>
        </p:spPr>
        <p:txBody>
          <a:bodyPr/>
          <a:lstStyle/>
          <a:p>
            <a:pPr>
              <a:defRPr/>
            </a:pPr>
            <a:r>
              <a:rPr lang="ja-JP" altLang="en-US" sz="3200" dirty="0" smtClean="0">
                <a:latin typeface="+mn-ea"/>
                <a:ea typeface="+mn-ea"/>
              </a:rPr>
              <a:t>レジスターと設定データ</a:t>
            </a:r>
            <a:endParaRPr lang="ja-JP" altLang="en-US" sz="3200" dirty="0">
              <a:latin typeface="+mn-ea"/>
              <a:ea typeface="+mn-ea"/>
            </a:endParaRPr>
          </a:p>
        </p:txBody>
      </p:sp>
      <p:graphicFrame>
        <p:nvGraphicFramePr>
          <p:cNvPr id="3" name="表 2"/>
          <p:cNvGraphicFramePr>
            <a:graphicFrameLocks noGrp="1"/>
          </p:cNvGraphicFramePr>
          <p:nvPr/>
        </p:nvGraphicFramePr>
        <p:xfrm>
          <a:off x="214313" y="642938"/>
          <a:ext cx="8643967" cy="5750133"/>
        </p:xfrm>
        <a:graphic>
          <a:graphicData uri="http://schemas.openxmlformats.org/drawingml/2006/table">
            <a:tbl>
              <a:tblPr firstRow="1" bandRow="1">
                <a:tableStyleId>{5C22544A-7EE6-4342-B048-85BDC9FD1C3A}</a:tableStyleId>
              </a:tblPr>
              <a:tblGrid>
                <a:gridCol w="1785950"/>
                <a:gridCol w="1071570"/>
                <a:gridCol w="3786214"/>
                <a:gridCol w="2000233"/>
              </a:tblGrid>
              <a:tr h="769334">
                <a:tc>
                  <a:txBody>
                    <a:bodyPr/>
                    <a:lstStyle/>
                    <a:p>
                      <a:r>
                        <a:rPr kumimoji="1" lang="ja-JP" altLang="en-US" dirty="0" smtClean="0">
                          <a:solidFill>
                            <a:srgbClr val="080808"/>
                          </a:solidFill>
                        </a:rPr>
                        <a:t>レジスター名</a:t>
                      </a:r>
                      <a:endParaRPr kumimoji="1" lang="ja-JP" altLang="en-US" dirty="0">
                        <a:solidFill>
                          <a:srgbClr val="080808"/>
                        </a:solidFill>
                      </a:endParaRPr>
                    </a:p>
                  </a:txBody>
                  <a:tcPr/>
                </a:tc>
                <a:tc>
                  <a:txBody>
                    <a:bodyPr/>
                    <a:lstStyle/>
                    <a:p>
                      <a:r>
                        <a:rPr kumimoji="1" lang="ja-JP" altLang="en-US" dirty="0" smtClean="0">
                          <a:solidFill>
                            <a:srgbClr val="080808"/>
                          </a:solidFill>
                        </a:rPr>
                        <a:t>信号名</a:t>
                      </a:r>
                      <a:endParaRPr kumimoji="1" lang="ja-JP" altLang="en-US" dirty="0">
                        <a:solidFill>
                          <a:srgbClr val="080808"/>
                        </a:solidFill>
                      </a:endParaRPr>
                    </a:p>
                  </a:txBody>
                  <a:tcPr/>
                </a:tc>
                <a:tc>
                  <a:txBody>
                    <a:bodyPr/>
                    <a:lstStyle/>
                    <a:p>
                      <a:r>
                        <a:rPr kumimoji="1" lang="ja-JP" altLang="en-US" dirty="0" smtClean="0">
                          <a:solidFill>
                            <a:srgbClr val="080808"/>
                          </a:solidFill>
                        </a:rPr>
                        <a:t>役割</a:t>
                      </a:r>
                      <a:endParaRPr kumimoji="1" lang="ja-JP" altLang="en-US" dirty="0">
                        <a:solidFill>
                          <a:srgbClr val="080808"/>
                        </a:solidFill>
                      </a:endParaRPr>
                    </a:p>
                  </a:txBody>
                  <a:tcPr/>
                </a:tc>
                <a:tc>
                  <a:txBody>
                    <a:bodyPr/>
                    <a:lstStyle/>
                    <a:p>
                      <a:r>
                        <a:rPr kumimoji="1" lang="ja-JP" altLang="en-US" sz="1400" dirty="0" smtClean="0">
                          <a:solidFill>
                            <a:srgbClr val="080808"/>
                          </a:solidFill>
                        </a:rPr>
                        <a:t>設定に使用される信号</a:t>
                      </a:r>
                      <a:endParaRPr kumimoji="1" lang="ja-JP" altLang="en-US" sz="1400" dirty="0">
                        <a:solidFill>
                          <a:srgbClr val="080808"/>
                        </a:solidFill>
                      </a:endParaRPr>
                    </a:p>
                  </a:txBody>
                  <a:tcPr/>
                </a:tc>
              </a:tr>
              <a:tr h="346895">
                <a:tc rowSpan="2">
                  <a:txBody>
                    <a:bodyPr/>
                    <a:lstStyle/>
                    <a:p>
                      <a:r>
                        <a:rPr kumimoji="1" lang="en-US" altLang="ja-JP" sz="1600" dirty="0" smtClean="0">
                          <a:solidFill>
                            <a:schemeClr val="tx1"/>
                          </a:solidFill>
                        </a:rPr>
                        <a:t>CONTROL_CCR</a:t>
                      </a:r>
                    </a:p>
                    <a:p>
                      <a:r>
                        <a:rPr kumimoji="1" lang="en-US" altLang="ja-JP" sz="1600" dirty="0" smtClean="0">
                          <a:solidFill>
                            <a:schemeClr val="tx1"/>
                          </a:solidFill>
                        </a:rPr>
                        <a:t>(CHAIN2)</a:t>
                      </a:r>
                      <a:endParaRPr kumimoji="1" lang="ja-JP" altLang="en-US" sz="1600" dirty="0">
                        <a:solidFill>
                          <a:schemeClr val="tx1"/>
                        </a:solidFill>
                      </a:endParaRPr>
                    </a:p>
                  </a:txBody>
                  <a:tcPr/>
                </a:tc>
                <a:tc>
                  <a:txBody>
                    <a:bodyPr/>
                    <a:lstStyle/>
                    <a:p>
                      <a:r>
                        <a:rPr kumimoji="1" lang="en-US" altLang="ja-JP" sz="1200" b="1" dirty="0" smtClean="0">
                          <a:solidFill>
                            <a:schemeClr val="tx1"/>
                          </a:solidFill>
                          <a:latin typeface="+mn-ea"/>
                          <a:ea typeface="+mn-ea"/>
                        </a:rPr>
                        <a:t>SELQ</a:t>
                      </a:r>
                    </a:p>
                  </a:txBody>
                  <a:tcPr>
                    <a:lnB w="12700" cap="flat" cmpd="sng" algn="ctr">
                      <a:solidFill>
                        <a:schemeClr val="tx1"/>
                      </a:solidFill>
                      <a:prstDash val="solid"/>
                      <a:round/>
                      <a:headEnd type="none" w="med" len="med"/>
                      <a:tailEnd type="none" w="med" len="med"/>
                    </a:lnB>
                  </a:tcPr>
                </a:tc>
                <a:tc>
                  <a:txBody>
                    <a:bodyPr/>
                    <a:lstStyle/>
                    <a:p>
                      <a:r>
                        <a:rPr kumimoji="1" lang="ja-JP" altLang="en-US" sz="1200" b="1" dirty="0" smtClean="0">
                          <a:solidFill>
                            <a:schemeClr val="tx1"/>
                          </a:solidFill>
                          <a:latin typeface="+mn-ea"/>
                          <a:ea typeface="+mn-ea"/>
                        </a:rPr>
                        <a:t>レジスター選択状態</a:t>
                      </a:r>
                      <a:endParaRPr kumimoji="1" lang="en-US" altLang="ja-JP" sz="1200" b="1" dirty="0" smtClean="0">
                        <a:solidFill>
                          <a:schemeClr val="tx1"/>
                        </a:solidFill>
                        <a:latin typeface="+mn-ea"/>
                        <a:ea typeface="+mn-ea"/>
                      </a:endParaRPr>
                    </a:p>
                  </a:txBody>
                  <a:tcPr>
                    <a:lnB w="12700" cap="flat" cmpd="sng" algn="ctr">
                      <a:solidFill>
                        <a:schemeClr val="tx1"/>
                      </a:solidFill>
                      <a:prstDash val="solid"/>
                      <a:round/>
                      <a:headEnd type="none" w="med" len="med"/>
                      <a:tailEnd type="none" w="med" len="med"/>
                    </a:lnB>
                  </a:tcPr>
                </a:tc>
                <a:tc>
                  <a:txBody>
                    <a:bodyPr/>
                    <a:lstStyle/>
                    <a:p>
                      <a:r>
                        <a:rPr kumimoji="1" lang="en-US" altLang="ja-JP" sz="1200" b="1" dirty="0" smtClean="0">
                          <a:solidFill>
                            <a:schemeClr val="tx1"/>
                          </a:solidFill>
                          <a:latin typeface="+mn-ea"/>
                          <a:ea typeface="+mn-ea"/>
                        </a:rPr>
                        <a:t>SELIN,SELCK</a:t>
                      </a:r>
                    </a:p>
                  </a:txBody>
                  <a:tcPr>
                    <a:lnB w="12700" cap="flat" cmpd="sng" algn="ctr">
                      <a:solidFill>
                        <a:schemeClr val="tx1"/>
                      </a:solidFill>
                      <a:prstDash val="solid"/>
                      <a:round/>
                      <a:headEnd type="none" w="med" len="med"/>
                      <a:tailEnd type="none" w="med" len="med"/>
                    </a:lnB>
                  </a:tcPr>
                </a:tc>
              </a:tr>
              <a:tr h="955473">
                <a:tc vMerge="1">
                  <a:txBody>
                    <a:bodyPr/>
                    <a:lstStyle/>
                    <a:p>
                      <a:endParaRPr kumimoji="1" lang="ja-JP" altLang="en-US"/>
                    </a:p>
                  </a:txBody>
                  <a:tcPr/>
                </a:tc>
                <a:tc>
                  <a:txBody>
                    <a:bodyPr/>
                    <a:lstStyle/>
                    <a:p>
                      <a:r>
                        <a:rPr kumimoji="1" lang="en-US" altLang="ja-JP" sz="1100" b="1" dirty="0" smtClean="0">
                          <a:solidFill>
                            <a:schemeClr val="tx1"/>
                          </a:solidFill>
                          <a:latin typeface="+mn-ea"/>
                          <a:ea typeface="+mn-ea"/>
                        </a:rPr>
                        <a:t>LG0 </a:t>
                      </a:r>
                      <a:r>
                        <a:rPr kumimoji="1" lang="ja-JP" altLang="en-US" sz="1100" b="1" dirty="0" smtClean="0">
                          <a:solidFill>
                            <a:schemeClr val="tx1"/>
                          </a:solidFill>
                          <a:latin typeface="+mn-ea"/>
                          <a:ea typeface="+mn-ea"/>
                        </a:rPr>
                        <a:t>　</a:t>
                      </a:r>
                    </a:p>
                    <a:p>
                      <a:r>
                        <a:rPr kumimoji="1" lang="en-US" altLang="ja-JP" sz="1100" b="1" dirty="0" smtClean="0">
                          <a:solidFill>
                            <a:schemeClr val="tx1"/>
                          </a:solidFill>
                          <a:latin typeface="+mn-ea"/>
                          <a:ea typeface="+mn-ea"/>
                        </a:rPr>
                        <a:t>LG1 </a:t>
                      </a:r>
                    </a:p>
                    <a:p>
                      <a:r>
                        <a:rPr kumimoji="1" lang="en-US" altLang="ja-JP" sz="1100" b="1" dirty="0" smtClean="0">
                          <a:solidFill>
                            <a:schemeClr val="tx1"/>
                          </a:solidFill>
                          <a:latin typeface="+mn-ea"/>
                          <a:ea typeface="+mn-ea"/>
                        </a:rPr>
                        <a:t>D0-D1</a:t>
                      </a:r>
                    </a:p>
                    <a:p>
                      <a:r>
                        <a:rPr kumimoji="1" lang="en-US" altLang="ja-JP" sz="1100" b="1" dirty="0" smtClean="0">
                          <a:solidFill>
                            <a:schemeClr val="tx1"/>
                          </a:solidFill>
                          <a:latin typeface="+mn-ea"/>
                          <a:ea typeface="+mn-ea"/>
                        </a:rPr>
                        <a:t>MON0,MON1</a:t>
                      </a:r>
                    </a:p>
                    <a:p>
                      <a:r>
                        <a:rPr kumimoji="1" lang="en-US" altLang="ja-JP" sz="1100" b="1" dirty="0" smtClean="0">
                          <a:solidFill>
                            <a:schemeClr val="tx1"/>
                          </a:solidFill>
                          <a:latin typeface="+mn-ea"/>
                          <a:ea typeface="+mn-ea"/>
                        </a:rPr>
                        <a:t>LKON</a:t>
                      </a:r>
                      <a:endParaRPr kumimoji="1" lang="ja-JP" altLang="en-US"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latin typeface="+mn-ea"/>
                          <a:ea typeface="+mn-ea"/>
                        </a:rPr>
                        <a:t>preamp. 4pF/</a:t>
                      </a:r>
                      <a:r>
                        <a:rPr lang="ja-JP" altLang="en-US" sz="1200" b="1" dirty="0" smtClean="0">
                          <a:solidFill>
                            <a:schemeClr val="tx1"/>
                          </a:solidFill>
                          <a:latin typeface="+mn-ea"/>
                          <a:ea typeface="+mn-ea"/>
                        </a:rPr>
                        <a:t>抵抗　オン</a:t>
                      </a:r>
                      <a:r>
                        <a:rPr lang="en-US" altLang="ja-JP" sz="1200" b="1" dirty="0" smtClean="0">
                          <a:solidFill>
                            <a:schemeClr val="tx1"/>
                          </a:solidFill>
                          <a:latin typeface="+mn-ea"/>
                          <a:ea typeface="+mn-ea"/>
                        </a:rPr>
                        <a:t>/</a:t>
                      </a:r>
                      <a:r>
                        <a:rPr lang="ja-JP" altLang="en-US" sz="1200" b="1" dirty="0" smtClean="0">
                          <a:solidFill>
                            <a:schemeClr val="tx1"/>
                          </a:solidFill>
                          <a:latin typeface="+mn-ea"/>
                          <a:ea typeface="+mn-ea"/>
                        </a:rPr>
                        <a:t>オフ</a:t>
                      </a:r>
                      <a:endParaRPr lang="en-US" altLang="ja-JP" sz="1200" b="1"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latin typeface="+mn-ea"/>
                          <a:ea typeface="+mn-ea"/>
                        </a:rPr>
                        <a:t>preamp. 8pF/</a:t>
                      </a:r>
                      <a:r>
                        <a:rPr lang="ja-JP" altLang="en-US" sz="1200" b="1" dirty="0" smtClean="0">
                          <a:solidFill>
                            <a:schemeClr val="tx1"/>
                          </a:solidFill>
                          <a:latin typeface="+mn-ea"/>
                          <a:ea typeface="+mn-ea"/>
                        </a:rPr>
                        <a:t>抵抗　オン</a:t>
                      </a:r>
                      <a:r>
                        <a:rPr lang="en-US" altLang="ja-JP" sz="1200" b="1" dirty="0" smtClean="0">
                          <a:solidFill>
                            <a:schemeClr val="tx1"/>
                          </a:solidFill>
                          <a:latin typeface="+mn-ea"/>
                          <a:ea typeface="+mn-ea"/>
                        </a:rPr>
                        <a:t>/</a:t>
                      </a:r>
                      <a:r>
                        <a:rPr lang="ja-JP" altLang="en-US" sz="1200" b="1" dirty="0" smtClean="0">
                          <a:solidFill>
                            <a:schemeClr val="tx1"/>
                          </a:solidFill>
                          <a:latin typeface="+mn-ea"/>
                          <a:ea typeface="+mn-ea"/>
                        </a:rPr>
                        <a:t>オフ</a:t>
                      </a:r>
                      <a:endParaRPr kumimoji="1" lang="en-US" altLang="ja-JP" sz="1200" b="1" dirty="0" smtClean="0">
                        <a:solidFill>
                          <a:schemeClr val="tx1"/>
                        </a:solidFill>
                        <a:latin typeface="+mn-ea"/>
                        <a:ea typeface="+mn-ea"/>
                      </a:endParaRPr>
                    </a:p>
                    <a:p>
                      <a:r>
                        <a:rPr lang="en-US" altLang="ja-JP" sz="1200" b="1" dirty="0" smtClean="0">
                          <a:solidFill>
                            <a:schemeClr val="tx1"/>
                          </a:solidFill>
                          <a:latin typeface="+mn-ea"/>
                          <a:ea typeface="+mn-ea"/>
                        </a:rPr>
                        <a:t>BIAS DAC4B</a:t>
                      </a:r>
                      <a:r>
                        <a:rPr lang="ja-JP" altLang="en-US" sz="1200" b="1" dirty="0" smtClean="0">
                          <a:solidFill>
                            <a:schemeClr val="tx1"/>
                          </a:solidFill>
                          <a:latin typeface="+mn-ea"/>
                          <a:ea typeface="+mn-ea"/>
                        </a:rPr>
                        <a:t>制御信号</a:t>
                      </a:r>
                      <a:endParaRPr lang="en-US" altLang="ja-JP" sz="1200" b="1" dirty="0" smtClean="0">
                        <a:solidFill>
                          <a:schemeClr val="tx1"/>
                        </a:solidFill>
                        <a:latin typeface="+mn-ea"/>
                        <a:ea typeface="+mn-ea"/>
                      </a:endParaRPr>
                    </a:p>
                    <a:p>
                      <a:r>
                        <a:rPr lang="en-US" altLang="ja-JP" sz="1200" b="1" dirty="0" smtClean="0">
                          <a:solidFill>
                            <a:schemeClr val="tx1"/>
                          </a:solidFill>
                          <a:latin typeface="+mn-ea"/>
                          <a:ea typeface="+mn-ea"/>
                        </a:rPr>
                        <a:t>preamp. out/</a:t>
                      </a:r>
                      <a:r>
                        <a:rPr lang="en-US" altLang="ja-JP" sz="1200" b="1" dirty="0" err="1" smtClean="0">
                          <a:solidFill>
                            <a:schemeClr val="tx1"/>
                          </a:solidFill>
                          <a:latin typeface="+mn-ea"/>
                          <a:ea typeface="+mn-ea"/>
                        </a:rPr>
                        <a:t>shaing</a:t>
                      </a:r>
                      <a:r>
                        <a:rPr lang="en-US" altLang="ja-JP" sz="1200" b="1" dirty="0" smtClean="0">
                          <a:solidFill>
                            <a:schemeClr val="tx1"/>
                          </a:solidFill>
                          <a:latin typeface="+mn-ea"/>
                          <a:ea typeface="+mn-ea"/>
                        </a:rPr>
                        <a:t> amp. out </a:t>
                      </a:r>
                      <a:r>
                        <a:rPr lang="ja-JP" altLang="en-US" sz="1200" b="1" dirty="0" smtClean="0">
                          <a:solidFill>
                            <a:schemeClr val="tx1"/>
                          </a:solidFill>
                          <a:latin typeface="+mn-ea"/>
                          <a:ea typeface="+mn-ea"/>
                        </a:rPr>
                        <a:t>切り替え</a:t>
                      </a:r>
                      <a:endParaRPr lang="en-US" altLang="ja-JP" sz="1200" b="1" dirty="0" smtClean="0">
                        <a:solidFill>
                          <a:schemeClr val="tx1"/>
                        </a:solidFill>
                        <a:latin typeface="+mn-ea"/>
                        <a:ea typeface="+mn-ea"/>
                      </a:endParaRPr>
                    </a:p>
                    <a:p>
                      <a:r>
                        <a:rPr lang="en-US" altLang="ja-JP" sz="1200" b="1" dirty="0" smtClean="0">
                          <a:solidFill>
                            <a:schemeClr val="tx1"/>
                          </a:solidFill>
                          <a:latin typeface="+mn-ea"/>
                          <a:ea typeface="+mn-ea"/>
                        </a:rPr>
                        <a:t>preamp.</a:t>
                      </a:r>
                      <a:r>
                        <a:rPr lang="ja-JP" altLang="en-US" sz="1200" b="1" dirty="0" smtClean="0">
                          <a:solidFill>
                            <a:schemeClr val="tx1"/>
                          </a:solidFill>
                          <a:latin typeface="+mn-ea"/>
                          <a:ea typeface="+mn-ea"/>
                        </a:rPr>
                        <a:t>　用抵抗　</a:t>
                      </a:r>
                      <a:r>
                        <a:rPr lang="en-US" altLang="ja-JP" sz="1200" b="1" dirty="0" smtClean="0">
                          <a:solidFill>
                            <a:schemeClr val="tx1"/>
                          </a:solidFill>
                          <a:latin typeface="+mn-ea"/>
                          <a:ea typeface="+mn-ea"/>
                        </a:rPr>
                        <a:t>RF3L </a:t>
                      </a:r>
                      <a:r>
                        <a:rPr lang="ja-JP" altLang="en-US" sz="1200" b="1" dirty="0" smtClean="0">
                          <a:solidFill>
                            <a:schemeClr val="tx1"/>
                          </a:solidFill>
                          <a:latin typeface="+mn-ea"/>
                          <a:ea typeface="+mn-ea"/>
                        </a:rPr>
                        <a:t>オン</a:t>
                      </a:r>
                      <a:r>
                        <a:rPr lang="en-US" altLang="ja-JP" sz="1200" b="1" dirty="0" smtClean="0">
                          <a:solidFill>
                            <a:schemeClr val="tx1"/>
                          </a:solidFill>
                          <a:latin typeface="+mn-ea"/>
                          <a:ea typeface="+mn-ea"/>
                        </a:rPr>
                        <a:t>/</a:t>
                      </a:r>
                      <a:r>
                        <a:rPr lang="ja-JP" altLang="en-US" sz="1200" b="1" dirty="0" smtClean="0">
                          <a:solidFill>
                            <a:schemeClr val="tx1"/>
                          </a:solidFill>
                          <a:latin typeface="+mn-ea"/>
                          <a:ea typeface="+mn-ea"/>
                        </a:rPr>
                        <a:t>オフ</a:t>
                      </a:r>
                      <a:endParaRPr kumimoji="1" lang="ja-JP" altLang="en-US" sz="12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mn-ea"/>
                          <a:ea typeface="+mn-ea"/>
                        </a:rPr>
                        <a:t>DIN,WCK,WR</a:t>
                      </a:r>
                      <a:endParaRPr kumimoji="1" lang="ja-JP" altLang="en-US" sz="1200" b="1" dirty="0" smtClean="0">
                        <a:solidFill>
                          <a:schemeClr val="tx1"/>
                        </a:solidFill>
                        <a:latin typeface="+mn-ea"/>
                        <a:ea typeface="+mn-ea"/>
                      </a:endParaRPr>
                    </a:p>
                    <a:p>
                      <a:endParaRPr kumimoji="1" lang="ja-JP" altLang="en-US" sz="12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r>
              <a:tr h="592575">
                <a:tc rowSpan="2">
                  <a:txBody>
                    <a:bodyPr/>
                    <a:lstStyle/>
                    <a:p>
                      <a:r>
                        <a:rPr kumimoji="1" lang="en-US" altLang="ja-JP" sz="1600" dirty="0" smtClean="0">
                          <a:solidFill>
                            <a:schemeClr val="tx1"/>
                          </a:solidFill>
                        </a:rPr>
                        <a:t>CONTROL_LCR  1</a:t>
                      </a:r>
                    </a:p>
                    <a:p>
                      <a:r>
                        <a:rPr kumimoji="1" lang="en-US" altLang="ja-JP" sz="1600" dirty="0" smtClean="0">
                          <a:solidFill>
                            <a:schemeClr val="tx1"/>
                          </a:solidFill>
                        </a:rPr>
                        <a:t>(CHIAN1)</a:t>
                      </a:r>
                    </a:p>
                    <a:p>
                      <a:endParaRPr kumimoji="1" lang="ja-JP" altLang="en-US" sz="1600" dirty="0">
                        <a:solidFill>
                          <a:schemeClr val="tx1"/>
                        </a:solidFill>
                      </a:endParaRPr>
                    </a:p>
                  </a:txBody>
                  <a:tcPr/>
                </a:tc>
                <a:tc>
                  <a:txBody>
                    <a:bodyPr/>
                    <a:lstStyle/>
                    <a:p>
                      <a:r>
                        <a:rPr kumimoji="1" lang="en-US" altLang="ja-JP" sz="1200" b="1" dirty="0" smtClean="0">
                          <a:solidFill>
                            <a:schemeClr val="tx1"/>
                          </a:solidFill>
                          <a:latin typeface="+mn-ea"/>
                          <a:ea typeface="+mn-ea"/>
                        </a:rPr>
                        <a:t>SELQ</a:t>
                      </a:r>
                    </a:p>
                    <a:p>
                      <a:r>
                        <a:rPr kumimoji="1" lang="en-US" altLang="ja-JP" sz="1200" b="1" dirty="0" smtClean="0">
                          <a:solidFill>
                            <a:schemeClr val="tx1"/>
                          </a:solidFill>
                          <a:latin typeface="+mn-ea"/>
                          <a:ea typeface="+mn-ea"/>
                        </a:rPr>
                        <a:t>SEL01</a:t>
                      </a:r>
                    </a:p>
                    <a:p>
                      <a:r>
                        <a:rPr kumimoji="1" lang="en-US" altLang="ja-JP" sz="1200" b="1" dirty="0" smtClean="0">
                          <a:solidFill>
                            <a:schemeClr val="tx1"/>
                          </a:solidFill>
                          <a:latin typeface="+mn-ea"/>
                          <a:ea typeface="+mn-ea"/>
                        </a:rPr>
                        <a:t>/04/16/64</a:t>
                      </a:r>
                      <a:endParaRPr kumimoji="1" lang="ja-JP" altLang="en-US" sz="1200" b="1" dirty="0">
                        <a:solidFill>
                          <a:schemeClr val="tx1"/>
                        </a:solidFill>
                        <a:latin typeface="+mn-ea"/>
                        <a:ea typeface="+mn-ea"/>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ＭＳ Ｐゴシック"/>
                          <a:ea typeface="+mn-ea"/>
                          <a:cs typeface="+mn-cs"/>
                        </a:rPr>
                        <a:t>レジスター選択状態</a:t>
                      </a:r>
                      <a:endParaRPr kumimoji="1" lang="en-US" altLang="ja-JP" sz="1200" b="1" i="0" u="none" strike="noStrike" kern="1200" cap="none" spc="0" normalizeH="0" baseline="0" noProof="0" dirty="0" smtClean="0">
                        <a:ln>
                          <a:noFill/>
                        </a:ln>
                        <a:solidFill>
                          <a:schemeClr val="tx1"/>
                        </a:solidFill>
                        <a:effectLst/>
                        <a:uLnTx/>
                        <a:uFillTx/>
                        <a:latin typeface="ＭＳ Ｐゴシック"/>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ea typeface="+mn-ea"/>
                        </a:rPr>
                        <a:t>アナログアウト（</a:t>
                      </a:r>
                      <a:r>
                        <a:rPr lang="en-US" altLang="ja-JP" sz="1200" b="1" dirty="0" smtClean="0">
                          <a:solidFill>
                            <a:schemeClr val="tx1"/>
                          </a:solidFill>
                          <a:latin typeface="+mn-ea"/>
                          <a:ea typeface="+mn-ea"/>
                        </a:rPr>
                        <a:t>AOUT</a:t>
                      </a:r>
                      <a:r>
                        <a:rPr lang="ja-JP" altLang="en-US" sz="1200" b="1" dirty="0" smtClean="0">
                          <a:solidFill>
                            <a:schemeClr val="tx1"/>
                          </a:solidFill>
                          <a:latin typeface="+mn-ea"/>
                          <a:ea typeface="+mn-ea"/>
                        </a:rPr>
                        <a:t>）　レンジセレクト信号</a:t>
                      </a:r>
                      <a:endParaRPr kumimoji="1" lang="ja-JP" altLang="en-US" sz="1200" b="1" dirty="0">
                        <a:solidFill>
                          <a:schemeClr val="tx1"/>
                        </a:solidFill>
                        <a:latin typeface="+mn-ea"/>
                        <a:ea typeface="+mn-ea"/>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mn-ea"/>
                          <a:ea typeface="+mn-ea"/>
                        </a:rPr>
                        <a:t>SELIN,SELCK</a:t>
                      </a:r>
                    </a:p>
                    <a:p>
                      <a:endParaRPr kumimoji="1" lang="ja-JP" altLang="en-US" sz="1200" b="1" dirty="0">
                        <a:solidFill>
                          <a:schemeClr val="tx1"/>
                        </a:solidFill>
                        <a:latin typeface="+mn-ea"/>
                        <a:ea typeface="+mn-ea"/>
                      </a:endParaRPr>
                    </a:p>
                  </a:txBody>
                  <a:tcPr>
                    <a:lnB w="12700" cap="flat" cmpd="sng" algn="ctr">
                      <a:solidFill>
                        <a:schemeClr val="tx1"/>
                      </a:solidFill>
                      <a:prstDash val="solid"/>
                      <a:round/>
                      <a:headEnd type="none" w="med" len="med"/>
                      <a:tailEnd type="none" w="med" len="med"/>
                    </a:lnB>
                  </a:tcPr>
                </a:tc>
              </a:tr>
              <a:tr h="809751">
                <a:tc vMerge="1">
                  <a:txBody>
                    <a:bodyPr/>
                    <a:lstStyle/>
                    <a:p>
                      <a:endParaRPr kumimoji="1" lang="ja-JP" altLang="en-US"/>
                    </a:p>
                  </a:txBody>
                  <a:tcPr/>
                </a:tc>
                <a:tc>
                  <a:txBody>
                    <a:bodyPr/>
                    <a:lstStyle/>
                    <a:p>
                      <a:r>
                        <a:rPr lang="en-US" altLang="ja-JP" sz="1200" b="1" dirty="0" smtClean="0">
                          <a:solidFill>
                            <a:schemeClr val="tx1"/>
                          </a:solidFill>
                          <a:latin typeface="+mn-ea"/>
                          <a:ea typeface="+mn-ea"/>
                        </a:rPr>
                        <a:t>Q0-Q2</a:t>
                      </a:r>
                      <a:endParaRPr lang="ja-JP" altLang="en-US" sz="1200" dirty="0" smtClean="0">
                        <a:solidFill>
                          <a:schemeClr val="tx1"/>
                        </a:solidFill>
                      </a:endParaRPr>
                    </a:p>
                    <a:p>
                      <a:r>
                        <a:rPr lang="ja-JP" altLang="en-US" sz="1200" dirty="0" smtClean="0">
                          <a:solidFill>
                            <a:schemeClr val="tx1"/>
                          </a:solidFill>
                        </a:rPr>
                        <a:t> </a:t>
                      </a:r>
                      <a:r>
                        <a:rPr lang="en-US" altLang="ja-JP" sz="1200" b="1" dirty="0" smtClean="0">
                          <a:solidFill>
                            <a:schemeClr val="tx1"/>
                          </a:solidFill>
                          <a:latin typeface="+mn-ea"/>
                          <a:ea typeface="+mn-ea"/>
                        </a:rPr>
                        <a:t>Q4-Q19</a:t>
                      </a:r>
                      <a:endParaRPr lang="ja-JP" altLang="en-US" sz="1200" dirty="0" smtClean="0">
                        <a:solidFill>
                          <a:schemeClr val="tx1"/>
                        </a:solidFill>
                      </a:endParaRPr>
                    </a:p>
                    <a:p>
                      <a:r>
                        <a:rPr lang="en-US" altLang="ja-JP" sz="1200" b="1" dirty="0" smtClean="0">
                          <a:solidFill>
                            <a:schemeClr val="tx1"/>
                          </a:solidFill>
                          <a:latin typeface="+mn-ea"/>
                          <a:ea typeface="+mn-ea"/>
                        </a:rPr>
                        <a:t>ENBADC </a:t>
                      </a:r>
                    </a:p>
                    <a:p>
                      <a:r>
                        <a:rPr lang="en-US" altLang="ja-JP" sz="1200" b="1" dirty="0" smtClean="0">
                          <a:solidFill>
                            <a:schemeClr val="tx1"/>
                          </a:solidFill>
                          <a:latin typeface="+mn-ea"/>
                          <a:ea typeface="+mn-ea"/>
                        </a:rPr>
                        <a:t>TPENB   </a:t>
                      </a:r>
                      <a:endParaRPr kumimoji="1" lang="ja-JP" altLang="en-US" sz="12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latin typeface="+mn-ea"/>
                          <a:ea typeface="+mn-ea"/>
                        </a:rPr>
                        <a:t>Preamp. RF3L </a:t>
                      </a:r>
                      <a:r>
                        <a:rPr lang="ja-JP" altLang="en-US" sz="1200" b="1" dirty="0" smtClean="0">
                          <a:solidFill>
                            <a:schemeClr val="tx1"/>
                          </a:solidFill>
                          <a:latin typeface="+mn-ea"/>
                          <a:ea typeface="+mn-ea"/>
                        </a:rPr>
                        <a:t>制御</a:t>
                      </a:r>
                      <a:endParaRPr lang="en-US" altLang="ja-JP" sz="1200" b="1"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latin typeface="+mn-ea"/>
                          <a:ea typeface="+mn-ea"/>
                        </a:rPr>
                        <a:t>COMMON D0-D3 VI8M</a:t>
                      </a:r>
                      <a:r>
                        <a:rPr lang="ja-JP" altLang="en-US" sz="1200" b="1" dirty="0" smtClean="0">
                          <a:solidFill>
                            <a:schemeClr val="tx1"/>
                          </a:solidFill>
                          <a:latin typeface="+mn-ea"/>
                          <a:ea typeface="+mn-ea"/>
                        </a:rPr>
                        <a:t>制御</a:t>
                      </a:r>
                      <a:endParaRPr lang="en-US" altLang="ja-JP" sz="1200" b="1"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latin typeface="+mn-ea"/>
                          <a:ea typeface="+mn-ea"/>
                        </a:rPr>
                        <a:t>Enable ADC</a:t>
                      </a:r>
                      <a:endParaRPr kumimoji="1" lang="en-US" altLang="ja-JP" sz="1200" b="1"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latin typeface="+mn-ea"/>
                          <a:ea typeface="+mn-ea"/>
                        </a:rPr>
                        <a:t>Enable test</a:t>
                      </a:r>
                      <a:r>
                        <a:rPr lang="ja-JP" altLang="en-US" sz="1200" b="1" dirty="0" smtClean="0">
                          <a:solidFill>
                            <a:schemeClr val="tx1"/>
                          </a:solidFill>
                          <a:latin typeface="+mn-ea"/>
                          <a:ea typeface="+mn-ea"/>
                        </a:rPr>
                        <a:t>入力</a:t>
                      </a:r>
                      <a:endParaRPr kumimoji="1" lang="ja-JP" altLang="en-US" sz="12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latin typeface="+mn-ea"/>
                          <a:ea typeface="+mn-ea"/>
                        </a:rPr>
                        <a:t>DIN,WCK,WR</a:t>
                      </a:r>
                      <a:endParaRPr kumimoji="1" lang="ja-JP" altLang="en-US" sz="1200" b="1" dirty="0" smtClean="0">
                        <a:solidFill>
                          <a:schemeClr val="tx1"/>
                        </a:solidFill>
                        <a:latin typeface="+mn-ea"/>
                        <a:ea typeface="+mn-ea"/>
                      </a:endParaRPr>
                    </a:p>
                    <a:p>
                      <a:endParaRPr kumimoji="1" lang="ja-JP" altLang="en-US" sz="12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r>
              <a:tr h="34398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CONTROL_LCR 2</a:t>
                      </a:r>
                      <a:endParaRPr kumimoji="1" lang="ja-JP" altLang="en-US" sz="1600" dirty="0" smtClean="0">
                        <a:solidFill>
                          <a:schemeClr val="tx1"/>
                        </a:solidFill>
                      </a:endParaRPr>
                    </a:p>
                  </a:txBody>
                  <a:tcPr/>
                </a:tc>
                <a:tc>
                  <a:txBody>
                    <a:bodyPr/>
                    <a:lstStyle/>
                    <a:p>
                      <a:r>
                        <a:rPr kumimoji="1" lang="en-US" altLang="ja-JP" sz="900" b="1" dirty="0" smtClean="0">
                          <a:solidFill>
                            <a:schemeClr val="tx1"/>
                          </a:solidFill>
                          <a:latin typeface="+mn-ea"/>
                          <a:ea typeface="+mn-ea"/>
                        </a:rPr>
                        <a:t>SELQ</a:t>
                      </a:r>
                    </a:p>
                    <a:p>
                      <a:r>
                        <a:rPr kumimoji="1" lang="en-US" altLang="ja-JP" sz="900" b="1" dirty="0" smtClean="0">
                          <a:solidFill>
                            <a:schemeClr val="tx1"/>
                          </a:solidFill>
                          <a:latin typeface="+mn-ea"/>
                          <a:ea typeface="+mn-ea"/>
                        </a:rPr>
                        <a:t>SEL01/04/16/64</a:t>
                      </a:r>
                      <a:endParaRPr kumimoji="1" lang="ja-JP" altLang="en-US" sz="9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tx1"/>
                          </a:solidFill>
                          <a:effectLst/>
                          <a:uLnTx/>
                          <a:uFillTx/>
                          <a:latin typeface="+mn-ea"/>
                          <a:ea typeface="+mn-ea"/>
                          <a:cs typeface="+mn-cs"/>
                        </a:rPr>
                        <a:t>レジスター選択状態</a:t>
                      </a:r>
                      <a:endParaRPr kumimoji="1" lang="en-US" altLang="ja-JP" sz="900" b="1" i="0" u="none" strike="noStrike" kern="1200" cap="none" spc="0" normalizeH="0" baseline="0" noProof="0" dirty="0" smtClean="0">
                        <a:ln>
                          <a:noFill/>
                        </a:ln>
                        <a:solidFill>
                          <a:schemeClr val="tx1"/>
                        </a:solidFill>
                        <a:effectLst/>
                        <a:uLnTx/>
                        <a:uFillTx/>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1" dirty="0" smtClean="0">
                          <a:solidFill>
                            <a:schemeClr val="tx1"/>
                          </a:solidFill>
                          <a:latin typeface="+mn-ea"/>
                          <a:ea typeface="+mn-ea"/>
                        </a:rPr>
                        <a:t>アナログアウト（</a:t>
                      </a:r>
                      <a:r>
                        <a:rPr lang="en-US" altLang="ja-JP" sz="900" b="1" dirty="0" smtClean="0">
                          <a:solidFill>
                            <a:schemeClr val="tx1"/>
                          </a:solidFill>
                          <a:latin typeface="+mn-ea"/>
                          <a:ea typeface="+mn-ea"/>
                        </a:rPr>
                        <a:t>AOUT</a:t>
                      </a:r>
                      <a:r>
                        <a:rPr lang="ja-JP" altLang="en-US" sz="900" b="1" dirty="0" smtClean="0">
                          <a:solidFill>
                            <a:schemeClr val="tx1"/>
                          </a:solidFill>
                          <a:latin typeface="+mn-ea"/>
                          <a:ea typeface="+mn-ea"/>
                        </a:rPr>
                        <a:t>）　レンジセレクト信号</a:t>
                      </a:r>
                      <a:endParaRPr kumimoji="1" lang="ja-JP" altLang="en-US" sz="900" b="1" dirty="0">
                        <a:solidFill>
                          <a:schemeClr val="tx1"/>
                        </a:solidFill>
                        <a:latin typeface="+mn-ea"/>
                        <a:ea typeface="+mn-ea"/>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tx1"/>
                          </a:solidFill>
                          <a:latin typeface="+mn-ea"/>
                          <a:ea typeface="+mn-ea"/>
                        </a:rPr>
                        <a:t>SELIN,SELCK</a:t>
                      </a:r>
                    </a:p>
                  </a:txBody>
                  <a:tcPr>
                    <a:lnB w="12700" cap="flat" cmpd="sng" algn="ctr">
                      <a:solidFill>
                        <a:schemeClr val="tx1"/>
                      </a:solidFill>
                      <a:prstDash val="solid"/>
                      <a:round/>
                      <a:headEnd type="none" w="med" len="med"/>
                      <a:tailEnd type="none" w="med" len="med"/>
                    </a:lnB>
                  </a:tcPr>
                </a:tc>
              </a:tr>
              <a:tr h="326045">
                <a:tc vMerge="1">
                  <a:txBody>
                    <a:bodyPr/>
                    <a:lstStyle/>
                    <a:p>
                      <a:endParaRPr kumimoji="1" lang="ja-JP" altLang="en-US"/>
                    </a:p>
                  </a:txBody>
                  <a:tcPr/>
                </a:tc>
                <a:tc>
                  <a:txBody>
                    <a:bodyPr/>
                    <a:lstStyle/>
                    <a:p>
                      <a:r>
                        <a:rPr lang="en-US" altLang="ja-JP" sz="800" b="1" dirty="0" smtClean="0">
                          <a:solidFill>
                            <a:schemeClr val="tx1"/>
                          </a:solidFill>
                          <a:latin typeface="+mn-ea"/>
                          <a:ea typeface="+mn-ea"/>
                        </a:rPr>
                        <a:t>Q0-Q19/</a:t>
                      </a:r>
                      <a:r>
                        <a:rPr lang="ja-JP" altLang="en-US" sz="800" dirty="0" smtClean="0">
                          <a:solidFill>
                            <a:schemeClr val="tx1"/>
                          </a:solidFill>
                        </a:rPr>
                        <a:t> </a:t>
                      </a:r>
                      <a:r>
                        <a:rPr lang="en-US" altLang="ja-JP" sz="800" b="1" dirty="0" smtClean="0">
                          <a:solidFill>
                            <a:schemeClr val="tx1"/>
                          </a:solidFill>
                          <a:latin typeface="+mn-ea"/>
                          <a:ea typeface="+mn-ea"/>
                        </a:rPr>
                        <a:t>ENBADC/ </a:t>
                      </a:r>
                    </a:p>
                    <a:p>
                      <a:r>
                        <a:rPr lang="en-US" altLang="ja-JP" sz="800" b="1" dirty="0" smtClean="0">
                          <a:solidFill>
                            <a:schemeClr val="tx1"/>
                          </a:solidFill>
                          <a:latin typeface="+mn-ea"/>
                          <a:ea typeface="+mn-ea"/>
                        </a:rPr>
                        <a:t>TPENB   </a:t>
                      </a:r>
                      <a:endParaRPr kumimoji="1" lang="ja-JP" altLang="en-US" sz="8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chemeClr val="tx1"/>
                          </a:solidFill>
                          <a:latin typeface="+mn-ea"/>
                          <a:ea typeface="+mn-ea"/>
                        </a:rPr>
                        <a:t>Preamp. RF3L </a:t>
                      </a:r>
                      <a:r>
                        <a:rPr lang="ja-JP" altLang="en-US" sz="800" b="1" dirty="0" smtClean="0">
                          <a:solidFill>
                            <a:schemeClr val="tx1"/>
                          </a:solidFill>
                          <a:latin typeface="+mn-ea"/>
                          <a:ea typeface="+mn-ea"/>
                        </a:rPr>
                        <a:t>制御</a:t>
                      </a:r>
                      <a:r>
                        <a:rPr lang="en-US" altLang="ja-JP" sz="800" b="1" dirty="0" smtClean="0">
                          <a:solidFill>
                            <a:schemeClr val="tx1"/>
                          </a:solidFill>
                          <a:latin typeface="+mn-ea"/>
                          <a:ea typeface="+mn-ea"/>
                        </a:rPr>
                        <a:t>/COMMON D0-D3 VI8M</a:t>
                      </a:r>
                      <a:r>
                        <a:rPr lang="ja-JP" altLang="en-US" sz="800" b="1" dirty="0" smtClean="0">
                          <a:solidFill>
                            <a:schemeClr val="tx1"/>
                          </a:solidFill>
                          <a:latin typeface="+mn-ea"/>
                          <a:ea typeface="+mn-ea"/>
                        </a:rPr>
                        <a:t>制御</a:t>
                      </a:r>
                      <a:r>
                        <a:rPr lang="en-US" altLang="ja-JP" sz="800" b="1" dirty="0" smtClean="0">
                          <a:solidFill>
                            <a:schemeClr val="tx1"/>
                          </a:solidFill>
                          <a:latin typeface="+mn-ea"/>
                          <a:ea typeface="+mn-ea"/>
                        </a:rPr>
                        <a:t>/Enable ADC/Enable test</a:t>
                      </a:r>
                      <a:r>
                        <a:rPr lang="ja-JP" altLang="en-US" sz="800" b="1" dirty="0" smtClean="0">
                          <a:solidFill>
                            <a:schemeClr val="tx1"/>
                          </a:solidFill>
                          <a:latin typeface="+mn-ea"/>
                          <a:ea typeface="+mn-ea"/>
                        </a:rPr>
                        <a:t>入力</a:t>
                      </a:r>
                      <a:endParaRPr kumimoji="1" lang="ja-JP" altLang="en-US" sz="8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smtClean="0">
                          <a:solidFill>
                            <a:schemeClr val="tx1"/>
                          </a:solidFill>
                          <a:latin typeface="+mn-ea"/>
                          <a:ea typeface="+mn-ea"/>
                        </a:rPr>
                        <a:t>DIN,WCK,WR</a:t>
                      </a:r>
                      <a:endParaRPr kumimoji="1" lang="ja-JP" altLang="en-US" sz="800" b="1"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r>
              <a:tr h="378277">
                <a:tc rowSpan="2">
                  <a:txBody>
                    <a:bodyPr/>
                    <a:lstStyle/>
                    <a:p>
                      <a:r>
                        <a:rPr kumimoji="1" lang="en-US" altLang="ja-JP" sz="1600" dirty="0" smtClean="0">
                          <a:solidFill>
                            <a:schemeClr val="tx1"/>
                          </a:solidFill>
                        </a:rPr>
                        <a:t>CONTROL_LCR 3</a:t>
                      </a:r>
                    </a:p>
                    <a:p>
                      <a:endParaRPr kumimoji="1" lang="ja-JP"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kumimoji="1" lang="en-US" altLang="ja-JP" sz="900" b="1" dirty="0" smtClean="0">
                          <a:solidFill>
                            <a:schemeClr val="tx1"/>
                          </a:solidFill>
                          <a:latin typeface="+mn-ea"/>
                          <a:ea typeface="+mn-ea"/>
                        </a:rPr>
                        <a:t>SELQ</a:t>
                      </a:r>
                    </a:p>
                    <a:p>
                      <a:r>
                        <a:rPr kumimoji="1" lang="en-US" altLang="ja-JP" sz="900" b="1" dirty="0" smtClean="0">
                          <a:solidFill>
                            <a:schemeClr val="tx1"/>
                          </a:solidFill>
                          <a:latin typeface="+mn-ea"/>
                          <a:ea typeface="+mn-ea"/>
                        </a:rPr>
                        <a:t>SEL01/04/16/64</a:t>
                      </a:r>
                      <a:endParaRPr kumimoji="1" lang="ja-JP" altLang="en-US" sz="9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tx1"/>
                          </a:solidFill>
                          <a:effectLst/>
                          <a:uLnTx/>
                          <a:uFillTx/>
                          <a:latin typeface="+mn-ea"/>
                          <a:ea typeface="+mn-ea"/>
                          <a:cs typeface="+mn-cs"/>
                        </a:rPr>
                        <a:t>レジスター選択状態</a:t>
                      </a:r>
                      <a:endParaRPr kumimoji="1" lang="en-US" altLang="ja-JP" sz="900" b="1" i="0" u="none" strike="noStrike" kern="1200" cap="none" spc="0" normalizeH="0" baseline="0" noProof="0" dirty="0" smtClean="0">
                        <a:ln>
                          <a:noFill/>
                        </a:ln>
                        <a:solidFill>
                          <a:schemeClr val="tx1"/>
                        </a:solidFill>
                        <a:effectLst/>
                        <a:uLnTx/>
                        <a:uFillTx/>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1" dirty="0" smtClean="0">
                          <a:solidFill>
                            <a:schemeClr val="tx1"/>
                          </a:solidFill>
                          <a:latin typeface="+mn-ea"/>
                          <a:ea typeface="+mn-ea"/>
                        </a:rPr>
                        <a:t>アナログアウト（</a:t>
                      </a:r>
                      <a:r>
                        <a:rPr lang="en-US" altLang="ja-JP" sz="900" b="1" dirty="0" smtClean="0">
                          <a:solidFill>
                            <a:schemeClr val="tx1"/>
                          </a:solidFill>
                          <a:latin typeface="+mn-ea"/>
                          <a:ea typeface="+mn-ea"/>
                        </a:rPr>
                        <a:t>AOUT</a:t>
                      </a:r>
                      <a:r>
                        <a:rPr lang="ja-JP" altLang="en-US" sz="900" b="1" dirty="0" smtClean="0">
                          <a:solidFill>
                            <a:schemeClr val="tx1"/>
                          </a:solidFill>
                          <a:latin typeface="+mn-ea"/>
                          <a:ea typeface="+mn-ea"/>
                        </a:rPr>
                        <a:t>）　レンジセレクト信号</a:t>
                      </a:r>
                      <a:endParaRPr kumimoji="1" lang="ja-JP" altLang="en-US" sz="900" b="1" dirty="0">
                        <a:solidFill>
                          <a:schemeClr val="tx1"/>
                        </a:solidFill>
                        <a:latin typeface="+mn-ea"/>
                        <a:ea typeface="+mn-ea"/>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tx1"/>
                          </a:solidFill>
                          <a:latin typeface="+mn-ea"/>
                          <a:ea typeface="+mn-ea"/>
                        </a:rPr>
                        <a:t>SELIN,SELCK</a:t>
                      </a:r>
                    </a:p>
                  </a:txBody>
                  <a:tcPr>
                    <a:lnB w="12700" cap="flat" cmpd="sng" algn="ctr">
                      <a:solidFill>
                        <a:schemeClr val="tx1"/>
                      </a:solidFill>
                      <a:prstDash val="solid"/>
                      <a:round/>
                      <a:headEnd type="none" w="med" len="med"/>
                      <a:tailEnd type="none" w="med" len="med"/>
                    </a:lnB>
                  </a:tcPr>
                </a:tc>
              </a:tr>
              <a:tr h="384667">
                <a:tc vMerge="1">
                  <a:txBody>
                    <a:bodyPr/>
                    <a:lstStyle/>
                    <a:p>
                      <a:endParaRPr kumimoji="1" lang="ja-JP" altLang="en-US"/>
                    </a:p>
                  </a:txBody>
                  <a:tcPr/>
                </a:tc>
                <a:tc>
                  <a:txBody>
                    <a:bodyPr/>
                    <a:lstStyle/>
                    <a:p>
                      <a:r>
                        <a:rPr lang="en-US" altLang="ja-JP" sz="800" b="1" dirty="0" smtClean="0">
                          <a:solidFill>
                            <a:schemeClr val="tx1"/>
                          </a:solidFill>
                          <a:latin typeface="+mn-ea"/>
                          <a:ea typeface="+mn-ea"/>
                        </a:rPr>
                        <a:t>Q0-Q19/</a:t>
                      </a:r>
                      <a:r>
                        <a:rPr lang="ja-JP" altLang="en-US" sz="800" dirty="0" smtClean="0">
                          <a:solidFill>
                            <a:schemeClr val="tx1"/>
                          </a:solidFill>
                        </a:rPr>
                        <a:t> </a:t>
                      </a:r>
                      <a:r>
                        <a:rPr lang="en-US" altLang="ja-JP" sz="800" b="1" dirty="0" smtClean="0">
                          <a:solidFill>
                            <a:schemeClr val="tx1"/>
                          </a:solidFill>
                          <a:latin typeface="+mn-ea"/>
                          <a:ea typeface="+mn-ea"/>
                        </a:rPr>
                        <a:t>ENBADC/ </a:t>
                      </a:r>
                    </a:p>
                    <a:p>
                      <a:r>
                        <a:rPr lang="en-US" altLang="ja-JP" sz="800" b="1" dirty="0" smtClean="0">
                          <a:solidFill>
                            <a:schemeClr val="tx1"/>
                          </a:solidFill>
                          <a:latin typeface="+mn-ea"/>
                          <a:ea typeface="+mn-ea"/>
                        </a:rPr>
                        <a:t>TPENB   </a:t>
                      </a:r>
                      <a:endParaRPr kumimoji="1" lang="ja-JP" altLang="en-US" sz="8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chemeClr val="tx1"/>
                          </a:solidFill>
                          <a:latin typeface="+mn-ea"/>
                          <a:ea typeface="+mn-ea"/>
                        </a:rPr>
                        <a:t>Preamp. RF3L </a:t>
                      </a:r>
                      <a:r>
                        <a:rPr lang="ja-JP" altLang="en-US" sz="800" b="1" dirty="0" smtClean="0">
                          <a:solidFill>
                            <a:schemeClr val="tx1"/>
                          </a:solidFill>
                          <a:latin typeface="+mn-ea"/>
                          <a:ea typeface="+mn-ea"/>
                        </a:rPr>
                        <a:t>制御</a:t>
                      </a:r>
                      <a:r>
                        <a:rPr lang="en-US" altLang="ja-JP" sz="800" b="1" dirty="0" smtClean="0">
                          <a:solidFill>
                            <a:schemeClr val="tx1"/>
                          </a:solidFill>
                          <a:latin typeface="+mn-ea"/>
                          <a:ea typeface="+mn-ea"/>
                        </a:rPr>
                        <a:t>/COMMON D0-D3 VI8M</a:t>
                      </a:r>
                      <a:r>
                        <a:rPr lang="ja-JP" altLang="en-US" sz="800" b="1" dirty="0" smtClean="0">
                          <a:solidFill>
                            <a:schemeClr val="tx1"/>
                          </a:solidFill>
                          <a:latin typeface="+mn-ea"/>
                          <a:ea typeface="+mn-ea"/>
                        </a:rPr>
                        <a:t>制御</a:t>
                      </a:r>
                      <a:r>
                        <a:rPr lang="en-US" altLang="ja-JP" sz="800" b="1" dirty="0" smtClean="0">
                          <a:solidFill>
                            <a:schemeClr val="tx1"/>
                          </a:solidFill>
                          <a:latin typeface="+mn-ea"/>
                          <a:ea typeface="+mn-ea"/>
                        </a:rPr>
                        <a:t>/Enable ADC/Enable test</a:t>
                      </a:r>
                      <a:r>
                        <a:rPr lang="ja-JP" altLang="en-US" sz="800" b="1" dirty="0" smtClean="0">
                          <a:solidFill>
                            <a:schemeClr val="tx1"/>
                          </a:solidFill>
                          <a:latin typeface="+mn-ea"/>
                          <a:ea typeface="+mn-ea"/>
                        </a:rPr>
                        <a:t>入力</a:t>
                      </a:r>
                      <a:endParaRPr kumimoji="1" lang="ja-JP" altLang="en-US" sz="8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smtClean="0">
                          <a:solidFill>
                            <a:schemeClr val="tx1"/>
                          </a:solidFill>
                          <a:latin typeface="+mn-ea"/>
                          <a:ea typeface="+mn-ea"/>
                        </a:rPr>
                        <a:t>DIN,WCK,WR</a:t>
                      </a:r>
                      <a:endParaRPr kumimoji="1" lang="ja-JP" altLang="en-US" sz="800" b="1"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810">
                <a:tc rowSpan="2">
                  <a:txBody>
                    <a:bodyPr/>
                    <a:lstStyle/>
                    <a:p>
                      <a:r>
                        <a:rPr kumimoji="1" lang="en-US" altLang="ja-JP" sz="1600" dirty="0" smtClean="0">
                          <a:solidFill>
                            <a:schemeClr val="tx1"/>
                          </a:solidFill>
                        </a:rPr>
                        <a:t>CONTROL_LCR 4</a:t>
                      </a:r>
                      <a:endParaRPr kumimoji="1" lang="ja-JP"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kumimoji="1" lang="en-US" altLang="ja-JP" sz="900" b="1" dirty="0" smtClean="0">
                          <a:solidFill>
                            <a:schemeClr val="tx1"/>
                          </a:solidFill>
                          <a:latin typeface="+mn-ea"/>
                          <a:ea typeface="+mn-ea"/>
                        </a:rPr>
                        <a:t>SELQ</a:t>
                      </a:r>
                    </a:p>
                    <a:p>
                      <a:r>
                        <a:rPr kumimoji="1" lang="en-US" altLang="ja-JP" sz="900" b="1" dirty="0" smtClean="0">
                          <a:solidFill>
                            <a:schemeClr val="tx1"/>
                          </a:solidFill>
                          <a:latin typeface="+mn-ea"/>
                          <a:ea typeface="+mn-ea"/>
                        </a:rPr>
                        <a:t>SEL01/04/16/64</a:t>
                      </a:r>
                      <a:endParaRPr kumimoji="1" lang="ja-JP" altLang="en-US" sz="9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tx1"/>
                          </a:solidFill>
                          <a:effectLst/>
                          <a:uLnTx/>
                          <a:uFillTx/>
                          <a:latin typeface="+mn-ea"/>
                          <a:ea typeface="+mn-ea"/>
                          <a:cs typeface="+mn-cs"/>
                        </a:rPr>
                        <a:t>レジスター選択状態</a:t>
                      </a:r>
                      <a:endParaRPr kumimoji="1" lang="en-US" altLang="ja-JP" sz="900" b="1" i="0" u="none" strike="noStrike" kern="1200" cap="none" spc="0" normalizeH="0" baseline="0" noProof="0" dirty="0" smtClean="0">
                        <a:ln>
                          <a:noFill/>
                        </a:ln>
                        <a:solidFill>
                          <a:schemeClr val="tx1"/>
                        </a:solidFill>
                        <a:effectLst/>
                        <a:uLnTx/>
                        <a:uFillTx/>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1" dirty="0" smtClean="0">
                          <a:solidFill>
                            <a:schemeClr val="tx1"/>
                          </a:solidFill>
                          <a:latin typeface="+mn-ea"/>
                          <a:ea typeface="+mn-ea"/>
                        </a:rPr>
                        <a:t>アナログアウト（</a:t>
                      </a:r>
                      <a:r>
                        <a:rPr lang="en-US" altLang="ja-JP" sz="900" b="1" dirty="0" smtClean="0">
                          <a:solidFill>
                            <a:schemeClr val="tx1"/>
                          </a:solidFill>
                          <a:latin typeface="+mn-ea"/>
                          <a:ea typeface="+mn-ea"/>
                        </a:rPr>
                        <a:t>AOUT</a:t>
                      </a:r>
                      <a:r>
                        <a:rPr lang="ja-JP" altLang="en-US" sz="900" b="1" dirty="0" smtClean="0">
                          <a:solidFill>
                            <a:schemeClr val="tx1"/>
                          </a:solidFill>
                          <a:latin typeface="+mn-ea"/>
                          <a:ea typeface="+mn-ea"/>
                        </a:rPr>
                        <a:t>）　レンジセレクト信号</a:t>
                      </a:r>
                      <a:endParaRPr kumimoji="1" lang="ja-JP" altLang="en-US" sz="9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tx1"/>
                          </a:solidFill>
                          <a:latin typeface="+mn-ea"/>
                          <a:ea typeface="+mn-ea"/>
                        </a:rPr>
                        <a:t>SELIN,SELCK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810">
                <a:tc vMerge="1">
                  <a:txBody>
                    <a:bodyPr/>
                    <a:lstStyle/>
                    <a:p>
                      <a:endParaRPr kumimoji="1" lang="ja-JP" altLang="en-US"/>
                    </a:p>
                  </a:txBody>
                  <a:tcPr/>
                </a:tc>
                <a:tc>
                  <a:txBody>
                    <a:bodyPr/>
                    <a:lstStyle/>
                    <a:p>
                      <a:r>
                        <a:rPr lang="en-US" altLang="ja-JP" sz="800" b="1" dirty="0" smtClean="0">
                          <a:solidFill>
                            <a:schemeClr val="tx1"/>
                          </a:solidFill>
                          <a:latin typeface="+mn-ea"/>
                          <a:ea typeface="+mn-ea"/>
                        </a:rPr>
                        <a:t>Q0-Q19/</a:t>
                      </a:r>
                      <a:r>
                        <a:rPr lang="ja-JP" altLang="en-US" sz="800" dirty="0" smtClean="0">
                          <a:solidFill>
                            <a:schemeClr val="tx1"/>
                          </a:solidFill>
                        </a:rPr>
                        <a:t> </a:t>
                      </a:r>
                      <a:r>
                        <a:rPr lang="en-US" altLang="ja-JP" sz="800" b="1" dirty="0" smtClean="0">
                          <a:solidFill>
                            <a:schemeClr val="tx1"/>
                          </a:solidFill>
                          <a:latin typeface="+mn-ea"/>
                          <a:ea typeface="+mn-ea"/>
                        </a:rPr>
                        <a:t>ENBADC/ </a:t>
                      </a:r>
                    </a:p>
                    <a:p>
                      <a:r>
                        <a:rPr lang="en-US" altLang="ja-JP" sz="800" b="1" dirty="0" smtClean="0">
                          <a:solidFill>
                            <a:schemeClr val="tx1"/>
                          </a:solidFill>
                          <a:latin typeface="+mn-ea"/>
                          <a:ea typeface="+mn-ea"/>
                        </a:rPr>
                        <a:t>TPENB   </a:t>
                      </a:r>
                      <a:endParaRPr kumimoji="1" lang="ja-JP" altLang="en-US" sz="8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chemeClr val="tx1"/>
                          </a:solidFill>
                          <a:latin typeface="+mn-ea"/>
                          <a:ea typeface="+mn-ea"/>
                        </a:rPr>
                        <a:t>Preamp. RF3L </a:t>
                      </a:r>
                      <a:r>
                        <a:rPr lang="ja-JP" altLang="en-US" sz="800" b="1" dirty="0" smtClean="0">
                          <a:solidFill>
                            <a:schemeClr val="tx1"/>
                          </a:solidFill>
                          <a:latin typeface="+mn-ea"/>
                          <a:ea typeface="+mn-ea"/>
                        </a:rPr>
                        <a:t>制御</a:t>
                      </a:r>
                      <a:r>
                        <a:rPr lang="en-US" altLang="ja-JP" sz="800" b="1" dirty="0" smtClean="0">
                          <a:solidFill>
                            <a:schemeClr val="tx1"/>
                          </a:solidFill>
                          <a:latin typeface="+mn-ea"/>
                          <a:ea typeface="+mn-ea"/>
                        </a:rPr>
                        <a:t>/COMMON D0-D3 VI8M</a:t>
                      </a:r>
                      <a:r>
                        <a:rPr lang="ja-JP" altLang="en-US" sz="800" b="1" dirty="0" smtClean="0">
                          <a:solidFill>
                            <a:schemeClr val="tx1"/>
                          </a:solidFill>
                          <a:latin typeface="+mn-ea"/>
                          <a:ea typeface="+mn-ea"/>
                        </a:rPr>
                        <a:t>制御</a:t>
                      </a:r>
                      <a:r>
                        <a:rPr lang="en-US" altLang="ja-JP" sz="800" b="1" dirty="0" smtClean="0">
                          <a:solidFill>
                            <a:schemeClr val="tx1"/>
                          </a:solidFill>
                          <a:latin typeface="+mn-ea"/>
                          <a:ea typeface="+mn-ea"/>
                        </a:rPr>
                        <a:t>/Enable ADC/Enable test</a:t>
                      </a:r>
                      <a:r>
                        <a:rPr lang="ja-JP" altLang="en-US" sz="800" b="1" dirty="0" smtClean="0">
                          <a:solidFill>
                            <a:schemeClr val="tx1"/>
                          </a:solidFill>
                          <a:latin typeface="+mn-ea"/>
                          <a:ea typeface="+mn-ea"/>
                        </a:rPr>
                        <a:t>入力</a:t>
                      </a:r>
                      <a:endParaRPr kumimoji="1" lang="ja-JP" altLang="en-US" sz="800" b="1" dirty="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smtClean="0">
                          <a:solidFill>
                            <a:schemeClr val="tx1"/>
                          </a:solidFill>
                          <a:latin typeface="+mn-ea"/>
                          <a:ea typeface="+mn-ea"/>
                        </a:rPr>
                        <a:t>DIN,WCK,WR</a:t>
                      </a:r>
                      <a:endParaRPr kumimoji="1" lang="ja-JP" altLang="en-US" sz="800" b="1"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57188" y="214313"/>
            <a:ext cx="8229600" cy="1143000"/>
          </a:xfrm>
        </p:spPr>
        <p:txBody>
          <a:bodyPr/>
          <a:lstStyle/>
          <a:p>
            <a:r>
              <a:rPr lang="ja-JP" altLang="en-US" smtClean="0"/>
              <a:t>レジスターの設定手順</a:t>
            </a:r>
          </a:p>
        </p:txBody>
      </p:sp>
      <p:sp>
        <p:nvSpPr>
          <p:cNvPr id="3" name="テキスト ボックス 2"/>
          <p:cNvSpPr txBox="1"/>
          <p:nvPr/>
        </p:nvSpPr>
        <p:spPr>
          <a:xfrm>
            <a:off x="857250" y="1643063"/>
            <a:ext cx="5808000" cy="2246769"/>
          </a:xfrm>
          <a:prstGeom prst="rect">
            <a:avLst/>
          </a:prstGeom>
          <a:noFill/>
        </p:spPr>
        <p:txBody>
          <a:bodyPr wrap="none">
            <a:spAutoFit/>
          </a:bodyPr>
          <a:lstStyle/>
          <a:p>
            <a:pPr marL="342900" indent="-342900">
              <a:buFontTx/>
              <a:buAutoNum type="arabicParenR"/>
              <a:defRPr/>
            </a:pPr>
            <a:r>
              <a:rPr lang="ja-JP" altLang="en-US" sz="1400" b="1" dirty="0">
                <a:latin typeface="Arial" charset="0"/>
                <a:ea typeface="ＭＳ Ｐゴシック" charset="-128"/>
              </a:rPr>
              <a:t>全てのレジスターの初期化</a:t>
            </a:r>
            <a:endParaRPr lang="en-US" altLang="ja-JP" sz="1400" b="1" dirty="0">
              <a:latin typeface="Arial" charset="0"/>
              <a:ea typeface="ＭＳ Ｐゴシック" charset="-128"/>
            </a:endParaRPr>
          </a:p>
          <a:p>
            <a:pPr marL="342900" indent="-342900">
              <a:defRPr/>
            </a:pPr>
            <a:r>
              <a:rPr lang="ja-JP" altLang="en-US" sz="1400" b="1" dirty="0">
                <a:latin typeface="Arial" charset="0"/>
                <a:ea typeface="ＭＳ Ｐゴシック" charset="-128"/>
              </a:rPr>
              <a:t>　　　信号：　</a:t>
            </a:r>
            <a:r>
              <a:rPr lang="en-US" altLang="ja-JP" sz="1400" b="1" dirty="0">
                <a:latin typeface="Arial" charset="0"/>
                <a:ea typeface="ＭＳ Ｐゴシック" charset="-128"/>
              </a:rPr>
              <a:t>INITB</a:t>
            </a:r>
            <a:r>
              <a:rPr lang="ja-JP" altLang="en-US" sz="1400" b="1" dirty="0">
                <a:latin typeface="Arial" charset="0"/>
                <a:ea typeface="ＭＳ Ｐゴシック" charset="-128"/>
              </a:rPr>
              <a:t>（全ての</a:t>
            </a:r>
            <a:r>
              <a:rPr lang="en-US" altLang="ja-JP" sz="1400" b="1" dirty="0">
                <a:latin typeface="Arial" charset="0"/>
                <a:ea typeface="ＭＳ Ｐゴシック" charset="-128"/>
              </a:rPr>
              <a:t>DFF</a:t>
            </a:r>
            <a:r>
              <a:rPr lang="ja-JP" altLang="en-US" sz="1400" b="1" dirty="0">
                <a:latin typeface="Arial" charset="0"/>
                <a:ea typeface="ＭＳ Ｐゴシック" charset="-128"/>
              </a:rPr>
              <a:t>のリセット）</a:t>
            </a:r>
            <a:endParaRPr lang="en-US" altLang="ja-JP" sz="1400" b="1" dirty="0">
              <a:latin typeface="Arial" charset="0"/>
              <a:ea typeface="ＭＳ Ｐゴシック" charset="-128"/>
            </a:endParaRPr>
          </a:p>
          <a:p>
            <a:pPr>
              <a:defRPr/>
            </a:pPr>
            <a:endParaRPr lang="en-US" altLang="ja-JP" sz="1400" b="1" dirty="0">
              <a:latin typeface="Arial" charset="0"/>
              <a:ea typeface="ＭＳ Ｐゴシック" charset="-128"/>
            </a:endParaRPr>
          </a:p>
          <a:p>
            <a:pPr>
              <a:defRPr/>
            </a:pPr>
            <a:r>
              <a:rPr lang="en-US" altLang="ja-JP" sz="1400" b="1" dirty="0">
                <a:latin typeface="Arial" charset="0"/>
                <a:ea typeface="ＭＳ Ｐゴシック" charset="-128"/>
              </a:rPr>
              <a:t>2</a:t>
            </a:r>
            <a:r>
              <a:rPr lang="ja-JP" altLang="en-US" sz="1400" b="1" dirty="0">
                <a:latin typeface="Arial" charset="0"/>
                <a:ea typeface="ＭＳ Ｐゴシック" charset="-128"/>
              </a:rPr>
              <a:t>）　レジスターの選択</a:t>
            </a:r>
            <a:endParaRPr lang="en-US" altLang="ja-JP" sz="1400" b="1" dirty="0">
              <a:latin typeface="Arial" charset="0"/>
              <a:ea typeface="ＭＳ Ｐゴシック" charset="-128"/>
            </a:endParaRPr>
          </a:p>
          <a:p>
            <a:pPr>
              <a:defRPr/>
            </a:pPr>
            <a:r>
              <a:rPr lang="ja-JP" altLang="en-US" sz="1400" b="1" dirty="0">
                <a:latin typeface="Arial" charset="0"/>
                <a:ea typeface="ＭＳ Ｐゴシック" charset="-128"/>
              </a:rPr>
              <a:t>　　　信号：　</a:t>
            </a:r>
            <a:r>
              <a:rPr lang="en-US" altLang="ja-JP" sz="1400" b="1" dirty="0">
                <a:latin typeface="Arial" charset="0"/>
                <a:ea typeface="ＭＳ Ｐゴシック" charset="-128"/>
              </a:rPr>
              <a:t>SELIN</a:t>
            </a:r>
            <a:r>
              <a:rPr lang="ja-JP" altLang="en-US" sz="1400" b="1" dirty="0">
                <a:latin typeface="Arial" charset="0"/>
                <a:ea typeface="ＭＳ Ｐゴシック" charset="-128"/>
              </a:rPr>
              <a:t>（レジスター設定データ）</a:t>
            </a:r>
            <a:r>
              <a:rPr lang="en-US" altLang="ja-JP" sz="1400" b="1" dirty="0">
                <a:latin typeface="Arial" charset="0"/>
                <a:ea typeface="ＭＳ Ｐゴシック" charset="-128"/>
              </a:rPr>
              <a:t>, SELCK</a:t>
            </a:r>
            <a:r>
              <a:rPr lang="ja-JP" altLang="en-US" sz="1400" b="1" dirty="0">
                <a:latin typeface="Arial" charset="0"/>
                <a:ea typeface="ＭＳ Ｐゴシック" charset="-128"/>
              </a:rPr>
              <a:t>（クロック）</a:t>
            </a:r>
            <a:endParaRPr lang="en-US" altLang="ja-JP" sz="1400" b="1" dirty="0">
              <a:latin typeface="Arial" charset="0"/>
              <a:ea typeface="ＭＳ Ｐゴシック" charset="-128"/>
            </a:endParaRPr>
          </a:p>
          <a:p>
            <a:pPr>
              <a:defRPr/>
            </a:pPr>
            <a:endParaRPr lang="en-US" altLang="ja-JP" sz="1400" b="1" dirty="0">
              <a:latin typeface="Arial" charset="0"/>
              <a:ea typeface="ＭＳ Ｐゴシック" charset="-128"/>
            </a:endParaRPr>
          </a:p>
          <a:p>
            <a:pPr>
              <a:defRPr/>
            </a:pPr>
            <a:r>
              <a:rPr lang="en-US" altLang="ja-JP" sz="1400" b="1" dirty="0">
                <a:latin typeface="Arial" charset="0"/>
                <a:ea typeface="ＭＳ Ｐゴシック" charset="-128"/>
              </a:rPr>
              <a:t>3</a:t>
            </a:r>
            <a:r>
              <a:rPr lang="ja-JP" altLang="en-US" sz="1400" b="1" dirty="0">
                <a:latin typeface="Arial" charset="0"/>
                <a:ea typeface="ＭＳ Ｐゴシック" charset="-128"/>
              </a:rPr>
              <a:t>）　選択されたレジスターへのデータをセット</a:t>
            </a:r>
            <a:endParaRPr lang="en-US" altLang="ja-JP" sz="1400" b="1" dirty="0">
              <a:latin typeface="Arial" charset="0"/>
              <a:ea typeface="ＭＳ Ｐゴシック" charset="-128"/>
            </a:endParaRPr>
          </a:p>
          <a:p>
            <a:pPr>
              <a:defRPr/>
            </a:pPr>
            <a:r>
              <a:rPr lang="ja-JP" altLang="en-US" sz="1400" b="1" dirty="0">
                <a:latin typeface="Arial" charset="0"/>
                <a:ea typeface="ＭＳ Ｐゴシック" charset="-128"/>
              </a:rPr>
              <a:t>　　　信号：　</a:t>
            </a:r>
            <a:r>
              <a:rPr lang="en-US" altLang="ja-JP" sz="1400" b="1" dirty="0">
                <a:latin typeface="Arial" charset="0"/>
                <a:ea typeface="ＭＳ Ｐゴシック" charset="-128"/>
              </a:rPr>
              <a:t>DIN</a:t>
            </a:r>
            <a:r>
              <a:rPr lang="ja-JP" altLang="en-US" sz="1400" b="1" dirty="0">
                <a:latin typeface="Arial" charset="0"/>
                <a:ea typeface="ＭＳ Ｐゴシック" charset="-128"/>
              </a:rPr>
              <a:t>（レジスター設定データ）、</a:t>
            </a:r>
            <a:r>
              <a:rPr lang="en-US" altLang="ja-JP" sz="1400" b="1" dirty="0">
                <a:latin typeface="Arial" charset="0"/>
                <a:ea typeface="ＭＳ Ｐゴシック" charset="-128"/>
              </a:rPr>
              <a:t>WR</a:t>
            </a:r>
            <a:r>
              <a:rPr lang="ja-JP" altLang="en-US" sz="1400" b="1" dirty="0">
                <a:latin typeface="Arial" charset="0"/>
                <a:ea typeface="ＭＳ Ｐゴシック" charset="-128"/>
              </a:rPr>
              <a:t>（設定許可（</a:t>
            </a:r>
            <a:r>
              <a:rPr lang="en-US" altLang="ja-JP" sz="1400" b="1" dirty="0">
                <a:latin typeface="Arial" charset="0"/>
                <a:ea typeface="ＭＳ Ｐゴシック" charset="-128"/>
              </a:rPr>
              <a:t>DFF</a:t>
            </a:r>
            <a:r>
              <a:rPr lang="ja-JP" altLang="en-US" sz="1400" b="1" dirty="0">
                <a:latin typeface="Arial" charset="0"/>
                <a:ea typeface="ＭＳ Ｐゴシック" charset="-128"/>
              </a:rPr>
              <a:t>の</a:t>
            </a:r>
            <a:r>
              <a:rPr lang="en-US" altLang="ja-JP" sz="1400" b="1" dirty="0">
                <a:latin typeface="Arial" charset="0"/>
                <a:ea typeface="ＭＳ Ｐゴシック" charset="-128"/>
              </a:rPr>
              <a:t>Enable</a:t>
            </a:r>
            <a:r>
              <a:rPr lang="ja-JP" altLang="en-US" sz="1400" b="1" dirty="0">
                <a:latin typeface="Arial" charset="0"/>
                <a:ea typeface="ＭＳ Ｐゴシック" charset="-128"/>
              </a:rPr>
              <a:t>））</a:t>
            </a:r>
            <a:endParaRPr lang="en-US" altLang="ja-JP" sz="1400" b="1" dirty="0">
              <a:latin typeface="Arial" charset="0"/>
              <a:ea typeface="ＭＳ Ｐゴシック" charset="-128"/>
            </a:endParaRPr>
          </a:p>
          <a:p>
            <a:pPr>
              <a:defRPr/>
            </a:pPr>
            <a:r>
              <a:rPr lang="ja-JP" altLang="en-US" sz="1400" b="1" dirty="0">
                <a:latin typeface="Arial" charset="0"/>
                <a:ea typeface="ＭＳ Ｐゴシック" charset="-128"/>
              </a:rPr>
              <a:t>　　　　　　　　</a:t>
            </a:r>
            <a:r>
              <a:rPr lang="en-US" altLang="ja-JP" sz="1400" b="1" dirty="0">
                <a:latin typeface="Arial" charset="0"/>
                <a:ea typeface="ＭＳ Ｐゴシック" charset="-128"/>
              </a:rPr>
              <a:t>WCK</a:t>
            </a:r>
            <a:r>
              <a:rPr lang="ja-JP" altLang="en-US" sz="1400" b="1" dirty="0">
                <a:latin typeface="Arial" charset="0"/>
                <a:ea typeface="ＭＳ Ｐゴシック" charset="-128"/>
              </a:rPr>
              <a:t>（クロック）</a:t>
            </a:r>
            <a:endParaRPr lang="en-US" altLang="ja-JP" sz="1400" b="1" dirty="0">
              <a:latin typeface="Arial" charset="0"/>
              <a:ea typeface="ＭＳ Ｐゴシック" charset="-128"/>
            </a:endParaRPr>
          </a:p>
          <a:p>
            <a:pPr>
              <a:defRPr/>
            </a:pPr>
            <a:r>
              <a:rPr lang="ja-JP" altLang="en-US" sz="1400" dirty="0">
                <a:latin typeface="Arial" charset="0"/>
                <a:ea typeface="ＭＳ Ｐゴシック" charset="-128"/>
              </a:rPr>
              <a:t>　　　　　　　　</a:t>
            </a:r>
          </a:p>
        </p:txBody>
      </p:sp>
      <p:pic>
        <p:nvPicPr>
          <p:cNvPr id="4" name="図 4" descr="SET_CCR.bmp"/>
          <p:cNvPicPr>
            <a:picLocks noChangeAspect="1"/>
          </p:cNvPicPr>
          <p:nvPr/>
        </p:nvPicPr>
        <p:blipFill>
          <a:blip r:embed="rId2" cstate="print"/>
          <a:srcRect/>
          <a:stretch>
            <a:fillRect/>
          </a:stretch>
        </p:blipFill>
        <p:spPr bwMode="auto">
          <a:xfrm>
            <a:off x="0" y="4653136"/>
            <a:ext cx="9144000"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28625" y="214313"/>
            <a:ext cx="8229600" cy="1143000"/>
          </a:xfrm>
        </p:spPr>
        <p:txBody>
          <a:bodyPr/>
          <a:lstStyle/>
          <a:p>
            <a:pPr eaLnBrk="1" hangingPunct="1"/>
            <a:r>
              <a:rPr lang="ja-JP" altLang="en-US" sz="4000" dirty="0" smtClean="0">
                <a:latin typeface="HGPｺﾞｼｯｸE" pitchFamily="50" charset="-128"/>
                <a:ea typeface="HGPｺﾞｼｯｸE" pitchFamily="50" charset="-128"/>
              </a:rPr>
              <a:t>回路デザイン　全体図</a:t>
            </a:r>
          </a:p>
        </p:txBody>
      </p:sp>
      <p:pic>
        <p:nvPicPr>
          <p:cNvPr id="3075" name="Picture 2"/>
          <p:cNvPicPr>
            <a:picLocks noChangeAspect="1" noChangeArrowheads="1"/>
          </p:cNvPicPr>
          <p:nvPr/>
        </p:nvPicPr>
        <p:blipFill>
          <a:blip r:embed="rId2" cstate="print"/>
          <a:srcRect/>
          <a:stretch>
            <a:fillRect/>
          </a:stretch>
        </p:blipFill>
        <p:spPr bwMode="auto">
          <a:xfrm>
            <a:off x="285750" y="1543050"/>
            <a:ext cx="8594725" cy="5029200"/>
          </a:xfrm>
          <a:prstGeom prst="rect">
            <a:avLst/>
          </a:prstGeom>
          <a:noFill/>
          <a:ln w="9525">
            <a:noFill/>
            <a:miter lim="800000"/>
            <a:headEnd/>
            <a:tailEnd/>
          </a:ln>
        </p:spPr>
      </p:pic>
      <p:sp>
        <p:nvSpPr>
          <p:cNvPr id="3076" name="テキスト ボックス 3"/>
          <p:cNvSpPr txBox="1">
            <a:spLocks noChangeArrowheads="1"/>
          </p:cNvSpPr>
          <p:nvPr/>
        </p:nvSpPr>
        <p:spPr bwMode="auto">
          <a:xfrm>
            <a:off x="1643063" y="3857625"/>
            <a:ext cx="1467068" cy="461665"/>
          </a:xfrm>
          <a:prstGeom prst="rect">
            <a:avLst/>
          </a:prstGeom>
          <a:noFill/>
          <a:ln w="9525">
            <a:noFill/>
            <a:miter lim="800000"/>
            <a:headEnd/>
            <a:tailEnd/>
          </a:ln>
        </p:spPr>
        <p:txBody>
          <a:bodyPr wrap="none">
            <a:spAutoFit/>
          </a:bodyPr>
          <a:lstStyle/>
          <a:p>
            <a:r>
              <a:rPr lang="ja-JP" altLang="en-US" sz="2400" dirty="0">
                <a:solidFill>
                  <a:schemeClr val="bg1"/>
                </a:solidFill>
                <a:latin typeface="+mn-ea"/>
                <a:ea typeface="+mn-ea"/>
              </a:rPr>
              <a:t>入力　</a:t>
            </a:r>
            <a:r>
              <a:rPr lang="en-US" altLang="ja-JP" sz="2400" dirty="0">
                <a:solidFill>
                  <a:schemeClr val="bg1"/>
                </a:solidFill>
                <a:latin typeface="+mn-ea"/>
                <a:ea typeface="+mn-ea"/>
              </a:rPr>
              <a:t>4ch</a:t>
            </a:r>
            <a:endParaRPr lang="ja-JP" altLang="en-US" sz="2400" dirty="0">
              <a:solidFill>
                <a:schemeClr val="bg1"/>
              </a:solidFill>
              <a:latin typeface="+mn-ea"/>
              <a:ea typeface="+mn-ea"/>
            </a:endParaRPr>
          </a:p>
        </p:txBody>
      </p:sp>
      <p:sp>
        <p:nvSpPr>
          <p:cNvPr id="3077" name="テキスト ボックス 4"/>
          <p:cNvSpPr txBox="1">
            <a:spLocks noChangeArrowheads="1"/>
          </p:cNvSpPr>
          <p:nvPr/>
        </p:nvSpPr>
        <p:spPr bwMode="auto">
          <a:xfrm>
            <a:off x="5436096" y="2636912"/>
            <a:ext cx="3493264" cy="830997"/>
          </a:xfrm>
          <a:prstGeom prst="rect">
            <a:avLst/>
          </a:prstGeom>
          <a:noFill/>
          <a:ln w="9525">
            <a:noFill/>
            <a:miter lim="800000"/>
            <a:headEnd/>
            <a:tailEnd/>
          </a:ln>
        </p:spPr>
        <p:txBody>
          <a:bodyPr wrap="none">
            <a:spAutoFit/>
          </a:bodyPr>
          <a:lstStyle/>
          <a:p>
            <a:r>
              <a:rPr lang="en-US" altLang="ja-JP" sz="2400" dirty="0" smtClean="0">
                <a:solidFill>
                  <a:schemeClr val="bg1"/>
                </a:solidFill>
                <a:latin typeface="+mn-ea"/>
                <a:ea typeface="+mn-ea"/>
              </a:rPr>
              <a:t>ADC </a:t>
            </a:r>
            <a:r>
              <a:rPr lang="ja-JP" altLang="en-US" sz="2400" dirty="0" smtClean="0">
                <a:solidFill>
                  <a:schemeClr val="bg1"/>
                </a:solidFill>
                <a:latin typeface="+mn-ea"/>
                <a:ea typeface="+mn-ea"/>
              </a:rPr>
              <a:t>出力　</a:t>
            </a:r>
            <a:r>
              <a:rPr lang="en-US" altLang="ja-JP" sz="2400" dirty="0" smtClean="0">
                <a:solidFill>
                  <a:schemeClr val="bg1"/>
                </a:solidFill>
                <a:latin typeface="+mn-ea"/>
                <a:ea typeface="+mn-ea"/>
              </a:rPr>
              <a:t>16ch</a:t>
            </a:r>
          </a:p>
          <a:p>
            <a:r>
              <a:rPr lang="ja-JP" altLang="en-US" sz="2400" dirty="0" smtClean="0">
                <a:solidFill>
                  <a:schemeClr val="bg1"/>
                </a:solidFill>
                <a:latin typeface="+mn-ea"/>
                <a:ea typeface="+mn-ea"/>
              </a:rPr>
              <a:t>　　　　</a:t>
            </a:r>
            <a:r>
              <a:rPr lang="en-US" altLang="ja-JP" sz="2400" dirty="0" smtClean="0">
                <a:solidFill>
                  <a:schemeClr val="bg1"/>
                </a:solidFill>
                <a:latin typeface="+mn-ea"/>
                <a:ea typeface="+mn-ea"/>
              </a:rPr>
              <a:t>=4ch/amp.×4amps</a:t>
            </a:r>
            <a:endParaRPr lang="ja-JP" altLang="en-US" sz="2400" dirty="0">
              <a:solidFill>
                <a:schemeClr val="bg1"/>
              </a:solidFill>
              <a:latin typeface="+mn-ea"/>
              <a:ea typeface="+mn-ea"/>
            </a:endParaRPr>
          </a:p>
        </p:txBody>
      </p:sp>
      <p:sp>
        <p:nvSpPr>
          <p:cNvPr id="6" name="角丸四角形 5"/>
          <p:cNvSpPr/>
          <p:nvPr/>
        </p:nvSpPr>
        <p:spPr>
          <a:xfrm>
            <a:off x="2928938" y="3643313"/>
            <a:ext cx="3071812" cy="92868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80" name="テキスト ボックス 6"/>
          <p:cNvSpPr txBox="1">
            <a:spLocks noChangeArrowheads="1"/>
          </p:cNvSpPr>
          <p:nvPr/>
        </p:nvSpPr>
        <p:spPr bwMode="auto">
          <a:xfrm>
            <a:off x="5857875" y="1571625"/>
            <a:ext cx="2925801" cy="461665"/>
          </a:xfrm>
          <a:prstGeom prst="rect">
            <a:avLst/>
          </a:prstGeom>
          <a:noFill/>
          <a:ln w="9525">
            <a:noFill/>
            <a:miter lim="800000"/>
            <a:headEnd/>
            <a:tailEnd/>
          </a:ln>
        </p:spPr>
        <p:txBody>
          <a:bodyPr wrap="none">
            <a:spAutoFit/>
          </a:bodyPr>
          <a:lstStyle/>
          <a:p>
            <a:r>
              <a:rPr lang="en-US" altLang="ja-JP" sz="2400" b="1" dirty="0">
                <a:solidFill>
                  <a:schemeClr val="bg1"/>
                </a:solidFill>
                <a:latin typeface="+mn-ea"/>
                <a:ea typeface="+mn-ea"/>
              </a:rPr>
              <a:t>Digital control inputs.</a:t>
            </a:r>
            <a:endParaRPr lang="ja-JP" altLang="en-US" sz="2400" b="1" dirty="0">
              <a:solidFill>
                <a:schemeClr val="bg1"/>
              </a:solidFill>
              <a:latin typeface="+mn-ea"/>
              <a:ea typeface="+mn-ea"/>
            </a:endParaRPr>
          </a:p>
        </p:txBody>
      </p:sp>
      <p:sp>
        <p:nvSpPr>
          <p:cNvPr id="9" name="角丸四角形 8"/>
          <p:cNvSpPr/>
          <p:nvPr/>
        </p:nvSpPr>
        <p:spPr>
          <a:xfrm>
            <a:off x="4786313" y="1785938"/>
            <a:ext cx="928687" cy="71437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82" name="テキスト ボックス 6"/>
          <p:cNvSpPr txBox="1">
            <a:spLocks noChangeArrowheads="1"/>
          </p:cNvSpPr>
          <p:nvPr/>
        </p:nvSpPr>
        <p:spPr bwMode="auto">
          <a:xfrm>
            <a:off x="2000250" y="1500188"/>
            <a:ext cx="2632452" cy="461665"/>
          </a:xfrm>
          <a:prstGeom prst="rect">
            <a:avLst/>
          </a:prstGeom>
          <a:noFill/>
          <a:ln w="9525">
            <a:noFill/>
            <a:miter lim="800000"/>
            <a:headEnd/>
            <a:tailEnd/>
          </a:ln>
        </p:spPr>
        <p:txBody>
          <a:bodyPr wrap="none">
            <a:spAutoFit/>
          </a:bodyPr>
          <a:lstStyle/>
          <a:p>
            <a:r>
              <a:rPr lang="en-US" altLang="ja-JP" sz="2400" b="1" dirty="0">
                <a:solidFill>
                  <a:schemeClr val="bg1"/>
                </a:solidFill>
                <a:latin typeface="+mn-ea"/>
                <a:ea typeface="+mn-ea"/>
              </a:rPr>
              <a:t>Analog monitor out</a:t>
            </a:r>
            <a:endParaRPr lang="ja-JP" altLang="en-US" sz="2400" b="1" dirty="0">
              <a:solidFill>
                <a:schemeClr val="bg1"/>
              </a:solidFill>
              <a:latin typeface="+mn-ea"/>
              <a:ea typeface="+mn-ea"/>
            </a:endParaRPr>
          </a:p>
        </p:txBody>
      </p:sp>
      <p:sp>
        <p:nvSpPr>
          <p:cNvPr id="11" name="角丸四角形 10"/>
          <p:cNvSpPr/>
          <p:nvPr/>
        </p:nvSpPr>
        <p:spPr>
          <a:xfrm>
            <a:off x="4000500" y="1928813"/>
            <a:ext cx="285750" cy="28575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7848872" cy="648072"/>
          </a:xfrm>
        </p:spPr>
        <p:txBody>
          <a:bodyPr/>
          <a:lstStyle/>
          <a:p>
            <a:r>
              <a:rPr kumimoji="1" lang="en-US" altLang="ja-JP" sz="3200" dirty="0" smtClean="0">
                <a:latin typeface="+mn-ea"/>
                <a:ea typeface="+mn-ea"/>
              </a:rPr>
              <a:t>0.25μmCMOS</a:t>
            </a:r>
            <a:r>
              <a:rPr kumimoji="1" lang="ja-JP" altLang="en-US" sz="3200" dirty="0" smtClean="0">
                <a:latin typeface="+mn-ea"/>
                <a:ea typeface="+mn-ea"/>
              </a:rPr>
              <a:t>プロセスによるレイアウト図</a:t>
            </a:r>
            <a:endParaRPr kumimoji="1" lang="ja-JP" altLang="en-US" sz="3200" dirty="0">
              <a:latin typeface="+mn-ea"/>
              <a:ea typeface="+mn-ea"/>
            </a:endParaRPr>
          </a:p>
        </p:txBody>
      </p:sp>
      <p:pic>
        <p:nvPicPr>
          <p:cNvPr id="3" name="図 2" descr="WDAMP_311.tif"/>
          <p:cNvPicPr>
            <a:picLocks noChangeAspect="1"/>
          </p:cNvPicPr>
          <p:nvPr/>
        </p:nvPicPr>
        <p:blipFill>
          <a:blip r:embed="rId2" cstate="print"/>
          <a:stretch>
            <a:fillRect/>
          </a:stretch>
        </p:blipFill>
        <p:spPr>
          <a:xfrm>
            <a:off x="2339752" y="1628800"/>
            <a:ext cx="4844622" cy="4772493"/>
          </a:xfrm>
          <a:prstGeom prst="rect">
            <a:avLst/>
          </a:prstGeom>
        </p:spPr>
      </p:pic>
      <p:cxnSp>
        <p:nvCxnSpPr>
          <p:cNvPr id="5" name="直線矢印コネクタ 4"/>
          <p:cNvCxnSpPr/>
          <p:nvPr/>
        </p:nvCxnSpPr>
        <p:spPr bwMode="auto">
          <a:xfrm rot="10800000">
            <a:off x="3419872" y="1412776"/>
            <a:ext cx="1224136" cy="1588"/>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8" name="直線矢印コネクタ 7"/>
          <p:cNvCxnSpPr/>
          <p:nvPr/>
        </p:nvCxnSpPr>
        <p:spPr bwMode="auto">
          <a:xfrm>
            <a:off x="5076056" y="1412776"/>
            <a:ext cx="1152128" cy="1588"/>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10" name="直線矢印コネクタ 9"/>
          <p:cNvCxnSpPr/>
          <p:nvPr/>
        </p:nvCxnSpPr>
        <p:spPr bwMode="auto">
          <a:xfrm rot="10800000">
            <a:off x="3563888" y="6453336"/>
            <a:ext cx="1224136" cy="1588"/>
          </a:xfrm>
          <a:prstGeom prst="straightConnector1">
            <a:avLst/>
          </a:prstGeom>
          <a:solidFill>
            <a:schemeClr val="accent1"/>
          </a:solidFill>
          <a:ln w="25400" cap="flat" cmpd="sng" algn="ctr">
            <a:solidFill>
              <a:schemeClr val="tx2"/>
            </a:solidFill>
            <a:prstDash val="solid"/>
            <a:miter lim="800000"/>
            <a:headEnd type="none" w="med" len="med"/>
            <a:tailEnd type="arrow"/>
          </a:ln>
          <a:effectLst/>
        </p:spPr>
      </p:cxnSp>
      <p:cxnSp>
        <p:nvCxnSpPr>
          <p:cNvPr id="11" name="直線矢印コネクタ 10"/>
          <p:cNvCxnSpPr/>
          <p:nvPr/>
        </p:nvCxnSpPr>
        <p:spPr bwMode="auto">
          <a:xfrm>
            <a:off x="5220072" y="6453336"/>
            <a:ext cx="1152128" cy="1588"/>
          </a:xfrm>
          <a:prstGeom prst="straightConnector1">
            <a:avLst/>
          </a:prstGeom>
          <a:solidFill>
            <a:schemeClr val="accent1"/>
          </a:solidFill>
          <a:ln w="25400" cap="flat" cmpd="sng" algn="ctr">
            <a:solidFill>
              <a:schemeClr val="tx2"/>
            </a:solidFill>
            <a:prstDash val="solid"/>
            <a:miter lim="800000"/>
            <a:headEnd type="none" w="med" len="med"/>
            <a:tailEnd type="arrow"/>
          </a:ln>
          <a:effectLst/>
        </p:spPr>
      </p:cxnSp>
      <p:sp>
        <p:nvSpPr>
          <p:cNvPr id="12" name="テキスト ボックス 11"/>
          <p:cNvSpPr txBox="1"/>
          <p:nvPr/>
        </p:nvSpPr>
        <p:spPr>
          <a:xfrm>
            <a:off x="3203848" y="980728"/>
            <a:ext cx="3092513" cy="400110"/>
          </a:xfrm>
          <a:prstGeom prst="rect">
            <a:avLst/>
          </a:prstGeom>
          <a:noFill/>
        </p:spPr>
        <p:txBody>
          <a:bodyPr wrap="none" rtlCol="0">
            <a:spAutoFit/>
          </a:bodyPr>
          <a:lstStyle/>
          <a:p>
            <a:r>
              <a:rPr kumimoji="1" lang="en-US" altLang="ja-JP" sz="2000" dirty="0" smtClean="0">
                <a:solidFill>
                  <a:srgbClr val="FF0000"/>
                </a:solidFill>
                <a:latin typeface="+mn-ea"/>
                <a:ea typeface="+mn-ea"/>
              </a:rPr>
              <a:t>Analog</a:t>
            </a:r>
            <a:r>
              <a:rPr kumimoji="1" lang="ja-JP" altLang="en-US" sz="2000" dirty="0" smtClean="0">
                <a:solidFill>
                  <a:srgbClr val="FF0000"/>
                </a:solidFill>
                <a:latin typeface="+mn-ea"/>
                <a:ea typeface="+mn-ea"/>
              </a:rPr>
              <a:t>部　　　　　　</a:t>
            </a:r>
            <a:r>
              <a:rPr kumimoji="1" lang="en-US" altLang="ja-JP" sz="2000" dirty="0" smtClean="0">
                <a:solidFill>
                  <a:srgbClr val="FF0000"/>
                </a:solidFill>
                <a:latin typeface="+mn-ea"/>
                <a:ea typeface="+mn-ea"/>
              </a:rPr>
              <a:t>Digital</a:t>
            </a:r>
            <a:r>
              <a:rPr kumimoji="1" lang="ja-JP" altLang="en-US" sz="2000" dirty="0" smtClean="0">
                <a:solidFill>
                  <a:srgbClr val="FF0000"/>
                </a:solidFill>
                <a:latin typeface="+mn-ea"/>
                <a:ea typeface="+mn-ea"/>
              </a:rPr>
              <a:t>部</a:t>
            </a:r>
            <a:endParaRPr kumimoji="1" lang="ja-JP" altLang="en-US" sz="2000" dirty="0">
              <a:solidFill>
                <a:srgbClr val="FF0000"/>
              </a:solidFill>
              <a:latin typeface="+mn-ea"/>
              <a:ea typeface="+mn-ea"/>
            </a:endParaRPr>
          </a:p>
        </p:txBody>
      </p:sp>
      <p:sp>
        <p:nvSpPr>
          <p:cNvPr id="13" name="テキスト ボックス 12"/>
          <p:cNvSpPr txBox="1"/>
          <p:nvPr/>
        </p:nvSpPr>
        <p:spPr>
          <a:xfrm>
            <a:off x="3351695" y="6525344"/>
            <a:ext cx="3092513" cy="400110"/>
          </a:xfrm>
          <a:prstGeom prst="rect">
            <a:avLst/>
          </a:prstGeom>
          <a:noFill/>
        </p:spPr>
        <p:txBody>
          <a:bodyPr wrap="none" rtlCol="0">
            <a:spAutoFit/>
          </a:bodyPr>
          <a:lstStyle/>
          <a:p>
            <a:r>
              <a:rPr kumimoji="1" lang="en-US" altLang="ja-JP" sz="2000" dirty="0" smtClean="0">
                <a:solidFill>
                  <a:srgbClr val="FF0000"/>
                </a:solidFill>
                <a:latin typeface="+mn-ea"/>
                <a:ea typeface="+mn-ea"/>
              </a:rPr>
              <a:t>Analog</a:t>
            </a:r>
            <a:r>
              <a:rPr kumimoji="1" lang="ja-JP" altLang="en-US" sz="2000" dirty="0" smtClean="0">
                <a:solidFill>
                  <a:srgbClr val="FF0000"/>
                </a:solidFill>
                <a:latin typeface="+mn-ea"/>
                <a:ea typeface="+mn-ea"/>
              </a:rPr>
              <a:t>部　　　　　　</a:t>
            </a:r>
            <a:r>
              <a:rPr kumimoji="1" lang="en-US" altLang="ja-JP" sz="2000" dirty="0" smtClean="0">
                <a:solidFill>
                  <a:srgbClr val="FF0000"/>
                </a:solidFill>
                <a:latin typeface="+mn-ea"/>
                <a:ea typeface="+mn-ea"/>
              </a:rPr>
              <a:t>Digital</a:t>
            </a:r>
            <a:r>
              <a:rPr kumimoji="1" lang="ja-JP" altLang="en-US" sz="2000" dirty="0" smtClean="0">
                <a:solidFill>
                  <a:srgbClr val="FF0000"/>
                </a:solidFill>
                <a:latin typeface="+mn-ea"/>
                <a:ea typeface="+mn-ea"/>
              </a:rPr>
              <a:t>部</a:t>
            </a:r>
            <a:endParaRPr kumimoji="1" lang="ja-JP" altLang="en-US" sz="2000" dirty="0">
              <a:solidFill>
                <a:srgbClr val="FF0000"/>
              </a:solidFill>
              <a:latin typeface="+mn-ea"/>
              <a:ea typeface="+mn-ea"/>
            </a:endParaRPr>
          </a:p>
        </p:txBody>
      </p:sp>
      <p:cxnSp>
        <p:nvCxnSpPr>
          <p:cNvPr id="15" name="直線コネクタ 14"/>
          <p:cNvCxnSpPr/>
          <p:nvPr/>
        </p:nvCxnSpPr>
        <p:spPr bwMode="auto">
          <a:xfrm rot="5400000">
            <a:off x="4680012" y="1520788"/>
            <a:ext cx="360040" cy="0"/>
          </a:xfrm>
          <a:prstGeom prst="line">
            <a:avLst/>
          </a:prstGeom>
          <a:solidFill>
            <a:schemeClr val="accent1"/>
          </a:solidFill>
          <a:ln w="25400" cap="flat" cmpd="sng" algn="ctr">
            <a:solidFill>
              <a:schemeClr val="tx1"/>
            </a:solidFill>
            <a:prstDash val="solid"/>
            <a:miter lim="800000"/>
            <a:headEnd type="none" w="med" len="med"/>
            <a:tailEnd type="none" w="med" len="med"/>
          </a:ln>
          <a:effectLst/>
        </p:spPr>
      </p:cxnSp>
      <p:cxnSp>
        <p:nvCxnSpPr>
          <p:cNvPr id="16" name="直線コネクタ 15"/>
          <p:cNvCxnSpPr/>
          <p:nvPr/>
        </p:nvCxnSpPr>
        <p:spPr bwMode="auto">
          <a:xfrm rot="5400000">
            <a:off x="4832412" y="6417332"/>
            <a:ext cx="360040" cy="0"/>
          </a:xfrm>
          <a:prstGeom prst="line">
            <a:avLst/>
          </a:prstGeom>
          <a:solidFill>
            <a:schemeClr val="accent1"/>
          </a:solidFill>
          <a:ln w="25400" cap="flat" cmpd="sng" algn="ctr">
            <a:solidFill>
              <a:schemeClr val="tx1"/>
            </a:solidFill>
            <a:prstDash val="solid"/>
            <a:miter lim="800000"/>
            <a:headEnd type="none" w="med" len="med"/>
            <a:tailEnd type="none" w="med" len="med"/>
          </a:ln>
          <a:effectLst/>
        </p:spPr>
      </p:cxnSp>
      <p:sp>
        <p:nvSpPr>
          <p:cNvPr id="17" name="角丸四角形 16"/>
          <p:cNvSpPr/>
          <p:nvPr/>
        </p:nvSpPr>
        <p:spPr bwMode="auto">
          <a:xfrm>
            <a:off x="3203848" y="2780928"/>
            <a:ext cx="2016224" cy="720080"/>
          </a:xfrm>
          <a:prstGeom prst="roundRect">
            <a:avLst/>
          </a:prstGeom>
          <a:noFill/>
          <a:ln w="38100" cap="flat" cmpd="sng" algn="ctr">
            <a:solidFill>
              <a:schemeClr val="bg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8" name="角丸四角形 17"/>
          <p:cNvSpPr/>
          <p:nvPr/>
        </p:nvSpPr>
        <p:spPr bwMode="auto">
          <a:xfrm>
            <a:off x="3203848" y="3501008"/>
            <a:ext cx="2016224" cy="720080"/>
          </a:xfrm>
          <a:prstGeom prst="roundRect">
            <a:avLst/>
          </a:prstGeom>
          <a:noFill/>
          <a:ln w="38100" cap="flat" cmpd="sng" algn="ctr">
            <a:solidFill>
              <a:schemeClr val="bg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9" name="角丸四角形 18"/>
          <p:cNvSpPr/>
          <p:nvPr/>
        </p:nvSpPr>
        <p:spPr bwMode="auto">
          <a:xfrm>
            <a:off x="3203848" y="4221088"/>
            <a:ext cx="2016224" cy="720080"/>
          </a:xfrm>
          <a:prstGeom prst="roundRect">
            <a:avLst/>
          </a:prstGeom>
          <a:noFill/>
          <a:ln w="38100" cap="flat" cmpd="sng" algn="ctr">
            <a:solidFill>
              <a:schemeClr val="bg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0" name="角丸四角形 19"/>
          <p:cNvSpPr/>
          <p:nvPr/>
        </p:nvSpPr>
        <p:spPr bwMode="auto">
          <a:xfrm>
            <a:off x="3203848" y="4941168"/>
            <a:ext cx="2016224" cy="720080"/>
          </a:xfrm>
          <a:prstGeom prst="roundRect">
            <a:avLst/>
          </a:prstGeom>
          <a:noFill/>
          <a:ln w="38100" cap="flat" cmpd="sng" algn="ctr">
            <a:solidFill>
              <a:schemeClr val="bg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1" name="角丸四角形 20"/>
          <p:cNvSpPr/>
          <p:nvPr/>
        </p:nvSpPr>
        <p:spPr bwMode="auto">
          <a:xfrm>
            <a:off x="4139952" y="2348880"/>
            <a:ext cx="1008112" cy="512440"/>
          </a:xfrm>
          <a:prstGeom prst="roundRect">
            <a:avLst/>
          </a:prstGeom>
          <a:noFill/>
          <a:ln w="38100" cap="flat" cmpd="sng" algn="ctr">
            <a:solidFill>
              <a:schemeClr val="bg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23" name="直線矢印コネクタ 22"/>
          <p:cNvCxnSpPr/>
          <p:nvPr/>
        </p:nvCxnSpPr>
        <p:spPr bwMode="auto">
          <a:xfrm rot="10800000">
            <a:off x="6516216" y="5301208"/>
            <a:ext cx="1512168" cy="432048"/>
          </a:xfrm>
          <a:prstGeom prst="straightConnector1">
            <a:avLst/>
          </a:prstGeom>
          <a:solidFill>
            <a:schemeClr val="accent1"/>
          </a:solidFill>
          <a:ln w="38100" cap="flat" cmpd="sng" algn="ctr">
            <a:solidFill>
              <a:schemeClr val="tx1"/>
            </a:solidFill>
            <a:prstDash val="solid"/>
            <a:miter lim="800000"/>
            <a:headEnd type="none" w="med" len="med"/>
            <a:tailEnd type="arrow"/>
          </a:ln>
          <a:effectLst/>
        </p:spPr>
      </p:cxnSp>
      <p:sp>
        <p:nvSpPr>
          <p:cNvPr id="24" name="テキスト ボックス 23"/>
          <p:cNvSpPr txBox="1"/>
          <p:nvPr/>
        </p:nvSpPr>
        <p:spPr>
          <a:xfrm>
            <a:off x="7345110" y="5877272"/>
            <a:ext cx="1798890" cy="523220"/>
          </a:xfrm>
          <a:prstGeom prst="rect">
            <a:avLst/>
          </a:prstGeom>
          <a:noFill/>
        </p:spPr>
        <p:txBody>
          <a:bodyPr wrap="none" rtlCol="0">
            <a:spAutoFit/>
          </a:bodyPr>
          <a:lstStyle/>
          <a:p>
            <a:r>
              <a:rPr kumimoji="1" lang="ja-JP" altLang="en-US" dirty="0" smtClean="0"/>
              <a:t>電源ライン</a:t>
            </a:r>
            <a:endParaRPr kumimoji="1" lang="ja-JP" altLang="en-US" dirty="0"/>
          </a:p>
        </p:txBody>
      </p:sp>
      <p:sp>
        <p:nvSpPr>
          <p:cNvPr id="25" name="テキスト ボックス 3"/>
          <p:cNvSpPr txBox="1">
            <a:spLocks noChangeArrowheads="1"/>
          </p:cNvSpPr>
          <p:nvPr/>
        </p:nvSpPr>
        <p:spPr bwMode="auto">
          <a:xfrm>
            <a:off x="683568" y="3284984"/>
            <a:ext cx="1765227" cy="400110"/>
          </a:xfrm>
          <a:prstGeom prst="rect">
            <a:avLst/>
          </a:prstGeom>
          <a:noFill/>
          <a:ln w="9525">
            <a:noFill/>
            <a:miter lim="800000"/>
            <a:headEnd/>
            <a:tailEnd/>
          </a:ln>
        </p:spPr>
        <p:txBody>
          <a:bodyPr wrap="none">
            <a:spAutoFit/>
          </a:bodyPr>
          <a:lstStyle/>
          <a:p>
            <a:r>
              <a:rPr lang="ja-JP" altLang="en-US" sz="2000" dirty="0" smtClean="0">
                <a:solidFill>
                  <a:schemeClr val="bg2">
                    <a:lumMod val="10000"/>
                  </a:schemeClr>
                </a:solidFill>
                <a:latin typeface="+mn-ea"/>
                <a:ea typeface="+mn-ea"/>
              </a:rPr>
              <a:t>電荷入力</a:t>
            </a:r>
            <a:r>
              <a:rPr lang="ja-JP" altLang="en-US" sz="2000" dirty="0">
                <a:solidFill>
                  <a:schemeClr val="bg2">
                    <a:lumMod val="10000"/>
                  </a:schemeClr>
                </a:solidFill>
                <a:latin typeface="+mn-ea"/>
                <a:ea typeface="+mn-ea"/>
              </a:rPr>
              <a:t>　</a:t>
            </a:r>
            <a:r>
              <a:rPr lang="en-US" altLang="ja-JP" sz="2000" dirty="0">
                <a:solidFill>
                  <a:schemeClr val="bg2">
                    <a:lumMod val="10000"/>
                  </a:schemeClr>
                </a:solidFill>
                <a:latin typeface="+mn-ea"/>
                <a:ea typeface="+mn-ea"/>
              </a:rPr>
              <a:t>4ch</a:t>
            </a:r>
            <a:endParaRPr lang="ja-JP" altLang="en-US" sz="2000" dirty="0">
              <a:solidFill>
                <a:schemeClr val="bg2">
                  <a:lumMod val="10000"/>
                </a:schemeClr>
              </a:solidFill>
              <a:latin typeface="+mn-ea"/>
              <a:ea typeface="+mn-ea"/>
            </a:endParaRPr>
          </a:p>
        </p:txBody>
      </p:sp>
      <p:sp>
        <p:nvSpPr>
          <p:cNvPr id="26" name="テキスト ボックス 4"/>
          <p:cNvSpPr txBox="1">
            <a:spLocks noChangeArrowheads="1"/>
          </p:cNvSpPr>
          <p:nvPr/>
        </p:nvSpPr>
        <p:spPr bwMode="auto">
          <a:xfrm>
            <a:off x="7186413" y="3501008"/>
            <a:ext cx="1957587" cy="400110"/>
          </a:xfrm>
          <a:prstGeom prst="rect">
            <a:avLst/>
          </a:prstGeom>
          <a:noFill/>
          <a:ln w="9525">
            <a:noFill/>
            <a:miter lim="800000"/>
            <a:headEnd/>
            <a:tailEnd/>
          </a:ln>
        </p:spPr>
        <p:txBody>
          <a:bodyPr wrap="none">
            <a:spAutoFit/>
          </a:bodyPr>
          <a:lstStyle/>
          <a:p>
            <a:r>
              <a:rPr lang="en-US" altLang="ja-JP" sz="2000" dirty="0" smtClean="0">
                <a:solidFill>
                  <a:schemeClr val="tx1">
                    <a:lumMod val="50000"/>
                  </a:schemeClr>
                </a:solidFill>
                <a:latin typeface="+mn-ea"/>
                <a:ea typeface="+mn-ea"/>
              </a:rPr>
              <a:t>ADC </a:t>
            </a:r>
            <a:r>
              <a:rPr lang="ja-JP" altLang="en-US" sz="2000" dirty="0" smtClean="0">
                <a:solidFill>
                  <a:schemeClr val="tx1">
                    <a:lumMod val="50000"/>
                  </a:schemeClr>
                </a:solidFill>
                <a:latin typeface="+mn-ea"/>
                <a:ea typeface="+mn-ea"/>
              </a:rPr>
              <a:t>出力　</a:t>
            </a:r>
            <a:r>
              <a:rPr lang="en-US" altLang="ja-JP" sz="2000" dirty="0" smtClean="0">
                <a:solidFill>
                  <a:schemeClr val="tx1">
                    <a:lumMod val="50000"/>
                  </a:schemeClr>
                </a:solidFill>
                <a:latin typeface="+mn-ea"/>
                <a:ea typeface="+mn-ea"/>
              </a:rPr>
              <a:t>16ch</a:t>
            </a:r>
          </a:p>
        </p:txBody>
      </p:sp>
      <p:cxnSp>
        <p:nvCxnSpPr>
          <p:cNvPr id="27" name="直線矢印コネクタ 26"/>
          <p:cNvCxnSpPr/>
          <p:nvPr/>
        </p:nvCxnSpPr>
        <p:spPr bwMode="auto">
          <a:xfrm>
            <a:off x="1907704" y="2708920"/>
            <a:ext cx="1296145" cy="361628"/>
          </a:xfrm>
          <a:prstGeom prst="straightConnector1">
            <a:avLst/>
          </a:prstGeom>
          <a:solidFill>
            <a:schemeClr val="accent1"/>
          </a:solidFill>
          <a:ln w="38100" cap="flat" cmpd="sng" algn="ctr">
            <a:solidFill>
              <a:schemeClr val="tx1"/>
            </a:solidFill>
            <a:prstDash val="solid"/>
            <a:miter lim="800000"/>
            <a:headEnd type="none" w="med" len="med"/>
            <a:tailEnd type="arrow"/>
          </a:ln>
          <a:effectLst/>
        </p:spPr>
      </p:cxnSp>
      <p:sp>
        <p:nvSpPr>
          <p:cNvPr id="30" name="正方形/長方形 29"/>
          <p:cNvSpPr/>
          <p:nvPr/>
        </p:nvSpPr>
        <p:spPr>
          <a:xfrm>
            <a:off x="539552" y="2204864"/>
            <a:ext cx="1872208" cy="707886"/>
          </a:xfrm>
          <a:prstGeom prst="rect">
            <a:avLst/>
          </a:prstGeom>
        </p:spPr>
        <p:txBody>
          <a:bodyPr wrap="square">
            <a:spAutoFit/>
          </a:bodyPr>
          <a:lstStyle/>
          <a:p>
            <a:pPr lvl="0"/>
            <a:r>
              <a:rPr lang="en-US" altLang="ja-JP" sz="2000" b="1" dirty="0" smtClean="0">
                <a:solidFill>
                  <a:srgbClr val="40458C"/>
                </a:solidFill>
                <a:latin typeface="ＭＳ Ｐゴシック"/>
                <a:ea typeface="ＭＳ Ｐゴシック"/>
              </a:rPr>
              <a:t>CSA+S.A.+ADC</a:t>
            </a:r>
          </a:p>
          <a:p>
            <a:pPr lvl="0"/>
            <a:r>
              <a:rPr lang="en-US" altLang="ja-JP" sz="2000" b="1" dirty="0" smtClean="0">
                <a:solidFill>
                  <a:srgbClr val="40458C"/>
                </a:solidFill>
                <a:latin typeface="ＭＳ Ｐゴシック"/>
                <a:ea typeface="ＭＳ Ｐゴシック"/>
              </a:rPr>
              <a:t>+register</a:t>
            </a:r>
            <a:endParaRPr lang="ja-JP" altLang="en-US" dirty="0"/>
          </a:p>
        </p:txBody>
      </p:sp>
      <p:cxnSp>
        <p:nvCxnSpPr>
          <p:cNvPr id="32" name="直線矢印コネクタ 31"/>
          <p:cNvCxnSpPr/>
          <p:nvPr/>
        </p:nvCxnSpPr>
        <p:spPr bwMode="auto">
          <a:xfrm rot="10800000" flipV="1">
            <a:off x="5076056" y="1700808"/>
            <a:ext cx="2304258" cy="648072"/>
          </a:xfrm>
          <a:prstGeom prst="straightConnector1">
            <a:avLst/>
          </a:prstGeom>
          <a:solidFill>
            <a:schemeClr val="accent1"/>
          </a:solidFill>
          <a:ln w="38100" cap="flat" cmpd="sng" algn="ctr">
            <a:solidFill>
              <a:schemeClr val="tx1"/>
            </a:solidFill>
            <a:prstDash val="solid"/>
            <a:miter lim="800000"/>
            <a:headEnd type="none" w="med" len="med"/>
            <a:tailEnd type="arrow"/>
          </a:ln>
          <a:effectLst/>
        </p:spPr>
      </p:cxnSp>
      <p:sp>
        <p:nvSpPr>
          <p:cNvPr id="35" name="正方形/長方形 34"/>
          <p:cNvSpPr/>
          <p:nvPr/>
        </p:nvSpPr>
        <p:spPr>
          <a:xfrm>
            <a:off x="7200800" y="1785010"/>
            <a:ext cx="1691680" cy="707886"/>
          </a:xfrm>
          <a:prstGeom prst="rect">
            <a:avLst/>
          </a:prstGeom>
        </p:spPr>
        <p:txBody>
          <a:bodyPr wrap="square">
            <a:spAutoFit/>
          </a:bodyPr>
          <a:lstStyle/>
          <a:p>
            <a:pPr lvl="0"/>
            <a:r>
              <a:rPr lang="en-US" altLang="ja-JP" sz="2000" b="1" dirty="0" smtClean="0">
                <a:solidFill>
                  <a:srgbClr val="40458C"/>
                </a:solidFill>
                <a:latin typeface="ＭＳ Ｐゴシック"/>
                <a:ea typeface="ＭＳ Ｐゴシック"/>
              </a:rPr>
              <a:t>Bias</a:t>
            </a:r>
            <a:r>
              <a:rPr lang="ja-JP" altLang="en-US" sz="2000" b="1" dirty="0" smtClean="0">
                <a:solidFill>
                  <a:srgbClr val="40458C"/>
                </a:solidFill>
                <a:latin typeface="ＭＳ Ｐゴシック"/>
                <a:ea typeface="ＭＳ Ｐゴシック"/>
              </a:rPr>
              <a:t>電源回路</a:t>
            </a:r>
            <a:endParaRPr lang="en-US" altLang="ja-JP" sz="2000" b="1" dirty="0" smtClean="0">
              <a:solidFill>
                <a:srgbClr val="40458C"/>
              </a:solidFill>
              <a:latin typeface="ＭＳ Ｐゴシック"/>
              <a:ea typeface="ＭＳ Ｐゴシック"/>
            </a:endParaRPr>
          </a:p>
          <a:p>
            <a:pPr lvl="0"/>
            <a:r>
              <a:rPr lang="en-US" altLang="ja-JP" sz="2000" b="1" dirty="0" smtClean="0">
                <a:solidFill>
                  <a:srgbClr val="40458C"/>
                </a:solidFill>
                <a:latin typeface="ＭＳ Ｐゴシック"/>
                <a:ea typeface="ＭＳ Ｐゴシック"/>
              </a:rPr>
              <a:t>+register</a:t>
            </a:r>
            <a:endParaRPr lang="ja-JP" altLang="en-US" dirty="0"/>
          </a:p>
        </p:txBody>
      </p:sp>
      <p:cxnSp>
        <p:nvCxnSpPr>
          <p:cNvPr id="36" name="直線矢印コネクタ 35"/>
          <p:cNvCxnSpPr/>
          <p:nvPr/>
        </p:nvCxnSpPr>
        <p:spPr bwMode="auto">
          <a:xfrm rot="10800000">
            <a:off x="5868144" y="4581128"/>
            <a:ext cx="1584176" cy="216024"/>
          </a:xfrm>
          <a:prstGeom prst="straightConnector1">
            <a:avLst/>
          </a:prstGeom>
          <a:solidFill>
            <a:schemeClr val="accent1"/>
          </a:solidFill>
          <a:ln w="38100" cap="flat" cmpd="sng" algn="ctr">
            <a:solidFill>
              <a:schemeClr val="tx1"/>
            </a:solidFill>
            <a:prstDash val="solid"/>
            <a:miter lim="800000"/>
            <a:headEnd type="none" w="med" len="med"/>
            <a:tailEnd type="arrow"/>
          </a:ln>
          <a:effectLst/>
        </p:spPr>
      </p:cxnSp>
      <p:sp>
        <p:nvSpPr>
          <p:cNvPr id="38" name="テキスト ボックス 37"/>
          <p:cNvSpPr txBox="1"/>
          <p:nvPr/>
        </p:nvSpPr>
        <p:spPr>
          <a:xfrm>
            <a:off x="7668344" y="4653136"/>
            <a:ext cx="1308371" cy="707886"/>
          </a:xfrm>
          <a:prstGeom prst="rect">
            <a:avLst/>
          </a:prstGeom>
          <a:noFill/>
        </p:spPr>
        <p:txBody>
          <a:bodyPr wrap="none" rtlCol="0">
            <a:spAutoFit/>
          </a:bodyPr>
          <a:lstStyle/>
          <a:p>
            <a:r>
              <a:rPr kumimoji="1" lang="ja-JP" altLang="en-US" sz="2000" dirty="0" smtClean="0">
                <a:latin typeface="+mn-ea"/>
                <a:ea typeface="+mn-ea"/>
              </a:rPr>
              <a:t>空きエリア</a:t>
            </a:r>
            <a:endParaRPr kumimoji="1" lang="en-US" altLang="ja-JP" sz="2000" dirty="0" smtClean="0">
              <a:latin typeface="+mn-ea"/>
              <a:ea typeface="+mn-ea"/>
            </a:endParaRPr>
          </a:p>
          <a:p>
            <a:r>
              <a:rPr lang="en-US" altLang="ja-JP" sz="2000" dirty="0" smtClean="0">
                <a:latin typeface="+mn-ea"/>
                <a:ea typeface="+mn-ea"/>
              </a:rPr>
              <a:t>VSS</a:t>
            </a:r>
            <a:endParaRPr kumimoji="1" lang="ja-JP" altLang="en-US" sz="2000" dirty="0">
              <a:latin typeface="+mn-ea"/>
              <a:ea typeface="+mn-ea"/>
            </a:endParaRPr>
          </a:p>
        </p:txBody>
      </p:sp>
      <p:sp>
        <p:nvSpPr>
          <p:cNvPr id="39" name="テキスト ボックス 38"/>
          <p:cNvSpPr txBox="1"/>
          <p:nvPr/>
        </p:nvSpPr>
        <p:spPr>
          <a:xfrm>
            <a:off x="7020272" y="980728"/>
            <a:ext cx="1675459" cy="523220"/>
          </a:xfrm>
          <a:prstGeom prst="rect">
            <a:avLst/>
          </a:prstGeom>
          <a:noFill/>
        </p:spPr>
        <p:txBody>
          <a:bodyPr wrap="none" rtlCol="0">
            <a:spAutoFit/>
          </a:bodyPr>
          <a:lstStyle/>
          <a:p>
            <a:r>
              <a:rPr lang="ja-JP" altLang="ja-JP" sz="1400" b="1" dirty="0" smtClean="0">
                <a:latin typeface="+mn-ea"/>
                <a:ea typeface="+mn-ea"/>
              </a:rPr>
              <a:t>シリコンアーティスト</a:t>
            </a:r>
            <a:endParaRPr lang="en-US" altLang="ja-JP" sz="1400" b="1" dirty="0" smtClean="0">
              <a:latin typeface="+mn-ea"/>
              <a:ea typeface="+mn-ea"/>
            </a:endParaRPr>
          </a:p>
          <a:p>
            <a:r>
              <a:rPr lang="ja-JP" altLang="ja-JP" sz="1400" b="1" dirty="0" smtClean="0">
                <a:latin typeface="+mn-ea"/>
                <a:ea typeface="+mn-ea"/>
              </a:rPr>
              <a:t>テクノロジー</a:t>
            </a:r>
            <a:r>
              <a:rPr lang="ja-JP" altLang="en-US" sz="1400" b="1" dirty="0" smtClean="0">
                <a:latin typeface="+mn-ea"/>
                <a:ea typeface="+mn-ea"/>
              </a:rPr>
              <a:t>社</a:t>
            </a:r>
            <a:endParaRPr kumimoji="1" lang="ja-JP" altLang="en-US" sz="1400" b="1" dirty="0">
              <a:latin typeface="+mn-ea"/>
              <a:ea typeface="+mn-ea"/>
            </a:endParaRPr>
          </a:p>
        </p:txBody>
      </p:sp>
      <p:pic>
        <p:nvPicPr>
          <p:cNvPr id="28" name="図 27" descr="1220_4.jpg"/>
          <p:cNvPicPr>
            <a:picLocks noChangeAspect="1"/>
          </p:cNvPicPr>
          <p:nvPr/>
        </p:nvPicPr>
        <p:blipFill>
          <a:blip r:embed="rId3" cstate="print"/>
          <a:stretch>
            <a:fillRect/>
          </a:stretch>
        </p:blipFill>
        <p:spPr>
          <a:xfrm rot="5400000">
            <a:off x="-165061" y="4637669"/>
            <a:ext cx="2180515" cy="1635386"/>
          </a:xfrm>
          <a:prstGeom prst="rect">
            <a:avLst/>
          </a:prstGeom>
        </p:spPr>
      </p:pic>
      <p:sp>
        <p:nvSpPr>
          <p:cNvPr id="29" name="テキスト ボックス 28"/>
          <p:cNvSpPr txBox="1"/>
          <p:nvPr/>
        </p:nvSpPr>
        <p:spPr>
          <a:xfrm>
            <a:off x="395536" y="6550223"/>
            <a:ext cx="734496" cy="307777"/>
          </a:xfrm>
          <a:prstGeom prst="rect">
            <a:avLst/>
          </a:prstGeom>
          <a:noFill/>
        </p:spPr>
        <p:txBody>
          <a:bodyPr wrap="none" rtlCol="0">
            <a:spAutoFit/>
          </a:bodyPr>
          <a:lstStyle/>
          <a:p>
            <a:r>
              <a:rPr lang="en-US" altLang="ja-JP" sz="1400" b="1" dirty="0" smtClean="0">
                <a:latin typeface="+mn-ea"/>
                <a:ea typeface="+mn-ea"/>
              </a:rPr>
              <a:t>UMC</a:t>
            </a:r>
            <a:r>
              <a:rPr lang="ja-JP" altLang="en-US" sz="1400" b="1" dirty="0" smtClean="0">
                <a:latin typeface="+mn-ea"/>
                <a:ea typeface="+mn-ea"/>
              </a:rPr>
              <a:t>社</a:t>
            </a:r>
            <a:endParaRPr kumimoji="1" lang="ja-JP" altLang="en-US" sz="1400" b="1" dirty="0">
              <a:latin typeface="+mn-ea"/>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0"/>
            <a:ext cx="7490792" cy="531912"/>
          </a:xfrm>
        </p:spPr>
        <p:txBody>
          <a:bodyPr/>
          <a:lstStyle/>
          <a:p>
            <a:r>
              <a:rPr lang="en-US" altLang="ja-JP" sz="3200" dirty="0" smtClean="0"/>
              <a:t>WDAMP</a:t>
            </a:r>
            <a:r>
              <a:rPr lang="ja-JP" altLang="en-US" sz="3200" dirty="0" smtClean="0"/>
              <a:t>試験用基板回路図</a:t>
            </a:r>
            <a:endParaRPr kumimoji="1" lang="ja-JP" altLang="en-US" sz="3200" dirty="0"/>
          </a:p>
        </p:txBody>
      </p:sp>
      <p:pic>
        <p:nvPicPr>
          <p:cNvPr id="3" name="図 2" descr="WDAMP試験基板回路図.BMP"/>
          <p:cNvPicPr>
            <a:picLocks noChangeAspect="1"/>
          </p:cNvPicPr>
          <p:nvPr/>
        </p:nvPicPr>
        <p:blipFill>
          <a:blip r:embed="rId2" cstate="print"/>
          <a:stretch>
            <a:fillRect/>
          </a:stretch>
        </p:blipFill>
        <p:spPr>
          <a:xfrm>
            <a:off x="0" y="500350"/>
            <a:ext cx="9144000" cy="6385034"/>
          </a:xfrm>
          <a:prstGeom prst="rect">
            <a:avLst/>
          </a:prstGeom>
        </p:spPr>
      </p:pic>
      <p:sp>
        <p:nvSpPr>
          <p:cNvPr id="4" name="角丸四角形 3"/>
          <p:cNvSpPr/>
          <p:nvPr/>
        </p:nvSpPr>
        <p:spPr bwMode="auto">
          <a:xfrm>
            <a:off x="7308304" y="620688"/>
            <a:ext cx="1296144" cy="1008112"/>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5" name="角丸四角形 4"/>
          <p:cNvSpPr/>
          <p:nvPr/>
        </p:nvSpPr>
        <p:spPr bwMode="auto">
          <a:xfrm>
            <a:off x="4211960" y="548680"/>
            <a:ext cx="1224136" cy="1368152"/>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6" name="角丸四角形 5"/>
          <p:cNvSpPr/>
          <p:nvPr/>
        </p:nvSpPr>
        <p:spPr bwMode="auto">
          <a:xfrm>
            <a:off x="6732240" y="2060848"/>
            <a:ext cx="2232248" cy="3888432"/>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7" name="角丸四角形 6"/>
          <p:cNvSpPr/>
          <p:nvPr/>
        </p:nvSpPr>
        <p:spPr bwMode="auto">
          <a:xfrm>
            <a:off x="5004048" y="5877272"/>
            <a:ext cx="1008112" cy="980728"/>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8" name="角丸四角形 7"/>
          <p:cNvSpPr/>
          <p:nvPr/>
        </p:nvSpPr>
        <p:spPr bwMode="auto">
          <a:xfrm>
            <a:off x="1547664" y="4725144"/>
            <a:ext cx="1080120" cy="1368152"/>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9" name="角丸四角形 8"/>
          <p:cNvSpPr/>
          <p:nvPr/>
        </p:nvSpPr>
        <p:spPr bwMode="auto">
          <a:xfrm>
            <a:off x="251520" y="2708920"/>
            <a:ext cx="1728192" cy="2592288"/>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0" name="角丸四角形 9"/>
          <p:cNvSpPr/>
          <p:nvPr/>
        </p:nvSpPr>
        <p:spPr bwMode="auto">
          <a:xfrm>
            <a:off x="3491880" y="548680"/>
            <a:ext cx="792088" cy="504056"/>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1" name="角丸四角形 10"/>
          <p:cNvSpPr/>
          <p:nvPr/>
        </p:nvSpPr>
        <p:spPr bwMode="auto">
          <a:xfrm>
            <a:off x="3059832" y="1052736"/>
            <a:ext cx="1080120" cy="864096"/>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2" name="角丸四角形 11"/>
          <p:cNvSpPr/>
          <p:nvPr/>
        </p:nvSpPr>
        <p:spPr bwMode="auto">
          <a:xfrm>
            <a:off x="2051720" y="2564904"/>
            <a:ext cx="1008112" cy="2016224"/>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3" name="角丸四角形 12"/>
          <p:cNvSpPr/>
          <p:nvPr/>
        </p:nvSpPr>
        <p:spPr bwMode="auto">
          <a:xfrm>
            <a:off x="3419872" y="5373216"/>
            <a:ext cx="720080" cy="1368152"/>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4" name="角丸四角形 13"/>
          <p:cNvSpPr/>
          <p:nvPr/>
        </p:nvSpPr>
        <p:spPr bwMode="auto">
          <a:xfrm>
            <a:off x="4139952" y="5373216"/>
            <a:ext cx="720080" cy="1368152"/>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5" name="テキスト ボックス 14"/>
          <p:cNvSpPr txBox="1"/>
          <p:nvPr/>
        </p:nvSpPr>
        <p:spPr>
          <a:xfrm>
            <a:off x="3635896" y="3140968"/>
            <a:ext cx="1229824" cy="461665"/>
          </a:xfrm>
          <a:prstGeom prst="rect">
            <a:avLst/>
          </a:prstGeom>
          <a:noFill/>
        </p:spPr>
        <p:txBody>
          <a:bodyPr wrap="none" rtlCol="0">
            <a:spAutoFit/>
          </a:bodyPr>
          <a:lstStyle/>
          <a:p>
            <a:r>
              <a:rPr kumimoji="1" lang="en-US" altLang="ja-JP" sz="2400" dirty="0" smtClean="0">
                <a:solidFill>
                  <a:srgbClr val="080808"/>
                </a:solidFill>
                <a:latin typeface="+mn-ea"/>
                <a:ea typeface="+mn-ea"/>
              </a:rPr>
              <a:t>WDAMP</a:t>
            </a:r>
            <a:endParaRPr kumimoji="1" lang="ja-JP" altLang="en-US" sz="2400" dirty="0">
              <a:solidFill>
                <a:srgbClr val="080808"/>
              </a:solidFill>
              <a:latin typeface="+mn-ea"/>
              <a:ea typeface="+mn-ea"/>
            </a:endParaRPr>
          </a:p>
        </p:txBody>
      </p:sp>
      <p:sp>
        <p:nvSpPr>
          <p:cNvPr id="16" name="テキスト ボックス 15"/>
          <p:cNvSpPr txBox="1"/>
          <p:nvPr/>
        </p:nvSpPr>
        <p:spPr>
          <a:xfrm>
            <a:off x="7069417" y="6032321"/>
            <a:ext cx="1895071"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レベル変換、デジタル出力</a:t>
            </a:r>
            <a:endParaRPr kumimoji="1" lang="ja-JP" altLang="en-US" sz="1200" b="1" dirty="0">
              <a:solidFill>
                <a:srgbClr val="080808"/>
              </a:solidFill>
              <a:latin typeface="+mn-ea"/>
              <a:ea typeface="+mn-ea"/>
            </a:endParaRPr>
          </a:p>
        </p:txBody>
      </p:sp>
      <p:sp>
        <p:nvSpPr>
          <p:cNvPr id="17" name="テキスト ボックス 16"/>
          <p:cNvSpPr txBox="1"/>
          <p:nvPr/>
        </p:nvSpPr>
        <p:spPr>
          <a:xfrm>
            <a:off x="6107588" y="6457890"/>
            <a:ext cx="1056700"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アナログ電源</a:t>
            </a:r>
            <a:endParaRPr kumimoji="1" lang="ja-JP" altLang="en-US" sz="1200" b="1" dirty="0">
              <a:solidFill>
                <a:srgbClr val="080808"/>
              </a:solidFill>
              <a:latin typeface="+mn-ea"/>
              <a:ea typeface="+mn-ea"/>
            </a:endParaRPr>
          </a:p>
        </p:txBody>
      </p:sp>
      <p:sp>
        <p:nvSpPr>
          <p:cNvPr id="18" name="テキスト ボックス 17"/>
          <p:cNvSpPr txBox="1"/>
          <p:nvPr/>
        </p:nvSpPr>
        <p:spPr>
          <a:xfrm>
            <a:off x="7694970" y="1639833"/>
            <a:ext cx="1053494"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デジタル電源</a:t>
            </a:r>
            <a:endParaRPr kumimoji="1" lang="ja-JP" altLang="en-US" sz="1200" b="1" dirty="0">
              <a:solidFill>
                <a:srgbClr val="080808"/>
              </a:solidFill>
              <a:latin typeface="+mn-ea"/>
              <a:ea typeface="+mn-ea"/>
            </a:endParaRPr>
          </a:p>
        </p:txBody>
      </p:sp>
      <p:sp>
        <p:nvSpPr>
          <p:cNvPr id="19" name="角丸四角形 18"/>
          <p:cNvSpPr/>
          <p:nvPr/>
        </p:nvSpPr>
        <p:spPr bwMode="auto">
          <a:xfrm>
            <a:off x="2699792" y="5589240"/>
            <a:ext cx="584448" cy="512440"/>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0" name="テキスト ボックス 19"/>
          <p:cNvSpPr txBox="1"/>
          <p:nvPr/>
        </p:nvSpPr>
        <p:spPr>
          <a:xfrm>
            <a:off x="1957866" y="6237312"/>
            <a:ext cx="1317990"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テストパルス入力</a:t>
            </a:r>
            <a:endParaRPr kumimoji="1" lang="ja-JP" altLang="en-US" sz="1200" b="1" dirty="0">
              <a:solidFill>
                <a:srgbClr val="080808"/>
              </a:solidFill>
              <a:latin typeface="+mn-ea"/>
              <a:ea typeface="+mn-ea"/>
            </a:endParaRPr>
          </a:p>
        </p:txBody>
      </p:sp>
      <p:sp>
        <p:nvSpPr>
          <p:cNvPr id="21" name="テキスト ボックス 20"/>
          <p:cNvSpPr txBox="1"/>
          <p:nvPr/>
        </p:nvSpPr>
        <p:spPr>
          <a:xfrm>
            <a:off x="179512" y="2503929"/>
            <a:ext cx="800219"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電荷入力</a:t>
            </a:r>
            <a:endParaRPr kumimoji="1" lang="ja-JP" altLang="en-US" sz="1200" b="1" dirty="0">
              <a:solidFill>
                <a:srgbClr val="080808"/>
              </a:solidFill>
              <a:latin typeface="+mn-ea"/>
              <a:ea typeface="+mn-ea"/>
            </a:endParaRPr>
          </a:p>
        </p:txBody>
      </p:sp>
      <p:sp>
        <p:nvSpPr>
          <p:cNvPr id="22" name="テキスト ボックス 21"/>
          <p:cNvSpPr txBox="1"/>
          <p:nvPr/>
        </p:nvSpPr>
        <p:spPr>
          <a:xfrm>
            <a:off x="3491880" y="5085184"/>
            <a:ext cx="2048959"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レベル変換、デジタル入出力</a:t>
            </a:r>
            <a:endParaRPr kumimoji="1" lang="ja-JP" altLang="en-US" sz="1200" b="1" dirty="0">
              <a:solidFill>
                <a:srgbClr val="080808"/>
              </a:solidFill>
              <a:latin typeface="+mn-ea"/>
              <a:ea typeface="+mn-ea"/>
            </a:endParaRPr>
          </a:p>
        </p:txBody>
      </p:sp>
      <p:sp>
        <p:nvSpPr>
          <p:cNvPr id="23" name="テキスト ボックス 22"/>
          <p:cNvSpPr txBox="1"/>
          <p:nvPr/>
        </p:nvSpPr>
        <p:spPr>
          <a:xfrm>
            <a:off x="0" y="5733256"/>
            <a:ext cx="2141933" cy="461665"/>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抵抗値、</a:t>
            </a:r>
            <a:r>
              <a:rPr lang="ja-JP" altLang="en-US" sz="1200" b="1" dirty="0" smtClean="0">
                <a:solidFill>
                  <a:srgbClr val="080808"/>
                </a:solidFill>
                <a:latin typeface="+mn-ea"/>
                <a:ea typeface="+mn-ea"/>
              </a:rPr>
              <a:t>ディスクリ値（</a:t>
            </a:r>
            <a:r>
              <a:rPr lang="en-US" altLang="ja-JP" sz="1200" b="1" dirty="0" smtClean="0">
                <a:solidFill>
                  <a:srgbClr val="080808"/>
                </a:solidFill>
                <a:latin typeface="+mn-ea"/>
                <a:ea typeface="+mn-ea"/>
              </a:rPr>
              <a:t>ADC</a:t>
            </a:r>
            <a:r>
              <a:rPr lang="ja-JP" altLang="en-US" sz="1200" b="1" dirty="0" smtClean="0">
                <a:solidFill>
                  <a:srgbClr val="080808"/>
                </a:solidFill>
                <a:latin typeface="+mn-ea"/>
                <a:ea typeface="+mn-ea"/>
              </a:rPr>
              <a:t>用）</a:t>
            </a:r>
            <a:endParaRPr lang="en-US" altLang="ja-JP" sz="1200" b="1" dirty="0" smtClean="0">
              <a:solidFill>
                <a:srgbClr val="080808"/>
              </a:solidFill>
              <a:latin typeface="+mn-ea"/>
              <a:ea typeface="+mn-ea"/>
            </a:endParaRPr>
          </a:p>
          <a:p>
            <a:r>
              <a:rPr kumimoji="1" lang="ja-JP" altLang="en-US" sz="1200" b="1" dirty="0" smtClean="0">
                <a:solidFill>
                  <a:srgbClr val="080808"/>
                </a:solidFill>
                <a:latin typeface="+mn-ea"/>
                <a:ea typeface="+mn-ea"/>
              </a:rPr>
              <a:t>の調整</a:t>
            </a:r>
            <a:endParaRPr kumimoji="1" lang="ja-JP" altLang="en-US" sz="1200" b="1" dirty="0">
              <a:solidFill>
                <a:srgbClr val="080808"/>
              </a:solidFill>
              <a:latin typeface="+mn-ea"/>
              <a:ea typeface="+mn-ea"/>
            </a:endParaRPr>
          </a:p>
        </p:txBody>
      </p:sp>
      <p:sp>
        <p:nvSpPr>
          <p:cNvPr id="24" name="テキスト ボックス 23"/>
          <p:cNvSpPr txBox="1"/>
          <p:nvPr/>
        </p:nvSpPr>
        <p:spPr>
          <a:xfrm>
            <a:off x="1403648" y="548680"/>
            <a:ext cx="1955985" cy="461665"/>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アナログ信号モニター</a:t>
            </a:r>
            <a:endParaRPr kumimoji="1" lang="en-US" altLang="ja-JP" sz="1200" b="1" dirty="0" smtClean="0">
              <a:solidFill>
                <a:srgbClr val="080808"/>
              </a:solidFill>
              <a:latin typeface="+mn-ea"/>
              <a:ea typeface="+mn-ea"/>
            </a:endParaRPr>
          </a:p>
          <a:p>
            <a:r>
              <a:rPr lang="ja-JP" altLang="en-US" sz="1200" b="1" dirty="0" smtClean="0">
                <a:solidFill>
                  <a:srgbClr val="080808"/>
                </a:solidFill>
                <a:latin typeface="+mn-ea"/>
                <a:ea typeface="+mn-ea"/>
              </a:rPr>
              <a:t>（プリアンプ、</a:t>
            </a:r>
            <a:r>
              <a:rPr kumimoji="1" lang="ja-JP" altLang="en-US" sz="1200" b="1" dirty="0" smtClean="0">
                <a:solidFill>
                  <a:srgbClr val="080808"/>
                </a:solidFill>
                <a:latin typeface="+mn-ea"/>
                <a:ea typeface="+mn-ea"/>
              </a:rPr>
              <a:t>シュエーパー）</a:t>
            </a:r>
            <a:endParaRPr kumimoji="1" lang="ja-JP" altLang="en-US" sz="1200" b="1" dirty="0">
              <a:solidFill>
                <a:srgbClr val="080808"/>
              </a:solidFill>
              <a:latin typeface="+mn-ea"/>
              <a:ea typeface="+mn-ea"/>
            </a:endParaRPr>
          </a:p>
        </p:txBody>
      </p:sp>
      <p:sp>
        <p:nvSpPr>
          <p:cNvPr id="25" name="テキスト ボックス 24"/>
          <p:cNvSpPr txBox="1"/>
          <p:nvPr/>
        </p:nvSpPr>
        <p:spPr>
          <a:xfrm>
            <a:off x="5220072" y="908720"/>
            <a:ext cx="1895071"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レベル変換、デジタル出力</a:t>
            </a:r>
            <a:endParaRPr kumimoji="1" lang="ja-JP" altLang="en-US" sz="1200" b="1" dirty="0">
              <a:solidFill>
                <a:srgbClr val="080808"/>
              </a:solidFill>
              <a:latin typeface="+mn-ea"/>
              <a:ea typeface="+mn-ea"/>
            </a:endParaRPr>
          </a:p>
        </p:txBody>
      </p:sp>
      <p:sp>
        <p:nvSpPr>
          <p:cNvPr id="26" name="テキスト ボックス 25"/>
          <p:cNvSpPr txBox="1"/>
          <p:nvPr/>
        </p:nvSpPr>
        <p:spPr>
          <a:xfrm>
            <a:off x="1636426" y="1412776"/>
            <a:ext cx="1567422" cy="276999"/>
          </a:xfrm>
          <a:prstGeom prst="rect">
            <a:avLst/>
          </a:prstGeom>
          <a:solidFill>
            <a:schemeClr val="accent1"/>
          </a:solidFill>
        </p:spPr>
        <p:txBody>
          <a:bodyPr wrap="square" rtlCol="0">
            <a:spAutoFit/>
          </a:bodyPr>
          <a:lstStyle/>
          <a:p>
            <a:r>
              <a:rPr kumimoji="1" lang="ja-JP" altLang="en-US" sz="1200" b="1" dirty="0" smtClean="0">
                <a:solidFill>
                  <a:srgbClr val="080808"/>
                </a:solidFill>
                <a:latin typeface="+mn-ea"/>
                <a:ea typeface="+mn-ea"/>
              </a:rPr>
              <a:t>バイアス用基準電流</a:t>
            </a:r>
            <a:endParaRPr kumimoji="1" lang="ja-JP" altLang="en-US" sz="1200" b="1" dirty="0">
              <a:solidFill>
                <a:srgbClr val="080808"/>
              </a:solidFill>
              <a:latin typeface="+mn-ea"/>
              <a:ea typeface="+mn-ea"/>
            </a:endParaRPr>
          </a:p>
        </p:txBody>
      </p:sp>
      <p:sp>
        <p:nvSpPr>
          <p:cNvPr id="27" name="テキスト ボックス 26"/>
          <p:cNvSpPr txBox="1"/>
          <p:nvPr/>
        </p:nvSpPr>
        <p:spPr>
          <a:xfrm>
            <a:off x="1403648" y="2276872"/>
            <a:ext cx="1656184" cy="276999"/>
          </a:xfrm>
          <a:prstGeom prst="rect">
            <a:avLst/>
          </a:prstGeom>
          <a:solidFill>
            <a:schemeClr val="accent1"/>
          </a:solidFill>
        </p:spPr>
        <p:txBody>
          <a:bodyPr wrap="square" rtlCol="0">
            <a:spAutoFit/>
          </a:bodyPr>
          <a:lstStyle/>
          <a:p>
            <a:r>
              <a:rPr kumimoji="1" lang="ja-JP" altLang="en-US" sz="1200" b="1" dirty="0" smtClean="0">
                <a:solidFill>
                  <a:srgbClr val="080808"/>
                </a:solidFill>
                <a:latin typeface="+mn-ea"/>
                <a:ea typeface="+mn-ea"/>
              </a:rPr>
              <a:t>基準電圧モニター端子</a:t>
            </a:r>
            <a:endParaRPr kumimoji="1" lang="ja-JP" altLang="en-US" sz="1200" b="1" dirty="0">
              <a:solidFill>
                <a:srgbClr val="080808"/>
              </a:solidFill>
              <a:latin typeface="+mn-ea"/>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ext Box 84"/>
          <p:cNvSpPr txBox="1">
            <a:spLocks noChangeArrowheads="1"/>
          </p:cNvSpPr>
          <p:nvPr/>
        </p:nvSpPr>
        <p:spPr bwMode="auto">
          <a:xfrm>
            <a:off x="0" y="0"/>
            <a:ext cx="5238935" cy="523220"/>
          </a:xfrm>
          <a:prstGeom prst="rect">
            <a:avLst/>
          </a:prstGeom>
          <a:noFill/>
          <a:ln w="25400">
            <a:noFill/>
            <a:miter lim="800000"/>
            <a:headEnd/>
            <a:tailEnd/>
          </a:ln>
        </p:spPr>
        <p:txBody>
          <a:bodyPr wrap="none">
            <a:spAutoFit/>
          </a:bodyPr>
          <a:lstStyle/>
          <a:p>
            <a:r>
              <a:rPr lang="ja-JP" altLang="en-US" dirty="0"/>
              <a:t>ディジタル入出力</a:t>
            </a:r>
            <a:r>
              <a:rPr lang="ja-JP" altLang="en-US" dirty="0" smtClean="0"/>
              <a:t>信号レベル変換</a:t>
            </a:r>
            <a:endParaRPr lang="en-US" altLang="ja-JP" dirty="0"/>
          </a:p>
        </p:txBody>
      </p:sp>
      <p:grpSp>
        <p:nvGrpSpPr>
          <p:cNvPr id="20627" name="グループ化 235"/>
          <p:cNvGrpSpPr>
            <a:grpSpLocks/>
          </p:cNvGrpSpPr>
          <p:nvPr/>
        </p:nvGrpSpPr>
        <p:grpSpPr bwMode="auto">
          <a:xfrm>
            <a:off x="827584" y="2204864"/>
            <a:ext cx="2447925" cy="1727200"/>
            <a:chOff x="9468544" y="4725144"/>
            <a:chExt cx="2447925" cy="1727200"/>
          </a:xfrm>
        </p:grpSpPr>
        <p:sp>
          <p:nvSpPr>
            <p:cNvPr id="20511" name="Text Box 278"/>
            <p:cNvSpPr txBox="1">
              <a:spLocks noChangeArrowheads="1"/>
            </p:cNvSpPr>
            <p:nvPr/>
          </p:nvSpPr>
          <p:spPr bwMode="auto">
            <a:xfrm>
              <a:off x="10260632" y="4725144"/>
              <a:ext cx="591829" cy="338554"/>
            </a:xfrm>
            <a:prstGeom prst="rect">
              <a:avLst/>
            </a:prstGeom>
            <a:noFill/>
            <a:ln w="9525">
              <a:noFill/>
              <a:miter lim="800000"/>
              <a:headEnd/>
              <a:tailEnd/>
            </a:ln>
          </p:spPr>
          <p:txBody>
            <a:bodyPr wrap="none">
              <a:spAutoFit/>
            </a:bodyPr>
            <a:lstStyle/>
            <a:p>
              <a:r>
                <a:rPr lang="en-US" altLang="ja-JP" sz="1600" dirty="0"/>
                <a:t>1.8K</a:t>
              </a:r>
            </a:p>
          </p:txBody>
        </p:sp>
        <p:grpSp>
          <p:nvGrpSpPr>
            <p:cNvPr id="20636" name="グループ化 227"/>
            <p:cNvGrpSpPr>
              <a:grpSpLocks/>
            </p:cNvGrpSpPr>
            <p:nvPr/>
          </p:nvGrpSpPr>
          <p:grpSpPr bwMode="auto">
            <a:xfrm>
              <a:off x="9468544" y="4725144"/>
              <a:ext cx="2447925" cy="1727200"/>
              <a:chOff x="9468544" y="4725144"/>
              <a:chExt cx="2447925" cy="1727200"/>
            </a:xfrm>
          </p:grpSpPr>
          <p:grpSp>
            <p:nvGrpSpPr>
              <p:cNvPr id="20637" name="Group 284"/>
              <p:cNvGrpSpPr>
                <a:grpSpLocks/>
              </p:cNvGrpSpPr>
              <p:nvPr/>
            </p:nvGrpSpPr>
            <p:grpSpPr bwMode="auto">
              <a:xfrm>
                <a:off x="9828575" y="5019526"/>
                <a:ext cx="1439859" cy="1103313"/>
                <a:chOff x="2789" y="3162"/>
                <a:chExt cx="907" cy="695"/>
              </a:xfrm>
            </p:grpSpPr>
            <p:grpSp>
              <p:nvGrpSpPr>
                <p:cNvPr id="20638" name="Group 277"/>
                <p:cNvGrpSpPr>
                  <a:grpSpLocks/>
                </p:cNvGrpSpPr>
                <p:nvPr/>
              </p:nvGrpSpPr>
              <p:grpSpPr bwMode="auto">
                <a:xfrm>
                  <a:off x="2925" y="3162"/>
                  <a:ext cx="635" cy="591"/>
                  <a:chOff x="2835" y="3158"/>
                  <a:chExt cx="770" cy="770"/>
                </a:xfrm>
              </p:grpSpPr>
              <p:grpSp>
                <p:nvGrpSpPr>
                  <p:cNvPr id="20639" name="Group 269"/>
                  <p:cNvGrpSpPr>
                    <a:grpSpLocks/>
                  </p:cNvGrpSpPr>
                  <p:nvPr/>
                </p:nvGrpSpPr>
                <p:grpSpPr bwMode="auto">
                  <a:xfrm>
                    <a:off x="2835" y="3203"/>
                    <a:ext cx="91" cy="725"/>
                    <a:chOff x="1338" y="845"/>
                    <a:chExt cx="91" cy="725"/>
                  </a:xfrm>
                </p:grpSpPr>
                <p:sp>
                  <p:nvSpPr>
                    <p:cNvPr id="20528" name="Rectangle 270"/>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0529" name="Line 271"/>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20530" name="Line 272"/>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nvGrpSpPr>
                  <p:cNvPr id="20480" name="Group 273"/>
                  <p:cNvGrpSpPr>
                    <a:grpSpLocks/>
                  </p:cNvGrpSpPr>
                  <p:nvPr/>
                </p:nvGrpSpPr>
                <p:grpSpPr bwMode="auto">
                  <a:xfrm rot="-5400000">
                    <a:off x="3197" y="2841"/>
                    <a:ext cx="91" cy="725"/>
                    <a:chOff x="1338" y="845"/>
                    <a:chExt cx="91" cy="725"/>
                  </a:xfrm>
                </p:grpSpPr>
                <p:sp>
                  <p:nvSpPr>
                    <p:cNvPr id="20525" name="Rectangle 274"/>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0526" name="Line 275"/>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20527" name="Line 276"/>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sp>
              <p:nvSpPr>
                <p:cNvPr id="20518" name="Text Box 279"/>
                <p:cNvSpPr txBox="1">
                  <a:spLocks noChangeArrowheads="1"/>
                </p:cNvSpPr>
                <p:nvPr/>
              </p:nvSpPr>
              <p:spPr bwMode="auto">
                <a:xfrm>
                  <a:off x="3016" y="3385"/>
                  <a:ext cx="412" cy="231"/>
                </a:xfrm>
                <a:prstGeom prst="rect">
                  <a:avLst/>
                </a:prstGeom>
                <a:noFill/>
                <a:ln w="9525">
                  <a:noFill/>
                  <a:miter lim="800000"/>
                  <a:headEnd/>
                  <a:tailEnd/>
                </a:ln>
              </p:spPr>
              <p:txBody>
                <a:bodyPr wrap="none">
                  <a:spAutoFit/>
                </a:bodyPr>
                <a:lstStyle/>
                <a:p>
                  <a:r>
                    <a:rPr lang="en-US" altLang="ja-JP" sz="1800" dirty="0"/>
                    <a:t>1.8K</a:t>
                  </a:r>
                </a:p>
              </p:txBody>
            </p:sp>
            <p:sp>
              <p:nvSpPr>
                <p:cNvPr id="20519" name="Line 280"/>
                <p:cNvSpPr>
                  <a:spLocks noChangeShapeType="1"/>
                </p:cNvSpPr>
                <p:nvPr/>
              </p:nvSpPr>
              <p:spPr bwMode="auto">
                <a:xfrm>
                  <a:off x="2880" y="3748"/>
                  <a:ext cx="136" cy="0"/>
                </a:xfrm>
                <a:prstGeom prst="line">
                  <a:avLst/>
                </a:prstGeom>
                <a:noFill/>
                <a:ln w="9525">
                  <a:solidFill>
                    <a:schemeClr val="tx1"/>
                  </a:solidFill>
                  <a:round/>
                  <a:headEnd/>
                  <a:tailEnd/>
                </a:ln>
              </p:spPr>
              <p:txBody>
                <a:bodyPr/>
                <a:lstStyle/>
                <a:p>
                  <a:endParaRPr lang="ja-JP" altLang="en-US"/>
                </a:p>
              </p:txBody>
            </p:sp>
            <p:sp>
              <p:nvSpPr>
                <p:cNvPr id="20520" name="Text Box 281"/>
                <p:cNvSpPr txBox="1">
                  <a:spLocks noChangeArrowheads="1"/>
                </p:cNvSpPr>
                <p:nvPr/>
              </p:nvSpPr>
              <p:spPr bwMode="auto">
                <a:xfrm>
                  <a:off x="3049" y="3624"/>
                  <a:ext cx="508" cy="233"/>
                </a:xfrm>
                <a:prstGeom prst="rect">
                  <a:avLst/>
                </a:prstGeom>
                <a:noFill/>
                <a:ln w="9525">
                  <a:noFill/>
                  <a:miter lim="800000"/>
                  <a:headEnd/>
                  <a:tailEnd/>
                </a:ln>
              </p:spPr>
              <p:txBody>
                <a:bodyPr wrap="none">
                  <a:spAutoFit/>
                </a:bodyPr>
                <a:lstStyle/>
                <a:p>
                  <a:r>
                    <a:rPr lang="en-US" altLang="ja-JP" sz="1800" dirty="0"/>
                    <a:t>DGND</a:t>
                  </a:r>
                </a:p>
              </p:txBody>
            </p:sp>
            <p:sp>
              <p:nvSpPr>
                <p:cNvPr id="20521" name="Line 282"/>
                <p:cNvSpPr>
                  <a:spLocks noChangeShapeType="1"/>
                </p:cNvSpPr>
                <p:nvPr/>
              </p:nvSpPr>
              <p:spPr bwMode="auto">
                <a:xfrm flipH="1">
                  <a:off x="2789" y="3198"/>
                  <a:ext cx="182" cy="0"/>
                </a:xfrm>
                <a:prstGeom prst="line">
                  <a:avLst/>
                </a:prstGeom>
                <a:noFill/>
                <a:ln w="9525">
                  <a:solidFill>
                    <a:schemeClr val="tx1"/>
                  </a:solidFill>
                  <a:round/>
                  <a:headEnd/>
                  <a:tailEnd type="triangle" w="med" len="med"/>
                </a:ln>
              </p:spPr>
              <p:txBody>
                <a:bodyPr/>
                <a:lstStyle/>
                <a:p>
                  <a:endParaRPr lang="ja-JP" altLang="en-US"/>
                </a:p>
              </p:txBody>
            </p:sp>
            <p:sp>
              <p:nvSpPr>
                <p:cNvPr id="20522" name="Line 283"/>
                <p:cNvSpPr>
                  <a:spLocks noChangeShapeType="1"/>
                </p:cNvSpPr>
                <p:nvPr/>
              </p:nvSpPr>
              <p:spPr bwMode="auto">
                <a:xfrm flipH="1">
                  <a:off x="3560" y="3198"/>
                  <a:ext cx="136" cy="0"/>
                </a:xfrm>
                <a:prstGeom prst="line">
                  <a:avLst/>
                </a:prstGeom>
                <a:noFill/>
                <a:ln w="9525">
                  <a:solidFill>
                    <a:schemeClr val="tx1"/>
                  </a:solidFill>
                  <a:round/>
                  <a:headEnd/>
                  <a:tailEnd type="triangle" w="med" len="med"/>
                </a:ln>
              </p:spPr>
              <p:txBody>
                <a:bodyPr/>
                <a:lstStyle/>
                <a:p>
                  <a:endParaRPr lang="ja-JP" altLang="en-US"/>
                </a:p>
              </p:txBody>
            </p:sp>
          </p:grpSp>
          <p:sp>
            <p:nvSpPr>
              <p:cNvPr id="20515" name="Oval 285"/>
              <p:cNvSpPr>
                <a:spLocks noChangeArrowheads="1"/>
              </p:cNvSpPr>
              <p:nvPr/>
            </p:nvSpPr>
            <p:spPr bwMode="auto">
              <a:xfrm>
                <a:off x="9468544" y="4725144"/>
                <a:ext cx="2447925" cy="1727200"/>
              </a:xfrm>
              <a:prstGeom prst="ellipse">
                <a:avLst/>
              </a:prstGeom>
              <a:noFill/>
              <a:ln w="25400">
                <a:solidFill>
                  <a:srgbClr val="FF0000"/>
                </a:solidFill>
                <a:round/>
                <a:headEnd/>
                <a:tailEnd/>
              </a:ln>
            </p:spPr>
            <p:txBody>
              <a:bodyPr wrap="none" anchor="ctr"/>
              <a:lstStyle/>
              <a:p>
                <a:endParaRPr lang="ja-JP" altLang="en-US"/>
              </a:p>
            </p:txBody>
          </p:sp>
        </p:grpSp>
      </p:grpSp>
      <p:sp>
        <p:nvSpPr>
          <p:cNvPr id="156" name="Text Box 286"/>
          <p:cNvSpPr txBox="1">
            <a:spLocks noChangeArrowheads="1"/>
          </p:cNvSpPr>
          <p:nvPr/>
        </p:nvSpPr>
        <p:spPr bwMode="auto">
          <a:xfrm>
            <a:off x="827584" y="1700808"/>
            <a:ext cx="6250429" cy="400110"/>
          </a:xfrm>
          <a:prstGeom prst="rect">
            <a:avLst/>
          </a:prstGeom>
          <a:noFill/>
          <a:ln w="9525">
            <a:noFill/>
            <a:miter lim="800000"/>
            <a:headEnd/>
            <a:tailEnd/>
          </a:ln>
        </p:spPr>
        <p:txBody>
          <a:bodyPr wrap="none">
            <a:spAutoFit/>
          </a:bodyPr>
          <a:lstStyle/>
          <a:p>
            <a:r>
              <a:rPr lang="en-US" altLang="ja-JP" sz="2000" dirty="0" smtClean="0"/>
              <a:t>3.3V</a:t>
            </a:r>
            <a:r>
              <a:rPr lang="ja-JP" altLang="en-US" sz="2000" dirty="0" smtClean="0"/>
              <a:t>→</a:t>
            </a:r>
            <a:r>
              <a:rPr lang="en-US" altLang="ja-JP" sz="2000" dirty="0" smtClean="0"/>
              <a:t>1.65V</a:t>
            </a:r>
            <a:r>
              <a:rPr lang="ja-JP" altLang="en-US" sz="2000" dirty="0" smtClean="0"/>
              <a:t>（入力用）　　　　　　　</a:t>
            </a:r>
            <a:r>
              <a:rPr lang="en-US" altLang="ja-JP" sz="2000" dirty="0" smtClean="0"/>
              <a:t>1.65V</a:t>
            </a:r>
            <a:r>
              <a:rPr lang="ja-JP" altLang="en-US" sz="2000" dirty="0" smtClean="0"/>
              <a:t>→</a:t>
            </a:r>
            <a:r>
              <a:rPr lang="en-US" altLang="ja-JP" sz="2000" dirty="0" smtClean="0"/>
              <a:t>3.3V</a:t>
            </a:r>
            <a:r>
              <a:rPr lang="ja-JP" altLang="en-US" sz="2000" dirty="0" smtClean="0"/>
              <a:t>（出力用）</a:t>
            </a:r>
            <a:endParaRPr lang="ja-JP" altLang="en-US" sz="2000" dirty="0"/>
          </a:p>
        </p:txBody>
      </p:sp>
      <p:pic>
        <p:nvPicPr>
          <p:cNvPr id="157" name="Picture 6"/>
          <p:cNvPicPr>
            <a:picLocks noChangeAspect="1" noChangeArrowheads="1"/>
          </p:cNvPicPr>
          <p:nvPr/>
        </p:nvPicPr>
        <p:blipFill>
          <a:blip r:embed="rId2" cstate="print"/>
          <a:srcRect/>
          <a:stretch>
            <a:fillRect/>
          </a:stretch>
        </p:blipFill>
        <p:spPr bwMode="auto">
          <a:xfrm>
            <a:off x="3563888" y="2132856"/>
            <a:ext cx="5248447" cy="1800199"/>
          </a:xfrm>
          <a:prstGeom prst="rect">
            <a:avLst/>
          </a:prstGeom>
          <a:noFill/>
          <a:ln w="9525">
            <a:noFill/>
            <a:miter lim="800000"/>
            <a:headEnd/>
            <a:tailEnd/>
          </a:ln>
        </p:spPr>
      </p:pic>
      <p:sp>
        <p:nvSpPr>
          <p:cNvPr id="158" name="テキスト ボックス 157"/>
          <p:cNvSpPr txBox="1"/>
          <p:nvPr/>
        </p:nvSpPr>
        <p:spPr>
          <a:xfrm>
            <a:off x="4211960" y="3933056"/>
            <a:ext cx="3816424" cy="338554"/>
          </a:xfrm>
          <a:prstGeom prst="rect">
            <a:avLst/>
          </a:prstGeom>
          <a:noFill/>
        </p:spPr>
        <p:txBody>
          <a:bodyPr wrap="square" rtlCol="0">
            <a:spAutoFit/>
          </a:bodyPr>
          <a:lstStyle/>
          <a:p>
            <a:r>
              <a:rPr lang="en-US" altLang="ja-JP" sz="1600" b="1" dirty="0" smtClean="0">
                <a:solidFill>
                  <a:schemeClr val="dk1"/>
                </a:solidFill>
                <a:latin typeface="+mn-ea"/>
              </a:rPr>
              <a:t>SN74AVC1T45DCKT (Texas Instruments)</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8" name="直線コネクタ 197"/>
          <p:cNvCxnSpPr/>
          <p:nvPr/>
        </p:nvCxnSpPr>
        <p:spPr>
          <a:xfrm rot="5400000">
            <a:off x="3348038" y="3142486"/>
            <a:ext cx="43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194"/>
          <p:cNvGrpSpPr>
            <a:grpSpLocks/>
          </p:cNvGrpSpPr>
          <p:nvPr/>
        </p:nvGrpSpPr>
        <p:grpSpPr bwMode="auto">
          <a:xfrm>
            <a:off x="3348038" y="3286949"/>
            <a:ext cx="431800" cy="1439862"/>
            <a:chOff x="8028384" y="3324225"/>
            <a:chExt cx="432048" cy="1439863"/>
          </a:xfrm>
        </p:grpSpPr>
        <p:sp>
          <p:nvSpPr>
            <p:cNvPr id="14446" name="Line 172"/>
            <p:cNvSpPr>
              <a:spLocks noChangeShapeType="1"/>
            </p:cNvSpPr>
            <p:nvPr/>
          </p:nvSpPr>
          <p:spPr bwMode="auto">
            <a:xfrm>
              <a:off x="8028632" y="4090988"/>
              <a:ext cx="431800" cy="0"/>
            </a:xfrm>
            <a:prstGeom prst="line">
              <a:avLst/>
            </a:prstGeom>
            <a:noFill/>
            <a:ln w="19050">
              <a:solidFill>
                <a:schemeClr val="tx1"/>
              </a:solidFill>
              <a:round/>
              <a:headEnd/>
              <a:tailEnd/>
            </a:ln>
          </p:spPr>
          <p:txBody>
            <a:bodyPr/>
            <a:lstStyle/>
            <a:p>
              <a:endParaRPr lang="ja-JP" altLang="en-US"/>
            </a:p>
          </p:txBody>
        </p:sp>
        <p:grpSp>
          <p:nvGrpSpPr>
            <p:cNvPr id="3" name="グループ化 193"/>
            <p:cNvGrpSpPr>
              <a:grpSpLocks/>
            </p:cNvGrpSpPr>
            <p:nvPr/>
          </p:nvGrpSpPr>
          <p:grpSpPr bwMode="auto">
            <a:xfrm>
              <a:off x="8028384" y="3324225"/>
              <a:ext cx="431800" cy="1439863"/>
              <a:chOff x="8028632" y="3324225"/>
              <a:chExt cx="431800" cy="1439863"/>
            </a:xfrm>
          </p:grpSpPr>
          <p:sp>
            <p:nvSpPr>
              <p:cNvPr id="14448" name="Line 169"/>
              <p:cNvSpPr>
                <a:spLocks noChangeShapeType="1"/>
              </p:cNvSpPr>
              <p:nvPr/>
            </p:nvSpPr>
            <p:spPr bwMode="auto">
              <a:xfrm>
                <a:off x="8227070" y="3324225"/>
                <a:ext cx="0" cy="1439863"/>
              </a:xfrm>
              <a:prstGeom prst="line">
                <a:avLst/>
              </a:prstGeom>
              <a:noFill/>
              <a:ln w="9525">
                <a:solidFill>
                  <a:schemeClr val="tx1"/>
                </a:solidFill>
                <a:round/>
                <a:headEnd/>
                <a:tailEnd/>
              </a:ln>
            </p:spPr>
            <p:txBody>
              <a:bodyPr/>
              <a:lstStyle/>
              <a:p>
                <a:endParaRPr lang="ja-JP" altLang="en-US"/>
              </a:p>
            </p:txBody>
          </p:sp>
          <p:sp>
            <p:nvSpPr>
              <p:cNvPr id="14449" name="Rectangle 171"/>
              <p:cNvSpPr>
                <a:spLocks noChangeArrowheads="1"/>
              </p:cNvSpPr>
              <p:nvPr/>
            </p:nvSpPr>
            <p:spPr bwMode="auto">
              <a:xfrm>
                <a:off x="8028632" y="3933056"/>
                <a:ext cx="431800" cy="142875"/>
              </a:xfrm>
              <a:prstGeom prst="rect">
                <a:avLst/>
              </a:prstGeom>
              <a:solidFill>
                <a:schemeClr val="accent1"/>
              </a:solidFill>
              <a:ln w="9525">
                <a:noFill/>
                <a:miter lim="800000"/>
                <a:headEnd/>
                <a:tailEnd/>
              </a:ln>
            </p:spPr>
            <p:txBody>
              <a:bodyPr wrap="none" anchor="ctr"/>
              <a:lstStyle/>
              <a:p>
                <a:endParaRPr lang="ja-JP" altLang="en-US"/>
              </a:p>
            </p:txBody>
          </p:sp>
          <p:sp>
            <p:nvSpPr>
              <p:cNvPr id="14450" name="Line 173"/>
              <p:cNvSpPr>
                <a:spLocks noChangeShapeType="1"/>
              </p:cNvSpPr>
              <p:nvPr/>
            </p:nvSpPr>
            <p:spPr bwMode="auto">
              <a:xfrm>
                <a:off x="8028632" y="3946525"/>
                <a:ext cx="431800" cy="0"/>
              </a:xfrm>
              <a:prstGeom prst="line">
                <a:avLst/>
              </a:prstGeom>
              <a:noFill/>
              <a:ln w="19050">
                <a:solidFill>
                  <a:schemeClr val="tx1"/>
                </a:solidFill>
                <a:round/>
                <a:headEnd/>
                <a:tailEnd/>
              </a:ln>
            </p:spPr>
            <p:txBody>
              <a:bodyPr/>
              <a:lstStyle/>
              <a:p>
                <a:endParaRPr lang="ja-JP" altLang="en-US"/>
              </a:p>
            </p:txBody>
          </p:sp>
        </p:grpSp>
      </p:grpSp>
      <p:sp>
        <p:nvSpPr>
          <p:cNvPr id="14343" name="Line 141"/>
          <p:cNvSpPr>
            <a:spLocks noChangeShapeType="1"/>
          </p:cNvSpPr>
          <p:nvPr/>
        </p:nvSpPr>
        <p:spPr bwMode="auto">
          <a:xfrm flipH="1">
            <a:off x="1403350" y="3286949"/>
            <a:ext cx="215900" cy="0"/>
          </a:xfrm>
          <a:prstGeom prst="line">
            <a:avLst/>
          </a:prstGeom>
          <a:noFill/>
          <a:ln w="9525">
            <a:solidFill>
              <a:schemeClr val="tx1"/>
            </a:solidFill>
            <a:round/>
            <a:headEnd/>
            <a:tailEnd/>
          </a:ln>
        </p:spPr>
        <p:txBody>
          <a:bodyPr/>
          <a:lstStyle/>
          <a:p>
            <a:endParaRPr lang="ja-JP" altLang="en-US"/>
          </a:p>
        </p:txBody>
      </p:sp>
      <p:sp>
        <p:nvSpPr>
          <p:cNvPr id="14344" name="Line 133"/>
          <p:cNvSpPr>
            <a:spLocks noChangeShapeType="1"/>
          </p:cNvSpPr>
          <p:nvPr/>
        </p:nvSpPr>
        <p:spPr bwMode="auto">
          <a:xfrm flipH="1">
            <a:off x="971550" y="4726811"/>
            <a:ext cx="4608513" cy="0"/>
          </a:xfrm>
          <a:prstGeom prst="line">
            <a:avLst/>
          </a:prstGeom>
          <a:noFill/>
          <a:ln w="9525">
            <a:solidFill>
              <a:schemeClr val="tx1"/>
            </a:solidFill>
            <a:round/>
            <a:headEnd/>
            <a:tailEnd/>
          </a:ln>
        </p:spPr>
        <p:txBody>
          <a:bodyPr/>
          <a:lstStyle/>
          <a:p>
            <a:endParaRPr lang="ja-JP" altLang="en-US"/>
          </a:p>
        </p:txBody>
      </p:sp>
      <p:sp>
        <p:nvSpPr>
          <p:cNvPr id="14345" name="Text Box 4"/>
          <p:cNvSpPr txBox="1">
            <a:spLocks noChangeArrowheads="1"/>
          </p:cNvSpPr>
          <p:nvPr/>
        </p:nvSpPr>
        <p:spPr bwMode="auto">
          <a:xfrm>
            <a:off x="0" y="0"/>
            <a:ext cx="3347864" cy="523220"/>
          </a:xfrm>
          <a:prstGeom prst="rect">
            <a:avLst/>
          </a:prstGeom>
          <a:noFill/>
          <a:ln w="25400">
            <a:noFill/>
            <a:miter lim="800000"/>
            <a:headEnd/>
            <a:tailEnd/>
          </a:ln>
        </p:spPr>
        <p:txBody>
          <a:bodyPr wrap="square">
            <a:spAutoFit/>
          </a:bodyPr>
          <a:lstStyle/>
          <a:p>
            <a:r>
              <a:rPr lang="ja-JP" altLang="en-US" dirty="0"/>
              <a:t>電圧調整回路の周り</a:t>
            </a:r>
          </a:p>
        </p:txBody>
      </p:sp>
      <p:sp>
        <p:nvSpPr>
          <p:cNvPr id="14346" name="Line 35"/>
          <p:cNvSpPr>
            <a:spLocks noChangeShapeType="1"/>
          </p:cNvSpPr>
          <p:nvPr/>
        </p:nvSpPr>
        <p:spPr bwMode="auto">
          <a:xfrm flipH="1">
            <a:off x="1619250" y="3286949"/>
            <a:ext cx="649288" cy="0"/>
          </a:xfrm>
          <a:prstGeom prst="line">
            <a:avLst/>
          </a:prstGeom>
          <a:noFill/>
          <a:ln w="9525">
            <a:solidFill>
              <a:schemeClr val="tx1"/>
            </a:solidFill>
            <a:round/>
            <a:headEnd/>
            <a:tailEnd/>
          </a:ln>
        </p:spPr>
        <p:txBody>
          <a:bodyPr/>
          <a:lstStyle/>
          <a:p>
            <a:endParaRPr lang="ja-JP" altLang="en-US"/>
          </a:p>
        </p:txBody>
      </p:sp>
      <p:grpSp>
        <p:nvGrpSpPr>
          <p:cNvPr id="4" name="Group 5"/>
          <p:cNvGrpSpPr>
            <a:grpSpLocks/>
          </p:cNvGrpSpPr>
          <p:nvPr/>
        </p:nvGrpSpPr>
        <p:grpSpPr bwMode="auto">
          <a:xfrm>
            <a:off x="2484438" y="2061399"/>
            <a:ext cx="144462" cy="1150937"/>
            <a:chOff x="1338" y="845"/>
            <a:chExt cx="91" cy="725"/>
          </a:xfrm>
        </p:grpSpPr>
        <p:sp>
          <p:nvSpPr>
            <p:cNvPr id="14443" name="Rectangle 6"/>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444" name="Line 7"/>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445" name="Line 8"/>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nvGrpSpPr>
          <p:cNvPr id="5" name="Group 9"/>
          <p:cNvGrpSpPr>
            <a:grpSpLocks/>
          </p:cNvGrpSpPr>
          <p:nvPr/>
        </p:nvGrpSpPr>
        <p:grpSpPr bwMode="auto">
          <a:xfrm>
            <a:off x="2484438" y="3213924"/>
            <a:ext cx="144462" cy="1150937"/>
            <a:chOff x="1338" y="845"/>
            <a:chExt cx="91" cy="725"/>
          </a:xfrm>
        </p:grpSpPr>
        <p:sp>
          <p:nvSpPr>
            <p:cNvPr id="14440" name="Rectangle 10"/>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441" name="Line 11"/>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442" name="Line 12"/>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nvGrpSpPr>
          <p:cNvPr id="6" name="Group 13"/>
          <p:cNvGrpSpPr>
            <a:grpSpLocks/>
          </p:cNvGrpSpPr>
          <p:nvPr/>
        </p:nvGrpSpPr>
        <p:grpSpPr bwMode="auto">
          <a:xfrm>
            <a:off x="2484438" y="4366449"/>
            <a:ext cx="144462" cy="1150937"/>
            <a:chOff x="1338" y="845"/>
            <a:chExt cx="91" cy="725"/>
          </a:xfrm>
        </p:grpSpPr>
        <p:sp>
          <p:nvSpPr>
            <p:cNvPr id="14437" name="Rectangle 14"/>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438" name="Line 15"/>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439" name="Line 16"/>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sp>
        <p:nvSpPr>
          <p:cNvPr id="14350" name="Line 18"/>
          <p:cNvSpPr>
            <a:spLocks noChangeShapeType="1"/>
          </p:cNvSpPr>
          <p:nvPr/>
        </p:nvSpPr>
        <p:spPr bwMode="auto">
          <a:xfrm>
            <a:off x="2266950" y="3791774"/>
            <a:ext cx="215900" cy="0"/>
          </a:xfrm>
          <a:prstGeom prst="line">
            <a:avLst/>
          </a:prstGeom>
          <a:noFill/>
          <a:ln w="9525">
            <a:solidFill>
              <a:schemeClr val="tx1"/>
            </a:solidFill>
            <a:round/>
            <a:headEnd/>
            <a:tailEnd type="triangle" w="med" len="med"/>
          </a:ln>
        </p:spPr>
        <p:txBody>
          <a:bodyPr/>
          <a:lstStyle/>
          <a:p>
            <a:endParaRPr lang="ja-JP" altLang="en-US"/>
          </a:p>
        </p:txBody>
      </p:sp>
      <p:sp>
        <p:nvSpPr>
          <p:cNvPr id="14351" name="Line 19"/>
          <p:cNvSpPr>
            <a:spLocks noChangeShapeType="1"/>
          </p:cNvSpPr>
          <p:nvPr/>
        </p:nvSpPr>
        <p:spPr bwMode="auto">
          <a:xfrm flipV="1">
            <a:off x="2266950" y="3286949"/>
            <a:ext cx="0" cy="504825"/>
          </a:xfrm>
          <a:prstGeom prst="line">
            <a:avLst/>
          </a:prstGeom>
          <a:noFill/>
          <a:ln w="9525">
            <a:solidFill>
              <a:schemeClr val="tx1"/>
            </a:solidFill>
            <a:round/>
            <a:headEnd/>
            <a:tailEnd/>
          </a:ln>
        </p:spPr>
        <p:txBody>
          <a:bodyPr/>
          <a:lstStyle/>
          <a:p>
            <a:endParaRPr lang="ja-JP" altLang="en-US"/>
          </a:p>
        </p:txBody>
      </p:sp>
      <p:sp>
        <p:nvSpPr>
          <p:cNvPr id="14352" name="Text Box 21"/>
          <p:cNvSpPr txBox="1">
            <a:spLocks noChangeArrowheads="1"/>
          </p:cNvSpPr>
          <p:nvPr/>
        </p:nvSpPr>
        <p:spPr bwMode="auto">
          <a:xfrm>
            <a:off x="1835150" y="3791774"/>
            <a:ext cx="529312" cy="338554"/>
          </a:xfrm>
          <a:prstGeom prst="rect">
            <a:avLst/>
          </a:prstGeom>
          <a:noFill/>
          <a:ln w="9525">
            <a:noFill/>
            <a:miter lim="800000"/>
            <a:headEnd/>
            <a:tailEnd/>
          </a:ln>
        </p:spPr>
        <p:txBody>
          <a:bodyPr wrap="none">
            <a:spAutoFit/>
          </a:bodyPr>
          <a:lstStyle/>
          <a:p>
            <a:r>
              <a:rPr lang="en-US" altLang="ja-JP" sz="1600" dirty="0"/>
              <a:t>50K</a:t>
            </a:r>
          </a:p>
        </p:txBody>
      </p:sp>
      <p:grpSp>
        <p:nvGrpSpPr>
          <p:cNvPr id="7" name="Group 22"/>
          <p:cNvGrpSpPr>
            <a:grpSpLocks/>
          </p:cNvGrpSpPr>
          <p:nvPr/>
        </p:nvGrpSpPr>
        <p:grpSpPr bwMode="auto">
          <a:xfrm>
            <a:off x="1403350" y="3213924"/>
            <a:ext cx="431800" cy="1585912"/>
            <a:chOff x="2755" y="1055"/>
            <a:chExt cx="272" cy="999"/>
          </a:xfrm>
        </p:grpSpPr>
        <p:sp>
          <p:nvSpPr>
            <p:cNvPr id="14430" name="Line 23"/>
            <p:cNvSpPr>
              <a:spLocks noChangeShapeType="1"/>
            </p:cNvSpPr>
            <p:nvPr/>
          </p:nvSpPr>
          <p:spPr bwMode="auto">
            <a:xfrm>
              <a:off x="2880" y="1117"/>
              <a:ext cx="0" cy="907"/>
            </a:xfrm>
            <a:prstGeom prst="line">
              <a:avLst/>
            </a:prstGeom>
            <a:noFill/>
            <a:ln w="9525">
              <a:solidFill>
                <a:schemeClr val="tx1"/>
              </a:solidFill>
              <a:round/>
              <a:headEnd/>
              <a:tailEnd/>
            </a:ln>
          </p:spPr>
          <p:txBody>
            <a:bodyPr/>
            <a:lstStyle/>
            <a:p>
              <a:endParaRPr lang="ja-JP" altLang="en-US"/>
            </a:p>
          </p:txBody>
        </p:sp>
        <p:grpSp>
          <p:nvGrpSpPr>
            <p:cNvPr id="8" name="Group 24"/>
            <p:cNvGrpSpPr>
              <a:grpSpLocks/>
            </p:cNvGrpSpPr>
            <p:nvPr/>
          </p:nvGrpSpPr>
          <p:grpSpPr bwMode="auto">
            <a:xfrm>
              <a:off x="2755" y="1055"/>
              <a:ext cx="272" cy="999"/>
              <a:chOff x="2064" y="1207"/>
              <a:chExt cx="272" cy="999"/>
            </a:xfrm>
          </p:grpSpPr>
          <p:sp>
            <p:nvSpPr>
              <p:cNvPr id="14432" name="Rectangle 25"/>
              <p:cNvSpPr>
                <a:spLocks noChangeArrowheads="1"/>
              </p:cNvSpPr>
              <p:nvPr/>
            </p:nvSpPr>
            <p:spPr bwMode="auto">
              <a:xfrm>
                <a:off x="2064" y="1661"/>
                <a:ext cx="272" cy="90"/>
              </a:xfrm>
              <a:prstGeom prst="rect">
                <a:avLst/>
              </a:prstGeom>
              <a:solidFill>
                <a:schemeClr val="accent1"/>
              </a:solidFill>
              <a:ln w="9525">
                <a:noFill/>
                <a:miter lim="800000"/>
                <a:headEnd/>
                <a:tailEnd/>
              </a:ln>
            </p:spPr>
            <p:txBody>
              <a:bodyPr wrap="none" anchor="ctr"/>
              <a:lstStyle/>
              <a:p>
                <a:endParaRPr lang="ja-JP" altLang="en-US"/>
              </a:p>
            </p:txBody>
          </p:sp>
          <p:sp>
            <p:nvSpPr>
              <p:cNvPr id="14433" name="Line 26"/>
              <p:cNvSpPr>
                <a:spLocks noChangeShapeType="1"/>
              </p:cNvSpPr>
              <p:nvPr/>
            </p:nvSpPr>
            <p:spPr bwMode="auto">
              <a:xfrm>
                <a:off x="2064" y="1752"/>
                <a:ext cx="272" cy="0"/>
              </a:xfrm>
              <a:prstGeom prst="line">
                <a:avLst/>
              </a:prstGeom>
              <a:noFill/>
              <a:ln w="19050">
                <a:solidFill>
                  <a:schemeClr val="tx1"/>
                </a:solidFill>
                <a:round/>
                <a:headEnd/>
                <a:tailEnd/>
              </a:ln>
            </p:spPr>
            <p:txBody>
              <a:bodyPr/>
              <a:lstStyle/>
              <a:p>
                <a:endParaRPr lang="ja-JP" altLang="en-US"/>
              </a:p>
            </p:txBody>
          </p:sp>
          <p:sp>
            <p:nvSpPr>
              <p:cNvPr id="14434" name="Line 27"/>
              <p:cNvSpPr>
                <a:spLocks noChangeShapeType="1"/>
              </p:cNvSpPr>
              <p:nvPr/>
            </p:nvSpPr>
            <p:spPr bwMode="auto">
              <a:xfrm>
                <a:off x="2064" y="1661"/>
                <a:ext cx="272" cy="0"/>
              </a:xfrm>
              <a:prstGeom prst="line">
                <a:avLst/>
              </a:prstGeom>
              <a:noFill/>
              <a:ln w="19050">
                <a:solidFill>
                  <a:schemeClr val="tx1"/>
                </a:solidFill>
                <a:round/>
                <a:headEnd/>
                <a:tailEnd/>
              </a:ln>
            </p:spPr>
            <p:txBody>
              <a:bodyPr/>
              <a:lstStyle/>
              <a:p>
                <a:endParaRPr lang="ja-JP" altLang="en-US"/>
              </a:p>
            </p:txBody>
          </p:sp>
          <p:sp>
            <p:nvSpPr>
              <p:cNvPr id="14435" name="Rectangle 28"/>
              <p:cNvSpPr>
                <a:spLocks noChangeArrowheads="1"/>
              </p:cNvSpPr>
              <p:nvPr/>
            </p:nvSpPr>
            <p:spPr bwMode="auto">
              <a:xfrm>
                <a:off x="2154" y="1207"/>
                <a:ext cx="91" cy="91"/>
              </a:xfrm>
              <a:prstGeom prst="rect">
                <a:avLst/>
              </a:prstGeom>
              <a:solidFill>
                <a:srgbClr val="969696"/>
              </a:solidFill>
              <a:ln w="9525">
                <a:solidFill>
                  <a:schemeClr val="tx1"/>
                </a:solidFill>
                <a:miter lim="800000"/>
                <a:headEnd/>
                <a:tailEnd/>
              </a:ln>
            </p:spPr>
            <p:txBody>
              <a:bodyPr wrap="none" anchor="ctr"/>
              <a:lstStyle/>
              <a:p>
                <a:endParaRPr lang="ja-JP" altLang="en-US"/>
              </a:p>
            </p:txBody>
          </p:sp>
          <p:sp>
            <p:nvSpPr>
              <p:cNvPr id="14436" name="Rectangle 29"/>
              <p:cNvSpPr>
                <a:spLocks noChangeArrowheads="1"/>
              </p:cNvSpPr>
              <p:nvPr/>
            </p:nvSpPr>
            <p:spPr bwMode="auto">
              <a:xfrm>
                <a:off x="2154" y="2115"/>
                <a:ext cx="91" cy="91"/>
              </a:xfrm>
              <a:prstGeom prst="rect">
                <a:avLst/>
              </a:prstGeom>
              <a:solidFill>
                <a:srgbClr val="969696"/>
              </a:solidFill>
              <a:ln w="9525">
                <a:solidFill>
                  <a:schemeClr val="tx1"/>
                </a:solidFill>
                <a:miter lim="800000"/>
                <a:headEnd/>
                <a:tailEnd/>
              </a:ln>
            </p:spPr>
            <p:txBody>
              <a:bodyPr wrap="none" anchor="ctr"/>
              <a:lstStyle/>
              <a:p>
                <a:endParaRPr lang="ja-JP" altLang="en-US"/>
              </a:p>
            </p:txBody>
          </p:sp>
        </p:grpSp>
      </p:grpSp>
      <p:grpSp>
        <p:nvGrpSpPr>
          <p:cNvPr id="9" name="Group 30"/>
          <p:cNvGrpSpPr>
            <a:grpSpLocks/>
          </p:cNvGrpSpPr>
          <p:nvPr/>
        </p:nvGrpSpPr>
        <p:grpSpPr bwMode="auto">
          <a:xfrm>
            <a:off x="1520825" y="2710686"/>
            <a:ext cx="215900" cy="647700"/>
            <a:chOff x="3268" y="890"/>
            <a:chExt cx="136" cy="408"/>
          </a:xfrm>
        </p:grpSpPr>
        <p:sp>
          <p:nvSpPr>
            <p:cNvPr id="14427" name="Rectangle 31"/>
            <p:cNvSpPr>
              <a:spLocks noChangeArrowheads="1"/>
            </p:cNvSpPr>
            <p:nvPr/>
          </p:nvSpPr>
          <p:spPr bwMode="auto">
            <a:xfrm>
              <a:off x="3288" y="1207"/>
              <a:ext cx="91" cy="91"/>
            </a:xfrm>
            <a:prstGeom prst="rect">
              <a:avLst/>
            </a:prstGeom>
            <a:solidFill>
              <a:srgbClr val="969696"/>
            </a:solidFill>
            <a:ln w="9525">
              <a:solidFill>
                <a:schemeClr val="tx1"/>
              </a:solidFill>
              <a:miter lim="800000"/>
              <a:headEnd/>
              <a:tailEnd/>
            </a:ln>
          </p:spPr>
          <p:txBody>
            <a:bodyPr wrap="none" anchor="ctr"/>
            <a:lstStyle/>
            <a:p>
              <a:endParaRPr lang="ja-JP" altLang="en-US"/>
            </a:p>
          </p:txBody>
        </p:sp>
        <p:sp>
          <p:nvSpPr>
            <p:cNvPr id="14428" name="Oval 32"/>
            <p:cNvSpPr>
              <a:spLocks noChangeArrowheads="1"/>
            </p:cNvSpPr>
            <p:nvPr/>
          </p:nvSpPr>
          <p:spPr bwMode="auto">
            <a:xfrm>
              <a:off x="3268" y="890"/>
              <a:ext cx="136" cy="136"/>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4429" name="Line 33"/>
            <p:cNvSpPr>
              <a:spLocks noChangeShapeType="1"/>
            </p:cNvSpPr>
            <p:nvPr/>
          </p:nvSpPr>
          <p:spPr bwMode="auto">
            <a:xfrm>
              <a:off x="3334" y="1026"/>
              <a:ext cx="0" cy="182"/>
            </a:xfrm>
            <a:prstGeom prst="line">
              <a:avLst/>
            </a:prstGeom>
            <a:noFill/>
            <a:ln w="9525">
              <a:solidFill>
                <a:schemeClr val="tx1"/>
              </a:solidFill>
              <a:round/>
              <a:headEnd/>
              <a:tailEnd/>
            </a:ln>
          </p:spPr>
          <p:txBody>
            <a:bodyPr/>
            <a:lstStyle/>
            <a:p>
              <a:endParaRPr lang="ja-JP" altLang="en-US"/>
            </a:p>
          </p:txBody>
        </p:sp>
      </p:grpSp>
      <p:sp>
        <p:nvSpPr>
          <p:cNvPr id="14355" name="Text Box 34"/>
          <p:cNvSpPr txBox="1">
            <a:spLocks noChangeArrowheads="1"/>
          </p:cNvSpPr>
          <p:nvPr/>
        </p:nvSpPr>
        <p:spPr bwMode="auto">
          <a:xfrm>
            <a:off x="6588125" y="981899"/>
            <a:ext cx="1500732" cy="584775"/>
          </a:xfrm>
          <a:prstGeom prst="rect">
            <a:avLst/>
          </a:prstGeom>
          <a:noFill/>
          <a:ln w="9525">
            <a:noFill/>
            <a:miter lim="800000"/>
            <a:headEnd/>
            <a:tailEnd/>
          </a:ln>
        </p:spPr>
        <p:txBody>
          <a:bodyPr wrap="none">
            <a:spAutoFit/>
          </a:bodyPr>
          <a:lstStyle/>
          <a:p>
            <a:r>
              <a:rPr lang="ja-JP" altLang="en-US" sz="1600" dirty="0"/>
              <a:t>容量は全て</a:t>
            </a:r>
          </a:p>
          <a:p>
            <a:r>
              <a:rPr lang="en-US" altLang="ja-JP" sz="1600" dirty="0"/>
              <a:t>0.1uF</a:t>
            </a:r>
            <a:r>
              <a:rPr lang="ja-JP" altLang="en-US" sz="1600" dirty="0"/>
              <a:t>セラミック</a:t>
            </a:r>
          </a:p>
        </p:txBody>
      </p:sp>
      <p:sp>
        <p:nvSpPr>
          <p:cNvPr id="14356" name="Line 129"/>
          <p:cNvSpPr>
            <a:spLocks noChangeShapeType="1"/>
          </p:cNvSpPr>
          <p:nvPr/>
        </p:nvSpPr>
        <p:spPr bwMode="auto">
          <a:xfrm>
            <a:off x="2555875" y="2061399"/>
            <a:ext cx="4968875" cy="0"/>
          </a:xfrm>
          <a:prstGeom prst="line">
            <a:avLst/>
          </a:prstGeom>
          <a:noFill/>
          <a:ln w="9525">
            <a:solidFill>
              <a:schemeClr val="tx1"/>
            </a:solidFill>
            <a:round/>
            <a:headEnd/>
            <a:tailEnd/>
          </a:ln>
        </p:spPr>
        <p:txBody>
          <a:bodyPr/>
          <a:lstStyle/>
          <a:p>
            <a:endParaRPr lang="ja-JP" altLang="en-US"/>
          </a:p>
        </p:txBody>
      </p:sp>
      <p:sp>
        <p:nvSpPr>
          <p:cNvPr id="14357" name="Text Box 130"/>
          <p:cNvSpPr txBox="1">
            <a:spLocks noChangeArrowheads="1"/>
          </p:cNvSpPr>
          <p:nvPr/>
        </p:nvSpPr>
        <p:spPr bwMode="auto">
          <a:xfrm>
            <a:off x="7504113" y="1866136"/>
            <a:ext cx="585417" cy="338554"/>
          </a:xfrm>
          <a:prstGeom prst="rect">
            <a:avLst/>
          </a:prstGeom>
          <a:noFill/>
          <a:ln w="9525">
            <a:noFill/>
            <a:miter lim="800000"/>
            <a:headEnd/>
            <a:tailEnd/>
          </a:ln>
        </p:spPr>
        <p:txBody>
          <a:bodyPr wrap="none">
            <a:spAutoFit/>
          </a:bodyPr>
          <a:lstStyle/>
          <a:p>
            <a:r>
              <a:rPr lang="en-US" altLang="ja-JP" sz="1600" dirty="0"/>
              <a:t>VDD</a:t>
            </a:r>
          </a:p>
        </p:txBody>
      </p:sp>
      <p:sp>
        <p:nvSpPr>
          <p:cNvPr id="14358" name="Line 131"/>
          <p:cNvSpPr>
            <a:spLocks noChangeShapeType="1"/>
          </p:cNvSpPr>
          <p:nvPr/>
        </p:nvSpPr>
        <p:spPr bwMode="auto">
          <a:xfrm>
            <a:off x="2555875" y="5518974"/>
            <a:ext cx="5040313" cy="0"/>
          </a:xfrm>
          <a:prstGeom prst="line">
            <a:avLst/>
          </a:prstGeom>
          <a:noFill/>
          <a:ln w="9525">
            <a:solidFill>
              <a:schemeClr val="tx1"/>
            </a:solidFill>
            <a:round/>
            <a:headEnd/>
            <a:tailEnd/>
          </a:ln>
        </p:spPr>
        <p:txBody>
          <a:bodyPr/>
          <a:lstStyle/>
          <a:p>
            <a:endParaRPr lang="ja-JP" altLang="en-US"/>
          </a:p>
        </p:txBody>
      </p:sp>
      <p:sp>
        <p:nvSpPr>
          <p:cNvPr id="14359" name="Text Box 132"/>
          <p:cNvSpPr txBox="1">
            <a:spLocks noChangeArrowheads="1"/>
          </p:cNvSpPr>
          <p:nvPr/>
        </p:nvSpPr>
        <p:spPr bwMode="auto">
          <a:xfrm>
            <a:off x="7575550" y="5250686"/>
            <a:ext cx="531812" cy="338554"/>
          </a:xfrm>
          <a:prstGeom prst="rect">
            <a:avLst/>
          </a:prstGeom>
          <a:noFill/>
          <a:ln w="9525">
            <a:noFill/>
            <a:miter lim="800000"/>
            <a:headEnd/>
            <a:tailEnd/>
          </a:ln>
        </p:spPr>
        <p:txBody>
          <a:bodyPr wrap="none">
            <a:spAutoFit/>
          </a:bodyPr>
          <a:lstStyle/>
          <a:p>
            <a:r>
              <a:rPr lang="en-US" altLang="ja-JP" sz="1600" dirty="0"/>
              <a:t>VSS</a:t>
            </a:r>
          </a:p>
        </p:txBody>
      </p:sp>
      <p:sp>
        <p:nvSpPr>
          <p:cNvPr id="14360" name="Text Box 134"/>
          <p:cNvSpPr txBox="1">
            <a:spLocks noChangeArrowheads="1"/>
          </p:cNvSpPr>
          <p:nvPr/>
        </p:nvSpPr>
        <p:spPr bwMode="auto">
          <a:xfrm>
            <a:off x="735013" y="4385499"/>
            <a:ext cx="596638" cy="338554"/>
          </a:xfrm>
          <a:prstGeom prst="rect">
            <a:avLst/>
          </a:prstGeom>
          <a:noFill/>
          <a:ln w="9525">
            <a:noFill/>
            <a:miter lim="800000"/>
            <a:headEnd/>
            <a:tailEnd/>
          </a:ln>
        </p:spPr>
        <p:txBody>
          <a:bodyPr wrap="none">
            <a:spAutoFit/>
          </a:bodyPr>
          <a:lstStyle/>
          <a:p>
            <a:r>
              <a:rPr lang="en-US" altLang="ja-JP" sz="1600" dirty="0"/>
              <a:t>GND</a:t>
            </a:r>
          </a:p>
        </p:txBody>
      </p:sp>
      <p:sp>
        <p:nvSpPr>
          <p:cNvPr id="14361" name="Text Box 135"/>
          <p:cNvSpPr txBox="1">
            <a:spLocks noChangeArrowheads="1"/>
          </p:cNvSpPr>
          <p:nvPr/>
        </p:nvSpPr>
        <p:spPr bwMode="auto">
          <a:xfrm>
            <a:off x="2679700" y="2369374"/>
            <a:ext cx="529312" cy="338554"/>
          </a:xfrm>
          <a:prstGeom prst="rect">
            <a:avLst/>
          </a:prstGeom>
          <a:noFill/>
          <a:ln w="9525">
            <a:noFill/>
            <a:miter lim="800000"/>
            <a:headEnd/>
            <a:tailEnd/>
          </a:ln>
        </p:spPr>
        <p:txBody>
          <a:bodyPr wrap="none">
            <a:spAutoFit/>
          </a:bodyPr>
          <a:lstStyle/>
          <a:p>
            <a:r>
              <a:rPr lang="en-US" altLang="ja-JP" sz="1600" dirty="0"/>
              <a:t>10K</a:t>
            </a:r>
          </a:p>
        </p:txBody>
      </p:sp>
      <p:sp>
        <p:nvSpPr>
          <p:cNvPr id="14362" name="Text Box 138"/>
          <p:cNvSpPr txBox="1">
            <a:spLocks noChangeArrowheads="1"/>
          </p:cNvSpPr>
          <p:nvPr/>
        </p:nvSpPr>
        <p:spPr bwMode="auto">
          <a:xfrm>
            <a:off x="2627313" y="4942711"/>
            <a:ext cx="529312" cy="338554"/>
          </a:xfrm>
          <a:prstGeom prst="rect">
            <a:avLst/>
          </a:prstGeom>
          <a:noFill/>
          <a:ln w="9525">
            <a:noFill/>
            <a:miter lim="800000"/>
            <a:headEnd/>
            <a:tailEnd/>
          </a:ln>
        </p:spPr>
        <p:txBody>
          <a:bodyPr wrap="none">
            <a:spAutoFit/>
          </a:bodyPr>
          <a:lstStyle/>
          <a:p>
            <a:r>
              <a:rPr lang="en-US" altLang="ja-JP" sz="1600" dirty="0"/>
              <a:t>10K</a:t>
            </a:r>
          </a:p>
        </p:txBody>
      </p:sp>
      <p:sp>
        <p:nvSpPr>
          <p:cNvPr id="14363" name="Text Box 144"/>
          <p:cNvSpPr txBox="1">
            <a:spLocks noChangeArrowheads="1"/>
          </p:cNvSpPr>
          <p:nvPr/>
        </p:nvSpPr>
        <p:spPr bwMode="auto">
          <a:xfrm>
            <a:off x="611188" y="2794824"/>
            <a:ext cx="848309" cy="1015663"/>
          </a:xfrm>
          <a:prstGeom prst="rect">
            <a:avLst/>
          </a:prstGeom>
          <a:noFill/>
          <a:ln w="9525">
            <a:noFill/>
            <a:miter lim="800000"/>
            <a:headEnd/>
            <a:tailEnd/>
          </a:ln>
        </p:spPr>
        <p:txBody>
          <a:bodyPr wrap="none">
            <a:spAutoFit/>
          </a:bodyPr>
          <a:lstStyle/>
          <a:p>
            <a:endParaRPr lang="en-US" altLang="ja-JP" dirty="0"/>
          </a:p>
          <a:p>
            <a:r>
              <a:rPr lang="en-US" altLang="ja-JP" sz="1600" dirty="0"/>
              <a:t>16</a:t>
            </a:r>
          </a:p>
          <a:p>
            <a:r>
              <a:rPr lang="en-US" altLang="ja-JP" sz="1600" dirty="0"/>
              <a:t>(VGG1)</a:t>
            </a:r>
          </a:p>
        </p:txBody>
      </p:sp>
      <p:sp>
        <p:nvSpPr>
          <p:cNvPr id="14364" name="Text Box 145"/>
          <p:cNvSpPr txBox="1">
            <a:spLocks noChangeArrowheads="1"/>
          </p:cNvSpPr>
          <p:nvPr/>
        </p:nvSpPr>
        <p:spPr bwMode="auto">
          <a:xfrm>
            <a:off x="4730750" y="3142486"/>
            <a:ext cx="721672" cy="584775"/>
          </a:xfrm>
          <a:prstGeom prst="rect">
            <a:avLst/>
          </a:prstGeom>
          <a:noFill/>
          <a:ln w="9525">
            <a:noFill/>
            <a:miter lim="800000"/>
            <a:headEnd/>
            <a:tailEnd/>
          </a:ln>
        </p:spPr>
        <p:txBody>
          <a:bodyPr wrap="none">
            <a:spAutoFit/>
          </a:bodyPr>
          <a:lstStyle/>
          <a:p>
            <a:r>
              <a:rPr lang="en-US" altLang="ja-JP" sz="1600" dirty="0"/>
              <a:t>18</a:t>
            </a:r>
          </a:p>
          <a:p>
            <a:r>
              <a:rPr lang="en-US" altLang="ja-JP" sz="1600" dirty="0"/>
              <a:t>(VTH)</a:t>
            </a:r>
          </a:p>
        </p:txBody>
      </p:sp>
      <p:sp>
        <p:nvSpPr>
          <p:cNvPr id="14365" name="Line 147"/>
          <p:cNvSpPr>
            <a:spLocks noChangeShapeType="1"/>
          </p:cNvSpPr>
          <p:nvPr/>
        </p:nvSpPr>
        <p:spPr bwMode="auto">
          <a:xfrm>
            <a:off x="827088" y="1845499"/>
            <a:ext cx="720725" cy="865187"/>
          </a:xfrm>
          <a:prstGeom prst="line">
            <a:avLst/>
          </a:prstGeom>
          <a:noFill/>
          <a:ln w="9525">
            <a:solidFill>
              <a:schemeClr val="tx1"/>
            </a:solidFill>
            <a:round/>
            <a:headEnd/>
            <a:tailEnd type="triangle" w="med" len="med"/>
          </a:ln>
        </p:spPr>
        <p:txBody>
          <a:bodyPr/>
          <a:lstStyle/>
          <a:p>
            <a:endParaRPr lang="ja-JP" altLang="en-US"/>
          </a:p>
        </p:txBody>
      </p:sp>
      <p:sp>
        <p:nvSpPr>
          <p:cNvPr id="14366" name="Text Box 148"/>
          <p:cNvSpPr txBox="1">
            <a:spLocks noChangeArrowheads="1"/>
          </p:cNvSpPr>
          <p:nvPr/>
        </p:nvSpPr>
        <p:spPr bwMode="auto">
          <a:xfrm>
            <a:off x="827584" y="1702078"/>
            <a:ext cx="1151277" cy="369332"/>
          </a:xfrm>
          <a:prstGeom prst="rect">
            <a:avLst/>
          </a:prstGeom>
          <a:noFill/>
          <a:ln w="9525">
            <a:noFill/>
            <a:miter lim="800000"/>
            <a:headEnd/>
            <a:tailEnd/>
          </a:ln>
        </p:spPr>
        <p:txBody>
          <a:bodyPr wrap="none">
            <a:spAutoFit/>
          </a:bodyPr>
          <a:lstStyle/>
          <a:p>
            <a:r>
              <a:rPr lang="ja-JP" altLang="en-US" sz="1800" b="1" dirty="0"/>
              <a:t>テストピン</a:t>
            </a:r>
          </a:p>
        </p:txBody>
      </p:sp>
      <p:grpSp>
        <p:nvGrpSpPr>
          <p:cNvPr id="10" name="グループ化 81"/>
          <p:cNvGrpSpPr>
            <a:grpSpLocks/>
          </p:cNvGrpSpPr>
          <p:nvPr/>
        </p:nvGrpSpPr>
        <p:grpSpPr bwMode="auto">
          <a:xfrm>
            <a:off x="6515100" y="2066161"/>
            <a:ext cx="144463" cy="3455988"/>
            <a:chOff x="5363641" y="1920875"/>
            <a:chExt cx="144910" cy="3455988"/>
          </a:xfrm>
        </p:grpSpPr>
        <p:grpSp>
          <p:nvGrpSpPr>
            <p:cNvPr id="11" name="Group 151"/>
            <p:cNvGrpSpPr>
              <a:grpSpLocks/>
            </p:cNvGrpSpPr>
            <p:nvPr/>
          </p:nvGrpSpPr>
          <p:grpSpPr bwMode="auto">
            <a:xfrm>
              <a:off x="5363641" y="1920875"/>
              <a:ext cx="144463" cy="1150938"/>
              <a:chOff x="1338" y="845"/>
              <a:chExt cx="91" cy="725"/>
            </a:xfrm>
          </p:grpSpPr>
          <p:sp>
            <p:nvSpPr>
              <p:cNvPr id="14424" name="Rectangle 152"/>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425" name="Line 153"/>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426" name="Line 154"/>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nvGrpSpPr>
            <p:cNvPr id="12" name="Group 159"/>
            <p:cNvGrpSpPr>
              <a:grpSpLocks/>
            </p:cNvGrpSpPr>
            <p:nvPr/>
          </p:nvGrpSpPr>
          <p:grpSpPr bwMode="auto">
            <a:xfrm>
              <a:off x="5364088" y="4225925"/>
              <a:ext cx="144463" cy="1150938"/>
              <a:chOff x="1338" y="845"/>
              <a:chExt cx="91" cy="725"/>
            </a:xfrm>
          </p:grpSpPr>
          <p:sp>
            <p:nvSpPr>
              <p:cNvPr id="14421" name="Rectangle 160"/>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422" name="Line 161"/>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423" name="Line 162"/>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nvGrpSpPr>
            <p:cNvPr id="13" name="Group 155"/>
            <p:cNvGrpSpPr>
              <a:grpSpLocks/>
            </p:cNvGrpSpPr>
            <p:nvPr/>
          </p:nvGrpSpPr>
          <p:grpSpPr bwMode="auto">
            <a:xfrm>
              <a:off x="5363641" y="3073400"/>
              <a:ext cx="144463" cy="1150938"/>
              <a:chOff x="1338" y="845"/>
              <a:chExt cx="91" cy="725"/>
            </a:xfrm>
          </p:grpSpPr>
          <p:sp>
            <p:nvSpPr>
              <p:cNvPr id="14418" name="Rectangle 156"/>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419" name="Line 157"/>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420" name="Line 158"/>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sp>
        <p:nvSpPr>
          <p:cNvPr id="14368" name="Text Box 180"/>
          <p:cNvSpPr txBox="1">
            <a:spLocks noChangeArrowheads="1"/>
          </p:cNvSpPr>
          <p:nvPr/>
        </p:nvSpPr>
        <p:spPr bwMode="auto">
          <a:xfrm>
            <a:off x="6718300" y="2482086"/>
            <a:ext cx="529312" cy="338554"/>
          </a:xfrm>
          <a:prstGeom prst="rect">
            <a:avLst/>
          </a:prstGeom>
          <a:noFill/>
          <a:ln w="9525">
            <a:noFill/>
            <a:miter lim="800000"/>
            <a:headEnd/>
            <a:tailEnd/>
          </a:ln>
        </p:spPr>
        <p:txBody>
          <a:bodyPr wrap="none">
            <a:spAutoFit/>
          </a:bodyPr>
          <a:lstStyle/>
          <a:p>
            <a:r>
              <a:rPr lang="en-US" altLang="ja-JP" sz="1600" dirty="0"/>
              <a:t>10K</a:t>
            </a:r>
          </a:p>
        </p:txBody>
      </p:sp>
      <p:sp>
        <p:nvSpPr>
          <p:cNvPr id="14369" name="Text Box 181"/>
          <p:cNvSpPr txBox="1">
            <a:spLocks noChangeArrowheads="1"/>
          </p:cNvSpPr>
          <p:nvPr/>
        </p:nvSpPr>
        <p:spPr bwMode="auto">
          <a:xfrm>
            <a:off x="6645275" y="4750624"/>
            <a:ext cx="529312" cy="338554"/>
          </a:xfrm>
          <a:prstGeom prst="rect">
            <a:avLst/>
          </a:prstGeom>
          <a:noFill/>
          <a:ln w="9525">
            <a:noFill/>
            <a:miter lim="800000"/>
            <a:headEnd/>
            <a:tailEnd/>
          </a:ln>
        </p:spPr>
        <p:txBody>
          <a:bodyPr wrap="none">
            <a:spAutoFit/>
          </a:bodyPr>
          <a:lstStyle/>
          <a:p>
            <a:r>
              <a:rPr lang="en-US" altLang="ja-JP" sz="1600" dirty="0"/>
              <a:t>10K</a:t>
            </a:r>
          </a:p>
        </p:txBody>
      </p:sp>
      <p:sp>
        <p:nvSpPr>
          <p:cNvPr id="14370" name="Line 185"/>
          <p:cNvSpPr>
            <a:spLocks noChangeShapeType="1"/>
          </p:cNvSpPr>
          <p:nvPr/>
        </p:nvSpPr>
        <p:spPr bwMode="auto">
          <a:xfrm flipH="1">
            <a:off x="3708400" y="1270824"/>
            <a:ext cx="2592388" cy="2592387"/>
          </a:xfrm>
          <a:prstGeom prst="line">
            <a:avLst/>
          </a:prstGeom>
          <a:noFill/>
          <a:ln w="9525">
            <a:solidFill>
              <a:schemeClr val="tx1"/>
            </a:solidFill>
            <a:round/>
            <a:headEnd/>
            <a:tailEnd type="triangle" w="med" len="med"/>
          </a:ln>
        </p:spPr>
        <p:txBody>
          <a:bodyPr/>
          <a:lstStyle/>
          <a:p>
            <a:endParaRPr lang="ja-JP" altLang="en-US"/>
          </a:p>
        </p:txBody>
      </p:sp>
      <p:sp>
        <p:nvSpPr>
          <p:cNvPr id="14371" name="Line 186"/>
          <p:cNvSpPr>
            <a:spLocks noChangeShapeType="1"/>
          </p:cNvSpPr>
          <p:nvPr/>
        </p:nvSpPr>
        <p:spPr bwMode="auto">
          <a:xfrm flipH="1">
            <a:off x="1835150" y="1270824"/>
            <a:ext cx="4465638" cy="2519362"/>
          </a:xfrm>
          <a:prstGeom prst="line">
            <a:avLst/>
          </a:prstGeom>
          <a:noFill/>
          <a:ln w="9525">
            <a:solidFill>
              <a:schemeClr val="tx1"/>
            </a:solidFill>
            <a:round/>
            <a:headEnd/>
            <a:tailEnd type="triangle" w="med" len="med"/>
          </a:ln>
        </p:spPr>
        <p:txBody>
          <a:bodyPr/>
          <a:lstStyle/>
          <a:p>
            <a:endParaRPr lang="ja-JP" altLang="en-US"/>
          </a:p>
        </p:txBody>
      </p:sp>
      <p:grpSp>
        <p:nvGrpSpPr>
          <p:cNvPr id="14" name="グループ化 82"/>
          <p:cNvGrpSpPr>
            <a:grpSpLocks/>
          </p:cNvGrpSpPr>
          <p:nvPr/>
        </p:nvGrpSpPr>
        <p:grpSpPr bwMode="auto">
          <a:xfrm>
            <a:off x="5292725" y="2715449"/>
            <a:ext cx="1223963" cy="2089150"/>
            <a:chOff x="4068638" y="2570163"/>
            <a:chExt cx="1223318" cy="2089150"/>
          </a:xfrm>
        </p:grpSpPr>
        <p:sp>
          <p:nvSpPr>
            <p:cNvPr id="14398" name="Line 150"/>
            <p:cNvSpPr>
              <a:spLocks noChangeShapeType="1"/>
            </p:cNvSpPr>
            <p:nvPr/>
          </p:nvSpPr>
          <p:spPr bwMode="auto">
            <a:xfrm flipH="1">
              <a:off x="4426769" y="3146425"/>
              <a:ext cx="649287" cy="0"/>
            </a:xfrm>
            <a:prstGeom prst="line">
              <a:avLst/>
            </a:prstGeom>
            <a:noFill/>
            <a:ln w="9525">
              <a:solidFill>
                <a:schemeClr val="tx1"/>
              </a:solidFill>
              <a:round/>
              <a:headEnd/>
              <a:tailEnd/>
            </a:ln>
          </p:spPr>
          <p:txBody>
            <a:bodyPr/>
            <a:lstStyle/>
            <a:p>
              <a:endParaRPr lang="ja-JP" altLang="en-US"/>
            </a:p>
          </p:txBody>
        </p:sp>
        <p:sp>
          <p:nvSpPr>
            <p:cNvPr id="14399" name="Text Box 167"/>
            <p:cNvSpPr txBox="1">
              <a:spLocks noChangeArrowheads="1"/>
            </p:cNvSpPr>
            <p:nvPr/>
          </p:nvSpPr>
          <p:spPr bwMode="auto">
            <a:xfrm>
              <a:off x="4624388" y="3651250"/>
              <a:ext cx="529033" cy="338554"/>
            </a:xfrm>
            <a:prstGeom prst="rect">
              <a:avLst/>
            </a:prstGeom>
            <a:noFill/>
            <a:ln w="9525">
              <a:noFill/>
              <a:miter lim="800000"/>
              <a:headEnd/>
              <a:tailEnd/>
            </a:ln>
          </p:spPr>
          <p:txBody>
            <a:bodyPr wrap="none">
              <a:spAutoFit/>
            </a:bodyPr>
            <a:lstStyle/>
            <a:p>
              <a:r>
                <a:rPr lang="en-US" altLang="ja-JP" sz="1600" dirty="0"/>
                <a:t>50K</a:t>
              </a:r>
            </a:p>
          </p:txBody>
        </p:sp>
        <p:grpSp>
          <p:nvGrpSpPr>
            <p:cNvPr id="15" name="Group 168"/>
            <p:cNvGrpSpPr>
              <a:grpSpLocks/>
            </p:cNvGrpSpPr>
            <p:nvPr/>
          </p:nvGrpSpPr>
          <p:grpSpPr bwMode="auto">
            <a:xfrm>
              <a:off x="4192588" y="3073400"/>
              <a:ext cx="431800" cy="1585913"/>
              <a:chOff x="2755" y="1055"/>
              <a:chExt cx="272" cy="999"/>
            </a:xfrm>
          </p:grpSpPr>
          <p:sp>
            <p:nvSpPr>
              <p:cNvPr id="14408" name="Line 169"/>
              <p:cNvSpPr>
                <a:spLocks noChangeShapeType="1"/>
              </p:cNvSpPr>
              <p:nvPr/>
            </p:nvSpPr>
            <p:spPr bwMode="auto">
              <a:xfrm>
                <a:off x="2880" y="1117"/>
                <a:ext cx="0" cy="907"/>
              </a:xfrm>
              <a:prstGeom prst="line">
                <a:avLst/>
              </a:prstGeom>
              <a:noFill/>
              <a:ln w="9525">
                <a:solidFill>
                  <a:schemeClr val="tx1"/>
                </a:solidFill>
                <a:round/>
                <a:headEnd/>
                <a:tailEnd/>
              </a:ln>
            </p:spPr>
            <p:txBody>
              <a:bodyPr/>
              <a:lstStyle/>
              <a:p>
                <a:endParaRPr lang="ja-JP" altLang="en-US"/>
              </a:p>
            </p:txBody>
          </p:sp>
          <p:grpSp>
            <p:nvGrpSpPr>
              <p:cNvPr id="16" name="Group 170"/>
              <p:cNvGrpSpPr>
                <a:grpSpLocks/>
              </p:cNvGrpSpPr>
              <p:nvPr/>
            </p:nvGrpSpPr>
            <p:grpSpPr bwMode="auto">
              <a:xfrm>
                <a:off x="2755" y="1055"/>
                <a:ext cx="272" cy="999"/>
                <a:chOff x="2064" y="1207"/>
                <a:chExt cx="272" cy="999"/>
              </a:xfrm>
            </p:grpSpPr>
            <p:sp>
              <p:nvSpPr>
                <p:cNvPr id="14410" name="Rectangle 171"/>
                <p:cNvSpPr>
                  <a:spLocks noChangeArrowheads="1"/>
                </p:cNvSpPr>
                <p:nvPr/>
              </p:nvSpPr>
              <p:spPr bwMode="auto">
                <a:xfrm>
                  <a:off x="2064" y="1661"/>
                  <a:ext cx="272" cy="90"/>
                </a:xfrm>
                <a:prstGeom prst="rect">
                  <a:avLst/>
                </a:prstGeom>
                <a:solidFill>
                  <a:schemeClr val="accent1"/>
                </a:solidFill>
                <a:ln w="9525">
                  <a:noFill/>
                  <a:miter lim="800000"/>
                  <a:headEnd/>
                  <a:tailEnd/>
                </a:ln>
              </p:spPr>
              <p:txBody>
                <a:bodyPr wrap="none" anchor="ctr"/>
                <a:lstStyle/>
                <a:p>
                  <a:endParaRPr lang="ja-JP" altLang="en-US"/>
                </a:p>
              </p:txBody>
            </p:sp>
            <p:sp>
              <p:nvSpPr>
                <p:cNvPr id="14411" name="Line 172"/>
                <p:cNvSpPr>
                  <a:spLocks noChangeShapeType="1"/>
                </p:cNvSpPr>
                <p:nvPr/>
              </p:nvSpPr>
              <p:spPr bwMode="auto">
                <a:xfrm>
                  <a:off x="2064" y="1752"/>
                  <a:ext cx="272" cy="0"/>
                </a:xfrm>
                <a:prstGeom prst="line">
                  <a:avLst/>
                </a:prstGeom>
                <a:noFill/>
                <a:ln w="19050">
                  <a:solidFill>
                    <a:schemeClr val="tx1"/>
                  </a:solidFill>
                  <a:round/>
                  <a:headEnd/>
                  <a:tailEnd/>
                </a:ln>
              </p:spPr>
              <p:txBody>
                <a:bodyPr/>
                <a:lstStyle/>
                <a:p>
                  <a:endParaRPr lang="ja-JP" altLang="en-US"/>
                </a:p>
              </p:txBody>
            </p:sp>
            <p:sp>
              <p:nvSpPr>
                <p:cNvPr id="14412" name="Line 173"/>
                <p:cNvSpPr>
                  <a:spLocks noChangeShapeType="1"/>
                </p:cNvSpPr>
                <p:nvPr/>
              </p:nvSpPr>
              <p:spPr bwMode="auto">
                <a:xfrm>
                  <a:off x="2064" y="1661"/>
                  <a:ext cx="272" cy="0"/>
                </a:xfrm>
                <a:prstGeom prst="line">
                  <a:avLst/>
                </a:prstGeom>
                <a:noFill/>
                <a:ln w="19050">
                  <a:solidFill>
                    <a:schemeClr val="tx1"/>
                  </a:solidFill>
                  <a:round/>
                  <a:headEnd/>
                  <a:tailEnd/>
                </a:ln>
              </p:spPr>
              <p:txBody>
                <a:bodyPr/>
                <a:lstStyle/>
                <a:p>
                  <a:endParaRPr lang="ja-JP" altLang="en-US"/>
                </a:p>
              </p:txBody>
            </p:sp>
            <p:sp>
              <p:nvSpPr>
                <p:cNvPr id="14413" name="Rectangle 174"/>
                <p:cNvSpPr>
                  <a:spLocks noChangeArrowheads="1"/>
                </p:cNvSpPr>
                <p:nvPr/>
              </p:nvSpPr>
              <p:spPr bwMode="auto">
                <a:xfrm>
                  <a:off x="2154" y="1207"/>
                  <a:ext cx="91" cy="91"/>
                </a:xfrm>
                <a:prstGeom prst="rect">
                  <a:avLst/>
                </a:prstGeom>
                <a:solidFill>
                  <a:srgbClr val="969696"/>
                </a:solidFill>
                <a:ln w="9525">
                  <a:solidFill>
                    <a:schemeClr val="tx1"/>
                  </a:solidFill>
                  <a:miter lim="800000"/>
                  <a:headEnd/>
                  <a:tailEnd/>
                </a:ln>
              </p:spPr>
              <p:txBody>
                <a:bodyPr wrap="none" anchor="ctr"/>
                <a:lstStyle/>
                <a:p>
                  <a:endParaRPr lang="ja-JP" altLang="en-US"/>
                </a:p>
              </p:txBody>
            </p:sp>
            <p:sp>
              <p:nvSpPr>
                <p:cNvPr id="14414" name="Rectangle 175"/>
                <p:cNvSpPr>
                  <a:spLocks noChangeArrowheads="1"/>
                </p:cNvSpPr>
                <p:nvPr/>
              </p:nvSpPr>
              <p:spPr bwMode="auto">
                <a:xfrm>
                  <a:off x="2154" y="2115"/>
                  <a:ext cx="91" cy="91"/>
                </a:xfrm>
                <a:prstGeom prst="rect">
                  <a:avLst/>
                </a:prstGeom>
                <a:solidFill>
                  <a:srgbClr val="969696"/>
                </a:solidFill>
                <a:ln w="9525">
                  <a:solidFill>
                    <a:schemeClr val="tx1"/>
                  </a:solidFill>
                  <a:miter lim="800000"/>
                  <a:headEnd/>
                  <a:tailEnd/>
                </a:ln>
              </p:spPr>
              <p:txBody>
                <a:bodyPr wrap="none" anchor="ctr"/>
                <a:lstStyle/>
                <a:p>
                  <a:endParaRPr lang="ja-JP" altLang="en-US"/>
                </a:p>
              </p:txBody>
            </p:sp>
          </p:grpSp>
        </p:grpSp>
        <p:sp>
          <p:nvSpPr>
            <p:cNvPr id="14401" name="Line 164"/>
            <p:cNvSpPr>
              <a:spLocks noChangeShapeType="1"/>
            </p:cNvSpPr>
            <p:nvPr/>
          </p:nvSpPr>
          <p:spPr bwMode="auto">
            <a:xfrm>
              <a:off x="5076056" y="3651250"/>
              <a:ext cx="215900" cy="0"/>
            </a:xfrm>
            <a:prstGeom prst="line">
              <a:avLst/>
            </a:prstGeom>
            <a:noFill/>
            <a:ln w="9525">
              <a:solidFill>
                <a:schemeClr val="tx1"/>
              </a:solidFill>
              <a:round/>
              <a:headEnd/>
              <a:tailEnd type="triangle" w="med" len="med"/>
            </a:ln>
          </p:spPr>
          <p:txBody>
            <a:bodyPr/>
            <a:lstStyle/>
            <a:p>
              <a:endParaRPr lang="ja-JP" altLang="en-US"/>
            </a:p>
          </p:txBody>
        </p:sp>
        <p:sp>
          <p:nvSpPr>
            <p:cNvPr id="14402" name="Line 165"/>
            <p:cNvSpPr>
              <a:spLocks noChangeShapeType="1"/>
            </p:cNvSpPr>
            <p:nvPr/>
          </p:nvSpPr>
          <p:spPr bwMode="auto">
            <a:xfrm flipV="1">
              <a:off x="5076056" y="3146425"/>
              <a:ext cx="0" cy="504825"/>
            </a:xfrm>
            <a:prstGeom prst="line">
              <a:avLst/>
            </a:prstGeom>
            <a:noFill/>
            <a:ln w="9525">
              <a:solidFill>
                <a:schemeClr val="tx1"/>
              </a:solidFill>
              <a:round/>
              <a:headEnd/>
              <a:tailEnd/>
            </a:ln>
          </p:spPr>
          <p:txBody>
            <a:bodyPr/>
            <a:lstStyle/>
            <a:p>
              <a:endParaRPr lang="ja-JP" altLang="en-US"/>
            </a:p>
          </p:txBody>
        </p:sp>
        <p:sp>
          <p:nvSpPr>
            <p:cNvPr id="14403" name="Line 183"/>
            <p:cNvSpPr>
              <a:spLocks noChangeShapeType="1"/>
            </p:cNvSpPr>
            <p:nvPr/>
          </p:nvSpPr>
          <p:spPr bwMode="auto">
            <a:xfrm flipH="1">
              <a:off x="4068638" y="3141663"/>
              <a:ext cx="287338" cy="0"/>
            </a:xfrm>
            <a:prstGeom prst="line">
              <a:avLst/>
            </a:prstGeom>
            <a:noFill/>
            <a:ln w="9525">
              <a:solidFill>
                <a:schemeClr val="tx1"/>
              </a:solidFill>
              <a:round/>
              <a:headEnd/>
              <a:tailEnd/>
            </a:ln>
          </p:spPr>
          <p:txBody>
            <a:bodyPr/>
            <a:lstStyle/>
            <a:p>
              <a:endParaRPr lang="ja-JP" altLang="en-US"/>
            </a:p>
          </p:txBody>
        </p:sp>
        <p:grpSp>
          <p:nvGrpSpPr>
            <p:cNvPr id="17" name="Group 176"/>
            <p:cNvGrpSpPr>
              <a:grpSpLocks/>
            </p:cNvGrpSpPr>
            <p:nvPr/>
          </p:nvGrpSpPr>
          <p:grpSpPr bwMode="auto">
            <a:xfrm>
              <a:off x="4310063" y="2570163"/>
              <a:ext cx="215900" cy="647700"/>
              <a:chOff x="3268" y="890"/>
              <a:chExt cx="136" cy="408"/>
            </a:xfrm>
          </p:grpSpPr>
          <p:sp>
            <p:nvSpPr>
              <p:cNvPr id="14405" name="Rectangle 177"/>
              <p:cNvSpPr>
                <a:spLocks noChangeArrowheads="1"/>
              </p:cNvSpPr>
              <p:nvPr/>
            </p:nvSpPr>
            <p:spPr bwMode="auto">
              <a:xfrm>
                <a:off x="3288" y="1207"/>
                <a:ext cx="91" cy="91"/>
              </a:xfrm>
              <a:prstGeom prst="rect">
                <a:avLst/>
              </a:prstGeom>
              <a:solidFill>
                <a:srgbClr val="969696"/>
              </a:solidFill>
              <a:ln w="9525">
                <a:solidFill>
                  <a:schemeClr val="tx1"/>
                </a:solidFill>
                <a:miter lim="800000"/>
                <a:headEnd/>
                <a:tailEnd/>
              </a:ln>
            </p:spPr>
            <p:txBody>
              <a:bodyPr wrap="none" anchor="ctr"/>
              <a:lstStyle/>
              <a:p>
                <a:endParaRPr lang="ja-JP" altLang="en-US"/>
              </a:p>
            </p:txBody>
          </p:sp>
          <p:sp>
            <p:nvSpPr>
              <p:cNvPr id="14406" name="Oval 178"/>
              <p:cNvSpPr>
                <a:spLocks noChangeArrowheads="1"/>
              </p:cNvSpPr>
              <p:nvPr/>
            </p:nvSpPr>
            <p:spPr bwMode="auto">
              <a:xfrm>
                <a:off x="3268" y="890"/>
                <a:ext cx="136" cy="136"/>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4407" name="Line 179"/>
              <p:cNvSpPr>
                <a:spLocks noChangeShapeType="1"/>
              </p:cNvSpPr>
              <p:nvPr/>
            </p:nvSpPr>
            <p:spPr bwMode="auto">
              <a:xfrm>
                <a:off x="3334" y="1026"/>
                <a:ext cx="0" cy="182"/>
              </a:xfrm>
              <a:prstGeom prst="line">
                <a:avLst/>
              </a:prstGeom>
              <a:noFill/>
              <a:ln w="9525">
                <a:solidFill>
                  <a:schemeClr val="tx1"/>
                </a:solidFill>
                <a:round/>
                <a:headEnd/>
                <a:tailEnd/>
              </a:ln>
            </p:spPr>
            <p:txBody>
              <a:bodyPr/>
              <a:lstStyle/>
              <a:p>
                <a:endParaRPr lang="ja-JP" altLang="en-US"/>
              </a:p>
            </p:txBody>
          </p:sp>
        </p:grpSp>
      </p:grpSp>
      <p:grpSp>
        <p:nvGrpSpPr>
          <p:cNvPr id="18" name="グループ化 83"/>
          <p:cNvGrpSpPr>
            <a:grpSpLocks/>
          </p:cNvGrpSpPr>
          <p:nvPr/>
        </p:nvGrpSpPr>
        <p:grpSpPr bwMode="auto">
          <a:xfrm>
            <a:off x="4427538" y="2061399"/>
            <a:ext cx="146050" cy="3455987"/>
            <a:chOff x="5363641" y="1920875"/>
            <a:chExt cx="144910" cy="3455988"/>
          </a:xfrm>
        </p:grpSpPr>
        <p:grpSp>
          <p:nvGrpSpPr>
            <p:cNvPr id="19" name="Group 151"/>
            <p:cNvGrpSpPr>
              <a:grpSpLocks/>
            </p:cNvGrpSpPr>
            <p:nvPr/>
          </p:nvGrpSpPr>
          <p:grpSpPr bwMode="auto">
            <a:xfrm>
              <a:off x="5363641" y="1920877"/>
              <a:ext cx="144463" cy="1150938"/>
              <a:chOff x="1338" y="845"/>
              <a:chExt cx="91" cy="725"/>
            </a:xfrm>
          </p:grpSpPr>
          <p:sp>
            <p:nvSpPr>
              <p:cNvPr id="14395" name="Rectangle 152"/>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396" name="Line 153"/>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397" name="Line 154"/>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nvGrpSpPr>
            <p:cNvPr id="20" name="Group 159"/>
            <p:cNvGrpSpPr>
              <a:grpSpLocks/>
            </p:cNvGrpSpPr>
            <p:nvPr/>
          </p:nvGrpSpPr>
          <p:grpSpPr bwMode="auto">
            <a:xfrm>
              <a:off x="5364088" y="4225927"/>
              <a:ext cx="144463" cy="1150938"/>
              <a:chOff x="1338" y="845"/>
              <a:chExt cx="91" cy="725"/>
            </a:xfrm>
          </p:grpSpPr>
          <p:sp>
            <p:nvSpPr>
              <p:cNvPr id="14392" name="Rectangle 160"/>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393" name="Line 161"/>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394" name="Line 162"/>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nvGrpSpPr>
            <p:cNvPr id="21" name="Group 155"/>
            <p:cNvGrpSpPr>
              <a:grpSpLocks/>
            </p:cNvGrpSpPr>
            <p:nvPr/>
          </p:nvGrpSpPr>
          <p:grpSpPr bwMode="auto">
            <a:xfrm>
              <a:off x="5363641" y="3073402"/>
              <a:ext cx="144463" cy="1150938"/>
              <a:chOff x="1338" y="845"/>
              <a:chExt cx="91" cy="725"/>
            </a:xfrm>
          </p:grpSpPr>
          <p:sp>
            <p:nvSpPr>
              <p:cNvPr id="14389" name="Rectangle 156"/>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4390" name="Line 157"/>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a:p>
            </p:txBody>
          </p:sp>
          <p:sp>
            <p:nvSpPr>
              <p:cNvPr id="14391" name="Line 158"/>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a:p>
            </p:txBody>
          </p:sp>
        </p:grpSp>
      </p:grpSp>
      <p:sp>
        <p:nvSpPr>
          <p:cNvPr id="14374" name="Text Box 145"/>
          <p:cNvSpPr txBox="1">
            <a:spLocks noChangeArrowheads="1"/>
          </p:cNvSpPr>
          <p:nvPr/>
        </p:nvSpPr>
        <p:spPr bwMode="auto">
          <a:xfrm>
            <a:off x="2627313" y="3215511"/>
            <a:ext cx="848309" cy="584775"/>
          </a:xfrm>
          <a:prstGeom prst="rect">
            <a:avLst/>
          </a:prstGeom>
          <a:noFill/>
          <a:ln w="9525">
            <a:noFill/>
            <a:miter lim="800000"/>
            <a:headEnd/>
            <a:tailEnd/>
          </a:ln>
        </p:spPr>
        <p:txBody>
          <a:bodyPr wrap="none">
            <a:spAutoFit/>
          </a:bodyPr>
          <a:lstStyle/>
          <a:p>
            <a:r>
              <a:rPr lang="en-US" altLang="ja-JP" sz="1600" dirty="0"/>
              <a:t>17</a:t>
            </a:r>
          </a:p>
          <a:p>
            <a:r>
              <a:rPr lang="en-US" altLang="ja-JP" sz="1600" dirty="0"/>
              <a:t>(VGG2)</a:t>
            </a:r>
          </a:p>
        </p:txBody>
      </p:sp>
      <p:grpSp>
        <p:nvGrpSpPr>
          <p:cNvPr id="22" name="グループ化 188"/>
          <p:cNvGrpSpPr>
            <a:grpSpLocks/>
          </p:cNvGrpSpPr>
          <p:nvPr/>
        </p:nvGrpSpPr>
        <p:grpSpPr bwMode="auto">
          <a:xfrm>
            <a:off x="3203575" y="2782124"/>
            <a:ext cx="1223963" cy="1419640"/>
            <a:chOff x="-1620688" y="2722567"/>
            <a:chExt cx="1224012" cy="1419636"/>
          </a:xfrm>
        </p:grpSpPr>
        <p:sp>
          <p:nvSpPr>
            <p:cNvPr id="14377" name="Line 150"/>
            <p:cNvSpPr>
              <a:spLocks noChangeShapeType="1"/>
            </p:cNvSpPr>
            <p:nvPr/>
          </p:nvSpPr>
          <p:spPr bwMode="auto">
            <a:xfrm flipH="1">
              <a:off x="-1260648" y="3298825"/>
              <a:ext cx="649287" cy="0"/>
            </a:xfrm>
            <a:prstGeom prst="line">
              <a:avLst/>
            </a:prstGeom>
            <a:noFill/>
            <a:ln w="9525">
              <a:solidFill>
                <a:schemeClr val="tx1"/>
              </a:solidFill>
              <a:round/>
              <a:headEnd/>
              <a:tailEnd/>
            </a:ln>
          </p:spPr>
          <p:txBody>
            <a:bodyPr/>
            <a:lstStyle/>
            <a:p>
              <a:endParaRPr lang="ja-JP" altLang="en-US"/>
            </a:p>
          </p:txBody>
        </p:sp>
        <p:sp>
          <p:nvSpPr>
            <p:cNvPr id="14378" name="Line 164"/>
            <p:cNvSpPr>
              <a:spLocks noChangeShapeType="1"/>
            </p:cNvSpPr>
            <p:nvPr/>
          </p:nvSpPr>
          <p:spPr bwMode="auto">
            <a:xfrm>
              <a:off x="-612576" y="3803650"/>
              <a:ext cx="215900" cy="0"/>
            </a:xfrm>
            <a:prstGeom prst="line">
              <a:avLst/>
            </a:prstGeom>
            <a:noFill/>
            <a:ln w="9525">
              <a:solidFill>
                <a:schemeClr val="tx1"/>
              </a:solidFill>
              <a:round/>
              <a:headEnd/>
              <a:tailEnd type="triangle" w="med" len="med"/>
            </a:ln>
          </p:spPr>
          <p:txBody>
            <a:bodyPr/>
            <a:lstStyle/>
            <a:p>
              <a:endParaRPr lang="ja-JP" altLang="en-US"/>
            </a:p>
          </p:txBody>
        </p:sp>
        <p:grpSp>
          <p:nvGrpSpPr>
            <p:cNvPr id="23" name="グループ化 187"/>
            <p:cNvGrpSpPr>
              <a:grpSpLocks/>
            </p:cNvGrpSpPr>
            <p:nvPr/>
          </p:nvGrpSpPr>
          <p:grpSpPr bwMode="auto">
            <a:xfrm>
              <a:off x="-1620688" y="2722567"/>
              <a:ext cx="1085083" cy="1419636"/>
              <a:chOff x="-1332656" y="2722567"/>
              <a:chExt cx="1085083" cy="1419636"/>
            </a:xfrm>
          </p:grpSpPr>
          <p:sp>
            <p:nvSpPr>
              <p:cNvPr id="14380" name="Text Box 167"/>
              <p:cNvSpPr txBox="1">
                <a:spLocks noChangeArrowheads="1"/>
              </p:cNvSpPr>
              <p:nvPr/>
            </p:nvSpPr>
            <p:spPr bwMode="auto">
              <a:xfrm>
                <a:off x="-776906" y="3803650"/>
                <a:ext cx="529333" cy="338553"/>
              </a:xfrm>
              <a:prstGeom prst="rect">
                <a:avLst/>
              </a:prstGeom>
              <a:noFill/>
              <a:ln w="9525">
                <a:noFill/>
                <a:miter lim="800000"/>
                <a:headEnd/>
                <a:tailEnd/>
              </a:ln>
            </p:spPr>
            <p:txBody>
              <a:bodyPr wrap="none">
                <a:spAutoFit/>
              </a:bodyPr>
              <a:lstStyle/>
              <a:p>
                <a:r>
                  <a:rPr lang="en-US" altLang="ja-JP" sz="1600" dirty="0"/>
                  <a:t>50K</a:t>
                </a:r>
              </a:p>
            </p:txBody>
          </p:sp>
          <p:sp>
            <p:nvSpPr>
              <p:cNvPr id="14381" name="Line 165"/>
              <p:cNvSpPr>
                <a:spLocks noChangeShapeType="1"/>
              </p:cNvSpPr>
              <p:nvPr/>
            </p:nvSpPr>
            <p:spPr bwMode="auto">
              <a:xfrm flipV="1">
                <a:off x="-325238" y="3298825"/>
                <a:ext cx="0" cy="504825"/>
              </a:xfrm>
              <a:prstGeom prst="line">
                <a:avLst/>
              </a:prstGeom>
              <a:noFill/>
              <a:ln w="9525">
                <a:solidFill>
                  <a:schemeClr val="tx1"/>
                </a:solidFill>
                <a:round/>
                <a:headEnd/>
                <a:tailEnd/>
              </a:ln>
            </p:spPr>
            <p:txBody>
              <a:bodyPr/>
              <a:lstStyle/>
              <a:p>
                <a:endParaRPr lang="ja-JP" altLang="en-US"/>
              </a:p>
            </p:txBody>
          </p:sp>
          <p:sp>
            <p:nvSpPr>
              <p:cNvPr id="14382" name="Line 183"/>
              <p:cNvSpPr>
                <a:spLocks noChangeShapeType="1"/>
              </p:cNvSpPr>
              <p:nvPr/>
            </p:nvSpPr>
            <p:spPr bwMode="auto">
              <a:xfrm flipH="1">
                <a:off x="-1332656" y="3294063"/>
                <a:ext cx="287338" cy="0"/>
              </a:xfrm>
              <a:prstGeom prst="line">
                <a:avLst/>
              </a:prstGeom>
              <a:noFill/>
              <a:ln w="9525">
                <a:solidFill>
                  <a:schemeClr val="tx1"/>
                </a:solidFill>
                <a:round/>
                <a:headEnd/>
                <a:tailEnd/>
              </a:ln>
            </p:spPr>
            <p:txBody>
              <a:bodyPr/>
              <a:lstStyle/>
              <a:p>
                <a:endParaRPr lang="ja-JP" altLang="en-US"/>
              </a:p>
            </p:txBody>
          </p:sp>
          <p:grpSp>
            <p:nvGrpSpPr>
              <p:cNvPr id="24" name="Group 176"/>
              <p:cNvGrpSpPr>
                <a:grpSpLocks/>
              </p:cNvGrpSpPr>
              <p:nvPr/>
            </p:nvGrpSpPr>
            <p:grpSpPr bwMode="auto">
              <a:xfrm>
                <a:off x="-1091207" y="2722567"/>
                <a:ext cx="215901" cy="647702"/>
                <a:chOff x="3268" y="890"/>
                <a:chExt cx="136" cy="408"/>
              </a:xfrm>
            </p:grpSpPr>
            <p:sp>
              <p:nvSpPr>
                <p:cNvPr id="14384" name="Oval 178"/>
                <p:cNvSpPr>
                  <a:spLocks noChangeArrowheads="1"/>
                </p:cNvSpPr>
                <p:nvPr/>
              </p:nvSpPr>
              <p:spPr bwMode="auto">
                <a:xfrm>
                  <a:off x="3268" y="890"/>
                  <a:ext cx="136" cy="136"/>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4385" name="Rectangle 177"/>
                <p:cNvSpPr>
                  <a:spLocks noChangeArrowheads="1"/>
                </p:cNvSpPr>
                <p:nvPr/>
              </p:nvSpPr>
              <p:spPr bwMode="auto">
                <a:xfrm>
                  <a:off x="3288" y="1207"/>
                  <a:ext cx="91" cy="91"/>
                </a:xfrm>
                <a:prstGeom prst="rect">
                  <a:avLst/>
                </a:prstGeom>
                <a:solidFill>
                  <a:srgbClr val="969696"/>
                </a:solidFill>
                <a:ln w="9525">
                  <a:solidFill>
                    <a:schemeClr val="tx1"/>
                  </a:solidFill>
                  <a:miter lim="800000"/>
                  <a:headEnd/>
                  <a:tailEnd/>
                </a:ln>
              </p:spPr>
              <p:txBody>
                <a:bodyPr wrap="none" anchor="ctr"/>
                <a:lstStyle/>
                <a:p>
                  <a:endParaRPr lang="ja-JP" altLang="en-US"/>
                </a:p>
              </p:txBody>
            </p:sp>
          </p:grpSp>
        </p:grpSp>
      </p:grpSp>
      <p:sp>
        <p:nvSpPr>
          <p:cNvPr id="14376" name="Line 185"/>
          <p:cNvSpPr>
            <a:spLocks noChangeShapeType="1"/>
          </p:cNvSpPr>
          <p:nvPr/>
        </p:nvSpPr>
        <p:spPr bwMode="auto">
          <a:xfrm flipH="1">
            <a:off x="5795963" y="1270824"/>
            <a:ext cx="504825" cy="259080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21"/>
          <p:cNvSpPr>
            <a:spLocks noGrp="1" noChangeArrowheads="1"/>
          </p:cNvSpPr>
          <p:nvPr>
            <p:ph type="title"/>
          </p:nvPr>
        </p:nvSpPr>
        <p:spPr>
          <a:xfrm>
            <a:off x="1" y="0"/>
            <a:ext cx="4283968" cy="461963"/>
          </a:xfrm>
          <a:ln w="25400">
            <a:noFill/>
          </a:ln>
        </p:spPr>
        <p:txBody>
          <a:bodyPr wrap="square">
            <a:spAutoFit/>
          </a:bodyPr>
          <a:lstStyle/>
          <a:p>
            <a:pPr eaLnBrk="1" hangingPunct="1"/>
            <a:r>
              <a:rPr lang="ja-JP" altLang="en-US" sz="2400" b="1" dirty="0" smtClean="0"/>
              <a:t>アナログ入力端子の周り</a:t>
            </a:r>
            <a:endParaRPr lang="en-US" altLang="ja-JP" sz="2400" b="1" dirty="0" smtClean="0"/>
          </a:p>
        </p:txBody>
      </p:sp>
      <p:sp>
        <p:nvSpPr>
          <p:cNvPr id="17553" name="Text Box 135"/>
          <p:cNvSpPr txBox="1">
            <a:spLocks noChangeArrowheads="1"/>
          </p:cNvSpPr>
          <p:nvPr/>
        </p:nvSpPr>
        <p:spPr bwMode="auto">
          <a:xfrm>
            <a:off x="1337753" y="1466749"/>
            <a:ext cx="790612" cy="369278"/>
          </a:xfrm>
          <a:prstGeom prst="rect">
            <a:avLst/>
          </a:prstGeom>
          <a:noFill/>
          <a:ln w="9525">
            <a:noFill/>
            <a:miter lim="800000"/>
            <a:headEnd/>
            <a:tailEnd/>
          </a:ln>
        </p:spPr>
        <p:txBody>
          <a:bodyPr>
            <a:spAutoFit/>
          </a:bodyPr>
          <a:lstStyle/>
          <a:p>
            <a:r>
              <a:rPr lang="en-US" altLang="ja-JP" sz="1800">
                <a:solidFill>
                  <a:srgbClr val="000000"/>
                </a:solidFill>
                <a:latin typeface="Arial" charset="0"/>
                <a:ea typeface="ＭＳ Ｐゴシック" charset="-128"/>
              </a:rPr>
              <a:t>10M</a:t>
            </a:r>
          </a:p>
        </p:txBody>
      </p:sp>
      <p:sp>
        <p:nvSpPr>
          <p:cNvPr id="17554" name="Line 7"/>
          <p:cNvSpPr>
            <a:spLocks noChangeShapeType="1"/>
          </p:cNvSpPr>
          <p:nvPr/>
        </p:nvSpPr>
        <p:spPr bwMode="auto">
          <a:xfrm flipH="1">
            <a:off x="2273844" y="1995554"/>
            <a:ext cx="24" cy="199611"/>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grpSp>
        <p:nvGrpSpPr>
          <p:cNvPr id="3" name="グループ化 76"/>
          <p:cNvGrpSpPr>
            <a:grpSpLocks/>
          </p:cNvGrpSpPr>
          <p:nvPr/>
        </p:nvGrpSpPr>
        <p:grpSpPr bwMode="auto">
          <a:xfrm>
            <a:off x="473645" y="1115516"/>
            <a:ext cx="1800225" cy="1115649"/>
            <a:chOff x="539552" y="620688"/>
            <a:chExt cx="1800199" cy="935038"/>
          </a:xfrm>
        </p:grpSpPr>
        <p:grpSp>
          <p:nvGrpSpPr>
            <p:cNvPr id="4" name="Group 5"/>
            <p:cNvGrpSpPr>
              <a:grpSpLocks/>
            </p:cNvGrpSpPr>
            <p:nvPr/>
          </p:nvGrpSpPr>
          <p:grpSpPr bwMode="auto">
            <a:xfrm rot="5400000">
              <a:off x="1692052" y="765076"/>
              <a:ext cx="144462" cy="1150937"/>
              <a:chOff x="1338" y="845"/>
              <a:chExt cx="91" cy="725"/>
            </a:xfrm>
          </p:grpSpPr>
          <p:sp>
            <p:nvSpPr>
              <p:cNvPr id="17559" name="Rectangle 6"/>
              <p:cNvSpPr>
                <a:spLocks noChangeArrowheads="1"/>
              </p:cNvSpPr>
              <p:nvPr/>
            </p:nvSpPr>
            <p:spPr bwMode="auto">
              <a:xfrm>
                <a:off x="1338" y="981"/>
                <a:ext cx="91" cy="453"/>
              </a:xfrm>
              <a:prstGeom prst="rect">
                <a:avLst/>
              </a:prstGeom>
              <a:solidFill>
                <a:schemeClr val="accent1"/>
              </a:solidFill>
              <a:ln w="9525">
                <a:solidFill>
                  <a:schemeClr val="tx1"/>
                </a:solidFill>
                <a:miter lim="800000"/>
                <a:headEnd/>
                <a:tailEnd/>
              </a:ln>
            </p:spPr>
            <p:txBody>
              <a:bodyPr wrap="none" anchor="ctr"/>
              <a:lstStyle/>
              <a:p>
                <a:endParaRPr lang="ja-JP" altLang="en-US" sz="1800">
                  <a:solidFill>
                    <a:srgbClr val="000000"/>
                  </a:solidFill>
                  <a:latin typeface="Arial" charset="0"/>
                  <a:ea typeface="ＭＳ Ｐゴシック" charset="-128"/>
                </a:endParaRPr>
              </a:p>
            </p:txBody>
          </p:sp>
          <p:sp>
            <p:nvSpPr>
              <p:cNvPr id="17560" name="Line 7"/>
              <p:cNvSpPr>
                <a:spLocks noChangeShapeType="1"/>
              </p:cNvSpPr>
              <p:nvPr/>
            </p:nvSpPr>
            <p:spPr bwMode="auto">
              <a:xfrm>
                <a:off x="1383" y="845"/>
                <a:ext cx="0" cy="136"/>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sp>
            <p:nvSpPr>
              <p:cNvPr id="17561" name="Line 8"/>
              <p:cNvSpPr>
                <a:spLocks noChangeShapeType="1"/>
              </p:cNvSpPr>
              <p:nvPr/>
            </p:nvSpPr>
            <p:spPr bwMode="auto">
              <a:xfrm>
                <a:off x="1383" y="1434"/>
                <a:ext cx="0" cy="136"/>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grpSp>
        <p:sp>
          <p:nvSpPr>
            <p:cNvPr id="17557" name="Rectangle 2"/>
            <p:cNvSpPr>
              <a:spLocks noChangeArrowheads="1"/>
            </p:cNvSpPr>
            <p:nvPr/>
          </p:nvSpPr>
          <p:spPr bwMode="auto">
            <a:xfrm>
              <a:off x="539552" y="1123653"/>
              <a:ext cx="720725" cy="432073"/>
            </a:xfrm>
            <a:prstGeom prst="rect">
              <a:avLst/>
            </a:prstGeom>
            <a:solidFill>
              <a:schemeClr val="bg1"/>
            </a:solidFill>
            <a:ln w="9525">
              <a:solidFill>
                <a:schemeClr val="tx1"/>
              </a:solidFill>
              <a:miter lim="800000"/>
              <a:headEnd/>
              <a:tailEnd/>
            </a:ln>
          </p:spPr>
          <p:txBody>
            <a:bodyPr wrap="none" anchor="ctr"/>
            <a:lstStyle/>
            <a:p>
              <a:pPr algn="ctr"/>
              <a:r>
                <a:rPr lang="en-US" altLang="ja-JP" sz="1800">
                  <a:solidFill>
                    <a:srgbClr val="000000"/>
                  </a:solidFill>
                  <a:latin typeface="Arial" charset="0"/>
                  <a:ea typeface="ＭＳ Ｐゴシック" charset="-128"/>
                </a:rPr>
                <a:t>J9</a:t>
              </a:r>
            </a:p>
          </p:txBody>
        </p:sp>
        <p:sp>
          <p:nvSpPr>
            <p:cNvPr id="17558" name="Text Box 16"/>
            <p:cNvSpPr txBox="1">
              <a:spLocks noChangeArrowheads="1"/>
            </p:cNvSpPr>
            <p:nvPr/>
          </p:nvSpPr>
          <p:spPr bwMode="auto">
            <a:xfrm>
              <a:off x="539552" y="620688"/>
              <a:ext cx="671979" cy="369332"/>
            </a:xfrm>
            <a:prstGeom prst="rect">
              <a:avLst/>
            </a:prstGeom>
            <a:noFill/>
            <a:ln w="9525">
              <a:noFill/>
              <a:miter lim="800000"/>
              <a:headEnd/>
              <a:tailEnd/>
            </a:ln>
          </p:spPr>
          <p:txBody>
            <a:bodyPr wrap="none">
              <a:spAutoFit/>
            </a:bodyPr>
            <a:lstStyle/>
            <a:p>
              <a:r>
                <a:rPr lang="en-US" altLang="ja-JP" sz="1800">
                  <a:solidFill>
                    <a:srgbClr val="000000"/>
                  </a:solidFill>
                  <a:latin typeface="Arial" charset="0"/>
                  <a:ea typeface="ＭＳ Ｐゴシック" charset="-128"/>
                </a:rPr>
                <a:t>BNC</a:t>
              </a:r>
            </a:p>
          </p:txBody>
        </p:sp>
      </p:grpSp>
      <p:grpSp>
        <p:nvGrpSpPr>
          <p:cNvPr id="5" name="グループ化 361"/>
          <p:cNvGrpSpPr>
            <a:grpSpLocks/>
          </p:cNvGrpSpPr>
          <p:nvPr/>
        </p:nvGrpSpPr>
        <p:grpSpPr bwMode="auto">
          <a:xfrm>
            <a:off x="2310134" y="755154"/>
            <a:ext cx="5929313" cy="1662112"/>
            <a:chOff x="2232000" y="830039"/>
            <a:chExt cx="5929090" cy="1662857"/>
          </a:xfrm>
        </p:grpSpPr>
        <p:grpSp>
          <p:nvGrpSpPr>
            <p:cNvPr id="6" name="グループ化 263"/>
            <p:cNvGrpSpPr>
              <a:grpSpLocks/>
            </p:cNvGrpSpPr>
            <p:nvPr/>
          </p:nvGrpSpPr>
          <p:grpSpPr bwMode="auto">
            <a:xfrm>
              <a:off x="2232000" y="830039"/>
              <a:ext cx="5929090" cy="1662857"/>
              <a:chOff x="591759" y="1622127"/>
              <a:chExt cx="5962335" cy="1662857"/>
            </a:xfrm>
          </p:grpSpPr>
          <p:cxnSp>
            <p:nvCxnSpPr>
              <p:cNvPr id="47" name="直線コネクタ 46"/>
              <p:cNvCxnSpPr/>
              <p:nvPr/>
            </p:nvCxnSpPr>
            <p:spPr>
              <a:xfrm rot="5400000" flipH="1" flipV="1">
                <a:off x="4358019" y="3033253"/>
                <a:ext cx="50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flipH="1" flipV="1">
                <a:off x="4214348" y="3033253"/>
                <a:ext cx="50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グループ化 53"/>
              <p:cNvGrpSpPr>
                <a:grpSpLocks/>
              </p:cNvGrpSpPr>
              <p:nvPr/>
            </p:nvGrpSpPr>
            <p:grpSpPr bwMode="auto">
              <a:xfrm>
                <a:off x="591759" y="1622127"/>
                <a:ext cx="5962335" cy="1446833"/>
                <a:chOff x="-488361" y="2693125"/>
                <a:chExt cx="5962335" cy="1446833"/>
              </a:xfrm>
            </p:grpSpPr>
            <p:sp>
              <p:nvSpPr>
                <p:cNvPr id="17537" name="Line 7"/>
                <p:cNvSpPr>
                  <a:spLocks noChangeShapeType="1"/>
                </p:cNvSpPr>
                <p:nvPr/>
              </p:nvSpPr>
              <p:spPr bwMode="auto">
                <a:xfrm flipH="1">
                  <a:off x="3023221" y="3987086"/>
                  <a:ext cx="297" cy="144000"/>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sp>
              <p:nvSpPr>
                <p:cNvPr id="17538" name="Rectangle 2"/>
                <p:cNvSpPr>
                  <a:spLocks noChangeArrowheads="1"/>
                </p:cNvSpPr>
                <p:nvPr/>
              </p:nvSpPr>
              <p:spPr bwMode="auto">
                <a:xfrm>
                  <a:off x="611560" y="2852614"/>
                  <a:ext cx="720725" cy="432073"/>
                </a:xfrm>
                <a:prstGeom prst="rect">
                  <a:avLst/>
                </a:prstGeom>
                <a:solidFill>
                  <a:schemeClr val="bg1"/>
                </a:solidFill>
                <a:ln w="9525">
                  <a:solidFill>
                    <a:schemeClr val="tx1"/>
                  </a:solidFill>
                  <a:miter lim="800000"/>
                  <a:headEnd/>
                  <a:tailEnd/>
                </a:ln>
              </p:spPr>
              <p:txBody>
                <a:bodyPr wrap="none" anchor="ctr"/>
                <a:lstStyle/>
                <a:p>
                  <a:pPr algn="ctr"/>
                  <a:r>
                    <a:rPr lang="en-US" altLang="ja-JP" sz="1800">
                      <a:solidFill>
                        <a:srgbClr val="000000"/>
                      </a:solidFill>
                      <a:latin typeface="Arial" charset="0"/>
                      <a:ea typeface="ＭＳ Ｐゴシック" charset="-128"/>
                    </a:rPr>
                    <a:t>J7A</a:t>
                  </a:r>
                </a:p>
              </p:txBody>
            </p:sp>
            <p:sp>
              <p:nvSpPr>
                <p:cNvPr id="17539" name="Line 7"/>
                <p:cNvSpPr>
                  <a:spLocks noChangeShapeType="1"/>
                </p:cNvSpPr>
                <p:nvPr/>
              </p:nvSpPr>
              <p:spPr bwMode="auto">
                <a:xfrm flipH="1">
                  <a:off x="971303" y="3275862"/>
                  <a:ext cx="297" cy="216000"/>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sp>
              <p:nvSpPr>
                <p:cNvPr id="17540" name="Rectangle 8"/>
                <p:cNvSpPr>
                  <a:spLocks noChangeArrowheads="1"/>
                </p:cNvSpPr>
                <p:nvPr/>
              </p:nvSpPr>
              <p:spPr bwMode="auto">
                <a:xfrm>
                  <a:off x="683568" y="3491886"/>
                  <a:ext cx="719138" cy="360362"/>
                </a:xfrm>
                <a:prstGeom prst="rect">
                  <a:avLst/>
                </a:prstGeom>
                <a:solidFill>
                  <a:schemeClr val="bg1"/>
                </a:solidFill>
                <a:ln w="9525">
                  <a:solidFill>
                    <a:schemeClr val="tx1"/>
                  </a:solidFill>
                  <a:miter lim="800000"/>
                  <a:headEnd/>
                  <a:tailEnd/>
                </a:ln>
              </p:spPr>
              <p:txBody>
                <a:bodyPr wrap="none" anchor="ctr"/>
                <a:lstStyle/>
                <a:p>
                  <a:pPr algn="ctr"/>
                  <a:r>
                    <a:rPr lang="en-US" altLang="ja-JP" sz="1800">
                      <a:solidFill>
                        <a:srgbClr val="000000"/>
                      </a:solidFill>
                      <a:latin typeface="Arial" charset="0"/>
                      <a:ea typeface="ＭＳ Ｐゴシック" charset="-128"/>
                    </a:rPr>
                    <a:t>GND</a:t>
                  </a:r>
                </a:p>
              </p:txBody>
            </p:sp>
            <p:sp>
              <p:nvSpPr>
                <p:cNvPr id="17541" name="Line 13"/>
                <p:cNvSpPr>
                  <a:spLocks noChangeShapeType="1"/>
                </p:cNvSpPr>
                <p:nvPr/>
              </p:nvSpPr>
              <p:spPr bwMode="auto">
                <a:xfrm>
                  <a:off x="1332285" y="3068787"/>
                  <a:ext cx="2520000" cy="0"/>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sp>
              <p:nvSpPr>
                <p:cNvPr id="17542" name="Text Box 16"/>
                <p:cNvSpPr txBox="1">
                  <a:spLocks noChangeArrowheads="1"/>
                </p:cNvSpPr>
                <p:nvPr/>
              </p:nvSpPr>
              <p:spPr bwMode="auto">
                <a:xfrm>
                  <a:off x="1403648" y="2693125"/>
                  <a:ext cx="755650" cy="366713"/>
                </a:xfrm>
                <a:prstGeom prst="rect">
                  <a:avLst/>
                </a:prstGeom>
                <a:noFill/>
                <a:ln w="9525">
                  <a:noFill/>
                  <a:miter lim="800000"/>
                  <a:headEnd/>
                  <a:tailEnd/>
                </a:ln>
              </p:spPr>
              <p:txBody>
                <a:bodyPr wrap="none">
                  <a:spAutoFit/>
                </a:bodyPr>
                <a:lstStyle/>
                <a:p>
                  <a:r>
                    <a:rPr lang="en-US" altLang="ja-JP" sz="1800">
                      <a:solidFill>
                        <a:srgbClr val="000000"/>
                      </a:solidFill>
                      <a:latin typeface="Arial" charset="0"/>
                      <a:ea typeface="ＭＳ Ｐゴシック" charset="-128"/>
                    </a:rPr>
                    <a:t>Lemo</a:t>
                  </a:r>
                </a:p>
              </p:txBody>
            </p:sp>
            <p:sp>
              <p:nvSpPr>
                <p:cNvPr id="17543" name="Text Box 19"/>
                <p:cNvSpPr txBox="1">
                  <a:spLocks noChangeArrowheads="1"/>
                </p:cNvSpPr>
                <p:nvPr/>
              </p:nvSpPr>
              <p:spPr bwMode="auto">
                <a:xfrm>
                  <a:off x="3892290" y="3277603"/>
                  <a:ext cx="1581684" cy="646331"/>
                </a:xfrm>
                <a:prstGeom prst="rect">
                  <a:avLst/>
                </a:prstGeom>
                <a:noFill/>
                <a:ln w="9525">
                  <a:noFill/>
                  <a:miter lim="800000"/>
                  <a:headEnd/>
                  <a:tailEnd/>
                </a:ln>
              </p:spPr>
              <p:txBody>
                <a:bodyPr wrap="none">
                  <a:spAutoFit/>
                </a:bodyPr>
                <a:lstStyle/>
                <a:p>
                  <a:r>
                    <a:rPr lang="ja-JP" altLang="en-US" sz="1800">
                      <a:solidFill>
                        <a:srgbClr val="000000"/>
                      </a:solidFill>
                      <a:latin typeface="Arial" charset="0"/>
                      <a:ea typeface="ＭＳ Ｐゴシック" charset="-128"/>
                    </a:rPr>
                    <a:t>ポリプロピレン</a:t>
                  </a:r>
                  <a:endParaRPr lang="en-US" altLang="ja-JP" sz="1800">
                    <a:solidFill>
                      <a:srgbClr val="000000"/>
                    </a:solidFill>
                    <a:latin typeface="Arial" charset="0"/>
                    <a:ea typeface="ＭＳ Ｐゴシック" charset="-128"/>
                  </a:endParaRPr>
                </a:p>
                <a:p>
                  <a:r>
                    <a:rPr lang="en-US" altLang="ja-JP" sz="1800">
                      <a:solidFill>
                        <a:srgbClr val="000000"/>
                      </a:solidFill>
                      <a:latin typeface="Arial" charset="0"/>
                      <a:ea typeface="ＭＳ Ｐゴシック" charset="-128"/>
                    </a:rPr>
                    <a:t>10</a:t>
                  </a:r>
                  <a:r>
                    <a:rPr lang="ja-JP" altLang="en-US" sz="1800">
                      <a:solidFill>
                        <a:srgbClr val="000000"/>
                      </a:solidFill>
                      <a:latin typeface="Arial" charset="0"/>
                      <a:ea typeface="ＭＳ Ｐゴシック" charset="-128"/>
                    </a:rPr>
                    <a:t>ｎ</a:t>
                  </a:r>
                  <a:r>
                    <a:rPr lang="en-US" altLang="ja-JP" sz="1800">
                      <a:solidFill>
                        <a:srgbClr val="000000"/>
                      </a:solidFill>
                      <a:latin typeface="Arial" charset="0"/>
                      <a:ea typeface="ＭＳ Ｐゴシック" charset="-128"/>
                    </a:rPr>
                    <a:t>F,630V</a:t>
                  </a:r>
                  <a:endParaRPr lang="ja-JP" altLang="en-US" sz="1800">
                    <a:solidFill>
                      <a:srgbClr val="000000"/>
                    </a:solidFill>
                    <a:latin typeface="Arial" charset="0"/>
                    <a:ea typeface="ＭＳ Ｐゴシック" charset="-128"/>
                  </a:endParaRPr>
                </a:p>
              </p:txBody>
            </p:sp>
            <p:sp>
              <p:nvSpPr>
                <p:cNvPr id="17544" name="Rectangle 8"/>
                <p:cNvSpPr>
                  <a:spLocks noChangeArrowheads="1"/>
                </p:cNvSpPr>
                <p:nvPr/>
              </p:nvSpPr>
              <p:spPr bwMode="auto">
                <a:xfrm>
                  <a:off x="4698911" y="2936437"/>
                  <a:ext cx="719138" cy="360362"/>
                </a:xfrm>
                <a:prstGeom prst="rect">
                  <a:avLst/>
                </a:prstGeom>
                <a:solidFill>
                  <a:schemeClr val="bg1"/>
                </a:solidFill>
                <a:ln w="9525">
                  <a:solidFill>
                    <a:schemeClr val="tx1"/>
                  </a:solidFill>
                  <a:miter lim="800000"/>
                  <a:headEnd/>
                  <a:tailEnd/>
                </a:ln>
              </p:spPr>
              <p:txBody>
                <a:bodyPr wrap="none" anchor="ctr"/>
                <a:lstStyle/>
                <a:p>
                  <a:pPr algn="ctr"/>
                  <a:r>
                    <a:rPr lang="en-US" altLang="ja-JP" sz="1800">
                      <a:solidFill>
                        <a:srgbClr val="000000"/>
                      </a:solidFill>
                      <a:latin typeface="Arial" charset="0"/>
                      <a:ea typeface="ＭＳ Ｐゴシック" charset="-128"/>
                    </a:rPr>
                    <a:t>AIN_A</a:t>
                  </a:r>
                </a:p>
              </p:txBody>
            </p:sp>
            <p:sp>
              <p:nvSpPr>
                <p:cNvPr id="17545" name="Line 13"/>
                <p:cNvSpPr>
                  <a:spLocks noChangeShapeType="1"/>
                </p:cNvSpPr>
                <p:nvPr/>
              </p:nvSpPr>
              <p:spPr bwMode="auto">
                <a:xfrm>
                  <a:off x="4014911" y="3068638"/>
                  <a:ext cx="648000" cy="0"/>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cxnSp>
              <p:nvCxnSpPr>
                <p:cNvPr id="33" name="直線コネクタ 32"/>
                <p:cNvCxnSpPr/>
                <p:nvPr/>
              </p:nvCxnSpPr>
              <p:spPr>
                <a:xfrm rot="5400000" flipH="1" flipV="1">
                  <a:off x="3617124" y="3104472"/>
                  <a:ext cx="5050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flipH="1" flipV="1">
                  <a:off x="3760795" y="3104472"/>
                  <a:ext cx="5050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5"/>
                <p:cNvGrpSpPr>
                  <a:grpSpLocks/>
                </p:cNvGrpSpPr>
                <p:nvPr/>
              </p:nvGrpSpPr>
              <p:grpSpPr bwMode="auto">
                <a:xfrm>
                  <a:off x="2950367" y="3060703"/>
                  <a:ext cx="144462" cy="936627"/>
                  <a:chOff x="1768" y="1565"/>
                  <a:chExt cx="91" cy="590"/>
                </a:xfrm>
              </p:grpSpPr>
              <p:sp>
                <p:nvSpPr>
                  <p:cNvPr id="17551" name="Line 8"/>
                  <p:cNvSpPr>
                    <a:spLocks noChangeShapeType="1"/>
                  </p:cNvSpPr>
                  <p:nvPr/>
                </p:nvSpPr>
                <p:spPr bwMode="auto">
                  <a:xfrm>
                    <a:off x="1813" y="1565"/>
                    <a:ext cx="0" cy="136"/>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sp>
                <p:nvSpPr>
                  <p:cNvPr id="17552" name="Rectangle 6"/>
                  <p:cNvSpPr>
                    <a:spLocks noChangeArrowheads="1"/>
                  </p:cNvSpPr>
                  <p:nvPr/>
                </p:nvSpPr>
                <p:spPr bwMode="auto">
                  <a:xfrm>
                    <a:off x="1768" y="1701"/>
                    <a:ext cx="91" cy="454"/>
                  </a:xfrm>
                  <a:prstGeom prst="rect">
                    <a:avLst/>
                  </a:prstGeom>
                  <a:solidFill>
                    <a:schemeClr val="accent1"/>
                  </a:solidFill>
                  <a:ln w="9525">
                    <a:solidFill>
                      <a:schemeClr val="tx1"/>
                    </a:solidFill>
                    <a:miter lim="800000"/>
                    <a:headEnd/>
                    <a:tailEnd/>
                  </a:ln>
                </p:spPr>
                <p:txBody>
                  <a:bodyPr wrap="none" anchor="ctr"/>
                  <a:lstStyle/>
                  <a:p>
                    <a:endParaRPr lang="ja-JP" altLang="en-US" sz="1800">
                      <a:solidFill>
                        <a:srgbClr val="000000"/>
                      </a:solidFill>
                      <a:latin typeface="Arial" charset="0"/>
                      <a:ea typeface="ＭＳ Ｐゴシック" charset="-128"/>
                    </a:endParaRPr>
                  </a:p>
                </p:txBody>
              </p:sp>
            </p:grpSp>
            <p:sp>
              <p:nvSpPr>
                <p:cNvPr id="17549" name="Text Box 135"/>
                <p:cNvSpPr txBox="1">
                  <a:spLocks noChangeArrowheads="1"/>
                </p:cNvSpPr>
                <p:nvPr/>
              </p:nvSpPr>
              <p:spPr bwMode="auto">
                <a:xfrm>
                  <a:off x="2154409" y="3419878"/>
                  <a:ext cx="761747" cy="369332"/>
                </a:xfrm>
                <a:prstGeom prst="rect">
                  <a:avLst/>
                </a:prstGeom>
                <a:noFill/>
                <a:ln w="9525">
                  <a:noFill/>
                  <a:miter lim="800000"/>
                  <a:headEnd/>
                  <a:tailEnd/>
                </a:ln>
              </p:spPr>
              <p:txBody>
                <a:bodyPr wrap="none">
                  <a:spAutoFit/>
                </a:bodyPr>
                <a:lstStyle/>
                <a:p>
                  <a:r>
                    <a:rPr lang="en-US" altLang="ja-JP" sz="1800">
                      <a:solidFill>
                        <a:srgbClr val="000000"/>
                      </a:solidFill>
                      <a:latin typeface="Arial" charset="0"/>
                      <a:ea typeface="ＭＳ Ｐゴシック" charset="-128"/>
                    </a:rPr>
                    <a:t>100M</a:t>
                  </a:r>
                </a:p>
              </p:txBody>
            </p:sp>
            <p:sp>
              <p:nvSpPr>
                <p:cNvPr id="17550" name="Line 13"/>
                <p:cNvSpPr>
                  <a:spLocks noChangeShapeType="1"/>
                </p:cNvSpPr>
                <p:nvPr/>
              </p:nvSpPr>
              <p:spPr bwMode="auto">
                <a:xfrm>
                  <a:off x="-488361" y="4139958"/>
                  <a:ext cx="3873599" cy="0"/>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grpSp>
          <p:sp>
            <p:nvSpPr>
              <p:cNvPr id="17536" name="Text Box 135"/>
              <p:cNvSpPr txBox="1">
                <a:spLocks noChangeArrowheads="1"/>
              </p:cNvSpPr>
              <p:nvPr/>
            </p:nvSpPr>
            <p:spPr bwMode="auto">
              <a:xfrm>
                <a:off x="4248293" y="2348880"/>
                <a:ext cx="710451" cy="369332"/>
              </a:xfrm>
              <a:prstGeom prst="rect">
                <a:avLst/>
              </a:prstGeom>
              <a:noFill/>
              <a:ln w="9525">
                <a:noFill/>
                <a:miter lim="800000"/>
                <a:headEnd/>
                <a:tailEnd/>
              </a:ln>
            </p:spPr>
            <p:txBody>
              <a:bodyPr wrap="none">
                <a:spAutoFit/>
              </a:bodyPr>
              <a:lstStyle/>
              <a:p>
                <a:r>
                  <a:rPr lang="en-US" altLang="ja-JP" sz="1800">
                    <a:solidFill>
                      <a:srgbClr val="000000"/>
                    </a:solidFill>
                    <a:latin typeface="Arial" charset="0"/>
                    <a:ea typeface="ＭＳ Ｐゴシック" charset="-128"/>
                  </a:rPr>
                  <a:t>10nF</a:t>
                </a:r>
              </a:p>
            </p:txBody>
          </p:sp>
        </p:grpSp>
        <p:sp>
          <p:nvSpPr>
            <p:cNvPr id="17531" name="Line 13"/>
            <p:cNvSpPr>
              <a:spLocks noChangeShapeType="1"/>
            </p:cNvSpPr>
            <p:nvPr/>
          </p:nvSpPr>
          <p:spPr bwMode="auto">
            <a:xfrm>
              <a:off x="6228224" y="2276872"/>
              <a:ext cx="360000" cy="0"/>
            </a:xfrm>
            <a:prstGeom prst="line">
              <a:avLst/>
            </a:prstGeom>
            <a:noFill/>
            <a:ln w="9525">
              <a:solidFill>
                <a:schemeClr val="tx1"/>
              </a:solidFill>
              <a:round/>
              <a:headEnd/>
              <a:tailEnd/>
            </a:ln>
          </p:spPr>
          <p:txBody>
            <a:bodyPr/>
            <a:lstStyle/>
            <a:p>
              <a:endParaRPr lang="ja-JP" altLang="en-US" sz="1800">
                <a:solidFill>
                  <a:srgbClr val="000000"/>
                </a:solidFill>
                <a:latin typeface="Arial" charset="0"/>
                <a:ea typeface="ＭＳ Ｐゴシック" charset="-128"/>
              </a:endParaRPr>
            </a:p>
          </p:txBody>
        </p:sp>
        <p:sp>
          <p:nvSpPr>
            <p:cNvPr id="17532" name="Rectangle 8"/>
            <p:cNvSpPr>
              <a:spLocks noChangeArrowheads="1"/>
            </p:cNvSpPr>
            <p:nvPr/>
          </p:nvSpPr>
          <p:spPr bwMode="auto">
            <a:xfrm>
              <a:off x="6588224" y="2060848"/>
              <a:ext cx="715129" cy="360362"/>
            </a:xfrm>
            <a:prstGeom prst="rect">
              <a:avLst/>
            </a:prstGeom>
            <a:solidFill>
              <a:schemeClr val="bg1"/>
            </a:solidFill>
            <a:ln w="9525">
              <a:solidFill>
                <a:schemeClr val="tx1"/>
              </a:solidFill>
              <a:miter lim="800000"/>
              <a:headEnd/>
              <a:tailEnd/>
            </a:ln>
          </p:spPr>
          <p:txBody>
            <a:bodyPr wrap="none" anchor="ctr"/>
            <a:lstStyle/>
            <a:p>
              <a:pPr algn="ctr"/>
              <a:r>
                <a:rPr lang="en-US" altLang="ja-JP" sz="1800">
                  <a:solidFill>
                    <a:srgbClr val="000000"/>
                  </a:solidFill>
                  <a:latin typeface="Arial" charset="0"/>
                  <a:ea typeface="ＭＳ Ｐゴシック" charset="-128"/>
                </a:rPr>
                <a:t>GND</a:t>
              </a:r>
            </a:p>
          </p:txBody>
        </p:sp>
      </p:grpSp>
      <p:sp>
        <p:nvSpPr>
          <p:cNvPr id="17426" name="テキスト ボックス 105"/>
          <p:cNvSpPr txBox="1">
            <a:spLocks noChangeArrowheads="1"/>
          </p:cNvSpPr>
          <p:nvPr/>
        </p:nvSpPr>
        <p:spPr bwMode="auto">
          <a:xfrm>
            <a:off x="8250559" y="971054"/>
            <a:ext cx="569913" cy="369887"/>
          </a:xfrm>
          <a:prstGeom prst="rect">
            <a:avLst/>
          </a:prstGeom>
          <a:noFill/>
          <a:ln w="9525">
            <a:noFill/>
            <a:miter lim="800000"/>
            <a:headEnd/>
            <a:tailEnd/>
          </a:ln>
        </p:spPr>
        <p:txBody>
          <a:bodyPr wrap="none">
            <a:spAutoFit/>
          </a:bodyPr>
          <a:lstStyle/>
          <a:p>
            <a:r>
              <a:rPr lang="en-US" altLang="ja-JP" sz="1800">
                <a:solidFill>
                  <a:srgbClr val="000000"/>
                </a:solidFill>
                <a:latin typeface="Arial" charset="0"/>
                <a:ea typeface="ＭＳ Ｐゴシック" charset="-128"/>
              </a:rPr>
              <a:t>123</a:t>
            </a:r>
            <a:endParaRPr lang="ja-JP" altLang="en-US" sz="1800">
              <a:solidFill>
                <a:srgbClr val="000000"/>
              </a:solidFill>
              <a:latin typeface="Arial" charset="0"/>
              <a:ea typeface="ＭＳ Ｐゴシック" charset="-128"/>
            </a:endParaRPr>
          </a:p>
        </p:txBody>
      </p:sp>
      <p:sp>
        <p:nvSpPr>
          <p:cNvPr id="110" name="二等辺三角形 109"/>
          <p:cNvSpPr/>
          <p:nvPr/>
        </p:nvSpPr>
        <p:spPr>
          <a:xfrm>
            <a:off x="971600" y="4996011"/>
            <a:ext cx="503238" cy="4333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rgbClr val="000000"/>
              </a:solidFill>
            </a:endParaRPr>
          </a:p>
        </p:txBody>
      </p:sp>
      <p:cxnSp>
        <p:nvCxnSpPr>
          <p:cNvPr id="112" name="直線コネクタ 111"/>
          <p:cNvCxnSpPr/>
          <p:nvPr/>
        </p:nvCxnSpPr>
        <p:spPr>
          <a:xfrm>
            <a:off x="971600" y="4996011"/>
            <a:ext cx="5032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rot="5400000">
            <a:off x="360413" y="5275411"/>
            <a:ext cx="172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グループ化 127"/>
          <p:cNvGrpSpPr>
            <a:grpSpLocks/>
          </p:cNvGrpSpPr>
          <p:nvPr/>
        </p:nvGrpSpPr>
        <p:grpSpPr bwMode="auto">
          <a:xfrm>
            <a:off x="1079550" y="3700611"/>
            <a:ext cx="288925" cy="792163"/>
            <a:chOff x="827584" y="4293096"/>
            <a:chExt cx="432464" cy="1368152"/>
          </a:xfrm>
        </p:grpSpPr>
        <p:cxnSp>
          <p:nvCxnSpPr>
            <p:cNvPr id="117" name="直線コネクタ 116"/>
            <p:cNvCxnSpPr/>
            <p:nvPr/>
          </p:nvCxnSpPr>
          <p:spPr>
            <a:xfrm>
              <a:off x="827584" y="4726298"/>
              <a:ext cx="432464" cy="14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cxnSpLocks noChangeAspect="1"/>
            </p:cNvCxnSpPr>
            <p:nvPr/>
          </p:nvCxnSpPr>
          <p:spPr>
            <a:xfrm rot="8100000">
              <a:off x="827584" y="4896289"/>
              <a:ext cx="432464" cy="14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827584" y="5038862"/>
              <a:ext cx="432464" cy="145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cxnSpLocks noChangeAspect="1"/>
            </p:cNvCxnSpPr>
            <p:nvPr/>
          </p:nvCxnSpPr>
          <p:spPr>
            <a:xfrm rot="8100000">
              <a:off x="1036687" y="5206112"/>
              <a:ext cx="216233" cy="71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a:cxnSpLocks noChangeAspect="1"/>
            </p:cNvCxnSpPr>
            <p:nvPr/>
          </p:nvCxnSpPr>
          <p:spPr>
            <a:xfrm rot="8100000">
              <a:off x="863227" y="4644045"/>
              <a:ext cx="216231" cy="71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rot="5400000">
              <a:off x="864229" y="5481661"/>
              <a:ext cx="359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rot="5400000">
              <a:off x="864229" y="4472684"/>
              <a:ext cx="359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29"/>
          <p:cNvGrpSpPr>
            <a:grpSpLocks/>
          </p:cNvGrpSpPr>
          <p:nvPr/>
        </p:nvGrpSpPr>
        <p:grpSpPr bwMode="auto">
          <a:xfrm>
            <a:off x="1079550" y="2837011"/>
            <a:ext cx="288925" cy="792163"/>
            <a:chOff x="827584" y="4293096"/>
            <a:chExt cx="432464" cy="1368152"/>
          </a:xfrm>
        </p:grpSpPr>
        <p:cxnSp>
          <p:nvCxnSpPr>
            <p:cNvPr id="131" name="直線コネクタ 130"/>
            <p:cNvCxnSpPr/>
            <p:nvPr/>
          </p:nvCxnSpPr>
          <p:spPr>
            <a:xfrm>
              <a:off x="827584" y="4726298"/>
              <a:ext cx="432464" cy="14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a:cxnSpLocks noChangeAspect="1"/>
            </p:cNvCxnSpPr>
            <p:nvPr/>
          </p:nvCxnSpPr>
          <p:spPr>
            <a:xfrm rot="8100000">
              <a:off x="827584" y="4896289"/>
              <a:ext cx="432464" cy="14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827584" y="5038862"/>
              <a:ext cx="432464" cy="145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a:cxnSpLocks noChangeAspect="1"/>
            </p:cNvCxnSpPr>
            <p:nvPr/>
          </p:nvCxnSpPr>
          <p:spPr>
            <a:xfrm rot="8100000">
              <a:off x="1036687" y="5206112"/>
              <a:ext cx="216233" cy="71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cxnSpLocks noChangeAspect="1"/>
            </p:cNvCxnSpPr>
            <p:nvPr/>
          </p:nvCxnSpPr>
          <p:spPr>
            <a:xfrm rot="8100000">
              <a:off x="863227" y="4644045"/>
              <a:ext cx="216231" cy="71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rot="5400000">
              <a:off x="864229" y="5481661"/>
              <a:ext cx="359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rot="5400000">
              <a:off x="864229" y="4472684"/>
              <a:ext cx="359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 name="円/楕円 137"/>
          <p:cNvSpPr/>
          <p:nvPr/>
        </p:nvSpPr>
        <p:spPr>
          <a:xfrm>
            <a:off x="1150988" y="2692549"/>
            <a:ext cx="144462"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srgbClr val="FFFFFF"/>
              </a:solidFill>
            </a:endParaRPr>
          </a:p>
        </p:txBody>
      </p:sp>
      <p:grpSp>
        <p:nvGrpSpPr>
          <p:cNvPr id="20" name="グループ化 142"/>
          <p:cNvGrpSpPr>
            <a:grpSpLocks/>
          </p:cNvGrpSpPr>
          <p:nvPr/>
        </p:nvGrpSpPr>
        <p:grpSpPr bwMode="auto">
          <a:xfrm>
            <a:off x="971600" y="6148536"/>
            <a:ext cx="503238" cy="304800"/>
            <a:chOff x="323528" y="5373216"/>
            <a:chExt cx="504056" cy="304800"/>
          </a:xfrm>
        </p:grpSpPr>
        <p:cxnSp>
          <p:nvCxnSpPr>
            <p:cNvPr id="140" name="直線コネクタ 139"/>
            <p:cNvCxnSpPr/>
            <p:nvPr/>
          </p:nvCxnSpPr>
          <p:spPr>
            <a:xfrm>
              <a:off x="323528" y="5373216"/>
              <a:ext cx="5040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468226" y="5525616"/>
              <a:ext cx="2512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539779" y="5678016"/>
              <a:ext cx="1081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143"/>
          <p:cNvGrpSpPr>
            <a:grpSpLocks/>
          </p:cNvGrpSpPr>
          <p:nvPr/>
        </p:nvGrpSpPr>
        <p:grpSpPr bwMode="auto">
          <a:xfrm>
            <a:off x="1835200" y="4097486"/>
            <a:ext cx="504825" cy="304800"/>
            <a:chOff x="323528" y="5373216"/>
            <a:chExt cx="504056" cy="304800"/>
          </a:xfrm>
        </p:grpSpPr>
        <p:cxnSp>
          <p:nvCxnSpPr>
            <p:cNvPr id="145" name="直線コネクタ 144"/>
            <p:cNvCxnSpPr/>
            <p:nvPr/>
          </p:nvCxnSpPr>
          <p:spPr>
            <a:xfrm>
              <a:off x="323528" y="5373216"/>
              <a:ext cx="5040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467771" y="5525616"/>
              <a:ext cx="2520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540685" y="5678016"/>
              <a:ext cx="1077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9" name="直線コネクタ 148"/>
          <p:cNvCxnSpPr/>
          <p:nvPr/>
        </p:nvCxnSpPr>
        <p:spPr>
          <a:xfrm rot="5400000">
            <a:off x="1511350" y="3718074"/>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rot="5400000">
            <a:off x="1655812" y="3718074"/>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rot="10800000">
            <a:off x="1224013" y="3656161"/>
            <a:ext cx="466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rot="10800000">
            <a:off x="1871713" y="3681561"/>
            <a:ext cx="2524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rot="5400000">
            <a:off x="1943943" y="3880793"/>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rot="5400000">
            <a:off x="1510556" y="4960293"/>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rot="5400000">
            <a:off x="1655018" y="4960293"/>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rot="10800000">
            <a:off x="1224013" y="4924574"/>
            <a:ext cx="466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rot="10800000">
            <a:off x="1835200" y="4924574"/>
            <a:ext cx="468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円/楕円 160"/>
          <p:cNvSpPr>
            <a:spLocks noChangeAspect="1"/>
          </p:cNvSpPr>
          <p:nvPr/>
        </p:nvSpPr>
        <p:spPr>
          <a:xfrm>
            <a:off x="1187500" y="3629174"/>
            <a:ext cx="73025"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srgbClr val="FFFFFF"/>
              </a:solidFill>
            </a:endParaRPr>
          </a:p>
        </p:txBody>
      </p:sp>
      <p:sp>
        <p:nvSpPr>
          <p:cNvPr id="162" name="円/楕円 161"/>
          <p:cNvSpPr>
            <a:spLocks noChangeAspect="1"/>
          </p:cNvSpPr>
          <p:nvPr/>
        </p:nvSpPr>
        <p:spPr>
          <a:xfrm>
            <a:off x="1187500" y="4880124"/>
            <a:ext cx="71438"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srgbClr val="FFFFFF"/>
              </a:solidFill>
            </a:endParaRPr>
          </a:p>
        </p:txBody>
      </p:sp>
      <p:sp>
        <p:nvSpPr>
          <p:cNvPr id="17449" name="Text Box 135"/>
          <p:cNvSpPr txBox="1">
            <a:spLocks noChangeArrowheads="1"/>
          </p:cNvSpPr>
          <p:nvPr/>
        </p:nvSpPr>
        <p:spPr bwMode="auto">
          <a:xfrm>
            <a:off x="1835200" y="5142061"/>
            <a:ext cx="809625" cy="646113"/>
          </a:xfrm>
          <a:prstGeom prst="rect">
            <a:avLst/>
          </a:prstGeom>
          <a:noFill/>
          <a:ln w="9525">
            <a:noFill/>
            <a:miter lim="800000"/>
            <a:headEnd/>
            <a:tailEnd/>
          </a:ln>
        </p:spPr>
        <p:txBody>
          <a:bodyPr wrap="none">
            <a:spAutoFit/>
          </a:bodyPr>
          <a:lstStyle/>
          <a:p>
            <a:r>
              <a:rPr lang="en-US" altLang="ja-JP" sz="1800" dirty="0">
                <a:solidFill>
                  <a:srgbClr val="000000"/>
                </a:solidFill>
                <a:latin typeface="Arial" charset="0"/>
                <a:ea typeface="ＭＳ Ｐゴシック" charset="-128"/>
              </a:rPr>
              <a:t>10nF</a:t>
            </a:r>
          </a:p>
          <a:p>
            <a:r>
              <a:rPr lang="ja-JP" altLang="en-US" sz="1800" b="1" dirty="0">
                <a:solidFill>
                  <a:srgbClr val="000000"/>
                </a:solidFill>
                <a:latin typeface="Arial" charset="0"/>
                <a:ea typeface="ＭＳ Ｐゴシック" charset="-128"/>
              </a:rPr>
              <a:t>６３０</a:t>
            </a:r>
            <a:r>
              <a:rPr lang="en-US" altLang="ja-JP" sz="1800" b="1" dirty="0">
                <a:solidFill>
                  <a:srgbClr val="000000"/>
                </a:solidFill>
                <a:latin typeface="Arial" charset="0"/>
                <a:ea typeface="ＭＳ Ｐゴシック" charset="-128"/>
              </a:rPr>
              <a:t>V</a:t>
            </a:r>
          </a:p>
        </p:txBody>
      </p:sp>
      <p:sp>
        <p:nvSpPr>
          <p:cNvPr id="17450" name="Text Box 135"/>
          <p:cNvSpPr txBox="1">
            <a:spLocks noChangeArrowheads="1"/>
          </p:cNvSpPr>
          <p:nvPr/>
        </p:nvSpPr>
        <p:spPr bwMode="auto">
          <a:xfrm>
            <a:off x="1258938" y="2783036"/>
            <a:ext cx="1223962" cy="369888"/>
          </a:xfrm>
          <a:prstGeom prst="rect">
            <a:avLst/>
          </a:prstGeom>
          <a:noFill/>
          <a:ln w="9525">
            <a:noFill/>
            <a:miter lim="800000"/>
            <a:headEnd/>
            <a:tailEnd/>
          </a:ln>
        </p:spPr>
        <p:txBody>
          <a:bodyPr>
            <a:spAutoFit/>
          </a:bodyPr>
          <a:lstStyle/>
          <a:p>
            <a:r>
              <a:rPr lang="en-US" altLang="ja-JP" sz="1800">
                <a:solidFill>
                  <a:srgbClr val="000000"/>
                </a:solidFill>
                <a:latin typeface="Arial" charset="0"/>
                <a:ea typeface="ＭＳ Ｐゴシック" charset="-128"/>
              </a:rPr>
              <a:t>10MΩ</a:t>
            </a:r>
          </a:p>
        </p:txBody>
      </p:sp>
      <p:sp>
        <p:nvSpPr>
          <p:cNvPr id="17451" name="Text Box 135"/>
          <p:cNvSpPr txBox="1">
            <a:spLocks noChangeArrowheads="1"/>
          </p:cNvSpPr>
          <p:nvPr/>
        </p:nvSpPr>
        <p:spPr bwMode="auto">
          <a:xfrm>
            <a:off x="2060625" y="3340249"/>
            <a:ext cx="809625" cy="646112"/>
          </a:xfrm>
          <a:prstGeom prst="rect">
            <a:avLst/>
          </a:prstGeom>
          <a:noFill/>
          <a:ln w="9525">
            <a:noFill/>
            <a:miter lim="800000"/>
            <a:headEnd/>
            <a:tailEnd/>
          </a:ln>
        </p:spPr>
        <p:txBody>
          <a:bodyPr wrap="none">
            <a:spAutoFit/>
          </a:bodyPr>
          <a:lstStyle/>
          <a:p>
            <a:r>
              <a:rPr lang="en-US" altLang="ja-JP" sz="1800" dirty="0">
                <a:solidFill>
                  <a:srgbClr val="000000"/>
                </a:solidFill>
                <a:latin typeface="Arial" charset="0"/>
                <a:ea typeface="ＭＳ Ｐゴシック" charset="-128"/>
              </a:rPr>
              <a:t>10nF</a:t>
            </a:r>
          </a:p>
          <a:p>
            <a:r>
              <a:rPr lang="ja-JP" altLang="en-US" sz="1800" b="1" dirty="0">
                <a:solidFill>
                  <a:srgbClr val="000000"/>
                </a:solidFill>
                <a:latin typeface="Arial" charset="0"/>
                <a:ea typeface="ＭＳ Ｐゴシック" charset="-128"/>
              </a:rPr>
              <a:t>６３０</a:t>
            </a:r>
            <a:r>
              <a:rPr lang="en-US" altLang="ja-JP" sz="1800" b="1" dirty="0">
                <a:solidFill>
                  <a:srgbClr val="000000"/>
                </a:solidFill>
                <a:latin typeface="Arial" charset="0"/>
                <a:ea typeface="ＭＳ Ｐゴシック" charset="-128"/>
              </a:rPr>
              <a:t>V</a:t>
            </a:r>
          </a:p>
        </p:txBody>
      </p:sp>
      <p:sp>
        <p:nvSpPr>
          <p:cNvPr id="17452" name="Text Box 135"/>
          <p:cNvSpPr txBox="1">
            <a:spLocks noChangeArrowheads="1"/>
          </p:cNvSpPr>
          <p:nvPr/>
        </p:nvSpPr>
        <p:spPr bwMode="auto">
          <a:xfrm>
            <a:off x="1331963" y="4348311"/>
            <a:ext cx="1079500" cy="369888"/>
          </a:xfrm>
          <a:prstGeom prst="rect">
            <a:avLst/>
          </a:prstGeom>
          <a:noFill/>
          <a:ln w="9525">
            <a:noFill/>
            <a:miter lim="800000"/>
            <a:headEnd/>
            <a:tailEnd/>
          </a:ln>
        </p:spPr>
        <p:txBody>
          <a:bodyPr>
            <a:spAutoFit/>
          </a:bodyPr>
          <a:lstStyle/>
          <a:p>
            <a:r>
              <a:rPr lang="en-US" altLang="ja-JP" sz="1800">
                <a:solidFill>
                  <a:srgbClr val="000000"/>
                </a:solidFill>
                <a:latin typeface="Arial" charset="0"/>
                <a:ea typeface="ＭＳ Ｐゴシック" charset="-128"/>
              </a:rPr>
              <a:t>100MΩ</a:t>
            </a:r>
          </a:p>
        </p:txBody>
      </p:sp>
      <p:sp>
        <p:nvSpPr>
          <p:cNvPr id="17453" name="Text Box 135"/>
          <p:cNvSpPr txBox="1">
            <a:spLocks noChangeArrowheads="1"/>
          </p:cNvSpPr>
          <p:nvPr/>
        </p:nvSpPr>
        <p:spPr bwMode="auto">
          <a:xfrm>
            <a:off x="546422" y="2195016"/>
            <a:ext cx="1223962" cy="369888"/>
          </a:xfrm>
          <a:prstGeom prst="rect">
            <a:avLst/>
          </a:prstGeom>
          <a:noFill/>
          <a:ln w="9525">
            <a:noFill/>
            <a:miter lim="800000"/>
            <a:headEnd/>
            <a:tailEnd/>
          </a:ln>
        </p:spPr>
        <p:txBody>
          <a:bodyPr>
            <a:spAutoFit/>
          </a:bodyPr>
          <a:lstStyle/>
          <a:p>
            <a:r>
              <a:rPr lang="ja-JP" altLang="en-US" sz="1800">
                <a:solidFill>
                  <a:srgbClr val="000000"/>
                </a:solidFill>
                <a:latin typeface="Arial" charset="0"/>
                <a:ea typeface="ＭＳ Ｐゴシック" charset="-128"/>
              </a:rPr>
              <a:t>＋</a:t>
            </a:r>
            <a:r>
              <a:rPr lang="en-US" altLang="ja-JP" sz="1800">
                <a:solidFill>
                  <a:srgbClr val="000000"/>
                </a:solidFill>
                <a:latin typeface="Arial" charset="0"/>
                <a:ea typeface="ＭＳ Ｐゴシック" charset="-128"/>
              </a:rPr>
              <a:t>HV</a:t>
            </a:r>
          </a:p>
        </p:txBody>
      </p:sp>
      <p:grpSp>
        <p:nvGrpSpPr>
          <p:cNvPr id="154" name="グループ化 153"/>
          <p:cNvGrpSpPr/>
          <p:nvPr/>
        </p:nvGrpSpPr>
        <p:grpSpPr>
          <a:xfrm>
            <a:off x="4171678" y="2828057"/>
            <a:ext cx="4504778" cy="3697287"/>
            <a:chOff x="4067175" y="2411413"/>
            <a:chExt cx="4504778" cy="3697287"/>
          </a:xfrm>
        </p:grpSpPr>
        <p:sp>
          <p:nvSpPr>
            <p:cNvPr id="163" name="二等辺三角形 162"/>
            <p:cNvSpPr/>
            <p:nvPr/>
          </p:nvSpPr>
          <p:spPr>
            <a:xfrm>
              <a:off x="5202238" y="3562350"/>
              <a:ext cx="504825" cy="4333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cxnSp>
          <p:nvCxnSpPr>
            <p:cNvPr id="164" name="直線コネクタ 163"/>
            <p:cNvCxnSpPr/>
            <p:nvPr/>
          </p:nvCxnSpPr>
          <p:spPr>
            <a:xfrm>
              <a:off x="5202238" y="3562350"/>
              <a:ext cx="504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rot="5400000">
              <a:off x="4699000" y="3959225"/>
              <a:ext cx="1511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6" name="グループ化 54"/>
            <p:cNvGrpSpPr>
              <a:grpSpLocks/>
            </p:cNvGrpSpPr>
            <p:nvPr/>
          </p:nvGrpSpPr>
          <p:grpSpPr bwMode="auto">
            <a:xfrm>
              <a:off x="5311775" y="4706938"/>
              <a:ext cx="287338" cy="792162"/>
              <a:chOff x="827584" y="4293096"/>
              <a:chExt cx="432464" cy="1368152"/>
            </a:xfrm>
          </p:grpSpPr>
          <p:cxnSp>
            <p:nvCxnSpPr>
              <p:cNvPr id="205" name="直線コネクタ 204"/>
              <p:cNvCxnSpPr/>
              <p:nvPr/>
            </p:nvCxnSpPr>
            <p:spPr>
              <a:xfrm>
                <a:off x="827584" y="4726299"/>
                <a:ext cx="432464" cy="14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a:cxnSpLocks noChangeAspect="1"/>
              </p:cNvCxnSpPr>
              <p:nvPr/>
            </p:nvCxnSpPr>
            <p:spPr>
              <a:xfrm rot="8100000">
                <a:off x="827584" y="4896290"/>
                <a:ext cx="432464" cy="14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827584" y="5038863"/>
                <a:ext cx="432464" cy="1453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a:cxnSpLocks noChangeAspect="1"/>
              </p:cNvCxnSpPr>
              <p:nvPr/>
            </p:nvCxnSpPr>
            <p:spPr>
              <a:xfrm rot="8100000">
                <a:off x="1037842" y="5206111"/>
                <a:ext cx="215037" cy="71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a:cxnSpLocks noChangeAspect="1"/>
              </p:cNvCxnSpPr>
              <p:nvPr/>
            </p:nvCxnSpPr>
            <p:spPr>
              <a:xfrm rot="8100000">
                <a:off x="863424" y="4644045"/>
                <a:ext cx="217426" cy="71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rot="5400000">
                <a:off x="863034" y="5481661"/>
                <a:ext cx="359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rot="5400000">
                <a:off x="863034" y="4472683"/>
                <a:ext cx="359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グループ化 62"/>
            <p:cNvGrpSpPr>
              <a:grpSpLocks/>
            </p:cNvGrpSpPr>
            <p:nvPr/>
          </p:nvGrpSpPr>
          <p:grpSpPr bwMode="auto">
            <a:xfrm>
              <a:off x="5311775" y="2411413"/>
              <a:ext cx="287338" cy="792162"/>
              <a:chOff x="827584" y="4293096"/>
              <a:chExt cx="432464" cy="1368152"/>
            </a:xfrm>
          </p:grpSpPr>
          <p:cxnSp>
            <p:nvCxnSpPr>
              <p:cNvPr id="198" name="直線コネクタ 197"/>
              <p:cNvCxnSpPr/>
              <p:nvPr/>
            </p:nvCxnSpPr>
            <p:spPr>
              <a:xfrm>
                <a:off x="827584" y="4726299"/>
                <a:ext cx="432464" cy="14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a:cxnSpLocks noChangeAspect="1"/>
              </p:cNvCxnSpPr>
              <p:nvPr/>
            </p:nvCxnSpPr>
            <p:spPr>
              <a:xfrm rot="8100000">
                <a:off x="827584" y="4896290"/>
                <a:ext cx="432464" cy="14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a:off x="827584" y="5038863"/>
                <a:ext cx="432464" cy="1453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a:cxnSpLocks noChangeAspect="1"/>
              </p:cNvCxnSpPr>
              <p:nvPr/>
            </p:nvCxnSpPr>
            <p:spPr>
              <a:xfrm rot="8100000">
                <a:off x="1037842" y="5206111"/>
                <a:ext cx="215037" cy="71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a:cxnSpLocks noChangeAspect="1"/>
              </p:cNvCxnSpPr>
              <p:nvPr/>
            </p:nvCxnSpPr>
            <p:spPr>
              <a:xfrm rot="8100000">
                <a:off x="863424" y="4644045"/>
                <a:ext cx="217426" cy="71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rot="5400000">
                <a:off x="863034" y="5481661"/>
                <a:ext cx="359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rot="5400000">
                <a:off x="863034" y="4472683"/>
                <a:ext cx="359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円/楕円 167"/>
            <p:cNvSpPr/>
            <p:nvPr/>
          </p:nvSpPr>
          <p:spPr>
            <a:xfrm>
              <a:off x="5383213" y="5478463"/>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69" name="グループ化 71"/>
            <p:cNvGrpSpPr>
              <a:grpSpLocks/>
            </p:cNvGrpSpPr>
            <p:nvPr/>
          </p:nvGrpSpPr>
          <p:grpSpPr bwMode="auto">
            <a:xfrm>
              <a:off x="6300788" y="4652963"/>
              <a:ext cx="503237" cy="304800"/>
              <a:chOff x="323528" y="5373216"/>
              <a:chExt cx="504056" cy="304800"/>
            </a:xfrm>
          </p:grpSpPr>
          <p:cxnSp>
            <p:nvCxnSpPr>
              <p:cNvPr id="195" name="直線コネクタ 194"/>
              <p:cNvCxnSpPr/>
              <p:nvPr/>
            </p:nvCxnSpPr>
            <p:spPr>
              <a:xfrm>
                <a:off x="323528" y="5373216"/>
                <a:ext cx="5040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468225" y="5525616"/>
                <a:ext cx="2512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539779" y="5678016"/>
                <a:ext cx="10812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0" name="直線コネクタ 169"/>
            <p:cNvCxnSpPr/>
            <p:nvPr/>
          </p:nvCxnSpPr>
          <p:spPr>
            <a:xfrm rot="5400000">
              <a:off x="5742781" y="3094832"/>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rot="5400000">
              <a:off x="5887243" y="3094832"/>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rot="10800000">
              <a:off x="5454650" y="3059113"/>
              <a:ext cx="468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rot="10800000">
              <a:off x="6102350" y="3059113"/>
              <a:ext cx="2524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rot="5400000">
              <a:off x="5742781" y="4463257"/>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rot="5400000">
              <a:off x="5887243" y="4463257"/>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rot="10800000">
              <a:off x="5454650" y="4427538"/>
              <a:ext cx="468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rot="10800000">
              <a:off x="6067425" y="4427538"/>
              <a:ext cx="466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円/楕円 177"/>
            <p:cNvSpPr>
              <a:spLocks noChangeAspect="1"/>
            </p:cNvSpPr>
            <p:nvPr/>
          </p:nvSpPr>
          <p:spPr>
            <a:xfrm>
              <a:off x="5419725" y="30321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9" name="円/楕円 178"/>
            <p:cNvSpPr>
              <a:spLocks noChangeAspect="1"/>
            </p:cNvSpPr>
            <p:nvPr/>
          </p:nvSpPr>
          <p:spPr>
            <a:xfrm>
              <a:off x="5418138" y="4381500"/>
              <a:ext cx="73025" cy="73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0" name="Text Box 135"/>
            <p:cNvSpPr txBox="1">
              <a:spLocks noChangeArrowheads="1"/>
            </p:cNvSpPr>
            <p:nvPr/>
          </p:nvSpPr>
          <p:spPr bwMode="auto">
            <a:xfrm>
              <a:off x="4067175" y="2565400"/>
              <a:ext cx="1225550" cy="368300"/>
            </a:xfrm>
            <a:prstGeom prst="rect">
              <a:avLst/>
            </a:prstGeom>
            <a:noFill/>
            <a:ln w="9525">
              <a:noFill/>
              <a:miter lim="800000"/>
              <a:headEnd/>
              <a:tailEnd/>
            </a:ln>
          </p:spPr>
          <p:txBody>
            <a:bodyPr>
              <a:spAutoFit/>
            </a:bodyPr>
            <a:lstStyle/>
            <a:p>
              <a:r>
                <a:rPr lang="en-US" altLang="ja-JP"/>
                <a:t>10MΩ</a:t>
              </a:r>
            </a:p>
          </p:txBody>
        </p:sp>
        <p:sp>
          <p:nvSpPr>
            <p:cNvPr id="181" name="Text Box 135"/>
            <p:cNvSpPr txBox="1">
              <a:spLocks noChangeArrowheads="1"/>
            </p:cNvSpPr>
            <p:nvPr/>
          </p:nvSpPr>
          <p:spPr bwMode="auto">
            <a:xfrm>
              <a:off x="5562600" y="4859338"/>
              <a:ext cx="1079500" cy="369887"/>
            </a:xfrm>
            <a:prstGeom prst="rect">
              <a:avLst/>
            </a:prstGeom>
            <a:noFill/>
            <a:ln w="9525">
              <a:noFill/>
              <a:miter lim="800000"/>
              <a:headEnd/>
              <a:tailEnd/>
            </a:ln>
          </p:spPr>
          <p:txBody>
            <a:bodyPr>
              <a:spAutoFit/>
            </a:bodyPr>
            <a:lstStyle/>
            <a:p>
              <a:r>
                <a:rPr lang="en-US" altLang="ja-JP"/>
                <a:t>100MΩ</a:t>
              </a:r>
            </a:p>
          </p:txBody>
        </p:sp>
        <p:grpSp>
          <p:nvGrpSpPr>
            <p:cNvPr id="182" name="グループ化 89"/>
            <p:cNvGrpSpPr>
              <a:grpSpLocks/>
            </p:cNvGrpSpPr>
            <p:nvPr/>
          </p:nvGrpSpPr>
          <p:grpSpPr bwMode="auto">
            <a:xfrm>
              <a:off x="5940425" y="2565400"/>
              <a:ext cx="503238" cy="304800"/>
              <a:chOff x="323528" y="5373216"/>
              <a:chExt cx="504056" cy="304800"/>
            </a:xfrm>
          </p:grpSpPr>
          <p:cxnSp>
            <p:nvCxnSpPr>
              <p:cNvPr id="192" name="直線コネクタ 191"/>
              <p:cNvCxnSpPr/>
              <p:nvPr/>
            </p:nvCxnSpPr>
            <p:spPr>
              <a:xfrm>
                <a:off x="323528" y="5373216"/>
                <a:ext cx="5040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a:off x="468226" y="5525616"/>
                <a:ext cx="2512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a:off x="539779" y="5678016"/>
                <a:ext cx="1081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Text Box 135"/>
            <p:cNvSpPr txBox="1">
              <a:spLocks noChangeArrowheads="1"/>
            </p:cNvSpPr>
            <p:nvPr/>
          </p:nvSpPr>
          <p:spPr bwMode="auto">
            <a:xfrm>
              <a:off x="5241925" y="5738813"/>
              <a:ext cx="1225550" cy="369887"/>
            </a:xfrm>
            <a:prstGeom prst="rect">
              <a:avLst/>
            </a:prstGeom>
            <a:noFill/>
            <a:ln w="9525">
              <a:noFill/>
              <a:miter lim="800000"/>
              <a:headEnd/>
              <a:tailEnd/>
            </a:ln>
          </p:spPr>
          <p:txBody>
            <a:bodyPr>
              <a:spAutoFit/>
            </a:bodyPr>
            <a:lstStyle/>
            <a:p>
              <a:r>
                <a:rPr lang="en-US" altLang="ja-JP" dirty="0"/>
                <a:t>- HV</a:t>
              </a:r>
            </a:p>
          </p:txBody>
        </p:sp>
        <p:cxnSp>
          <p:nvCxnSpPr>
            <p:cNvPr id="184" name="直線コネクタ 183"/>
            <p:cNvCxnSpPr/>
            <p:nvPr/>
          </p:nvCxnSpPr>
          <p:spPr>
            <a:xfrm rot="5400000">
              <a:off x="6408738" y="4545013"/>
              <a:ext cx="2159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85" name="直線コネクタ 184"/>
            <p:cNvCxnSpPr/>
            <p:nvPr/>
          </p:nvCxnSpPr>
          <p:spPr>
            <a:xfrm>
              <a:off x="5435600" y="2420938"/>
              <a:ext cx="792163" cy="0"/>
            </a:xfrm>
            <a:prstGeom prst="line">
              <a:avLst/>
            </a:prstGeom>
          </p:spPr>
          <p:style>
            <a:lnRef idx="1">
              <a:schemeClr val="dk1"/>
            </a:lnRef>
            <a:fillRef idx="0">
              <a:schemeClr val="dk1"/>
            </a:fillRef>
            <a:effectRef idx="0">
              <a:schemeClr val="dk1"/>
            </a:effectRef>
            <a:fontRef idx="minor">
              <a:schemeClr val="tx1"/>
            </a:fontRef>
          </p:style>
        </p:cxnSp>
        <p:cxnSp>
          <p:nvCxnSpPr>
            <p:cNvPr id="186" name="直線コネクタ 185"/>
            <p:cNvCxnSpPr/>
            <p:nvPr/>
          </p:nvCxnSpPr>
          <p:spPr>
            <a:xfrm rot="5400000">
              <a:off x="6155532" y="2493169"/>
              <a:ext cx="144462" cy="0"/>
            </a:xfrm>
            <a:prstGeom prst="line">
              <a:avLst/>
            </a:prstGeom>
          </p:spPr>
          <p:style>
            <a:lnRef idx="1">
              <a:schemeClr val="dk1"/>
            </a:lnRef>
            <a:fillRef idx="0">
              <a:schemeClr val="dk1"/>
            </a:fillRef>
            <a:effectRef idx="0">
              <a:schemeClr val="dk1"/>
            </a:effectRef>
            <a:fontRef idx="minor">
              <a:schemeClr val="tx1"/>
            </a:fontRef>
          </p:style>
        </p:cxnSp>
        <p:sp>
          <p:nvSpPr>
            <p:cNvPr id="187" name="テキスト ボックス 102"/>
            <p:cNvSpPr txBox="1">
              <a:spLocks noChangeArrowheads="1"/>
            </p:cNvSpPr>
            <p:nvPr/>
          </p:nvSpPr>
          <p:spPr bwMode="auto">
            <a:xfrm>
              <a:off x="6443663" y="2852738"/>
              <a:ext cx="897490" cy="338554"/>
            </a:xfrm>
            <a:prstGeom prst="rect">
              <a:avLst/>
            </a:prstGeom>
            <a:noFill/>
            <a:ln w="9525">
              <a:noFill/>
              <a:miter lim="800000"/>
              <a:headEnd/>
              <a:tailEnd/>
            </a:ln>
          </p:spPr>
          <p:txBody>
            <a:bodyPr wrap="none">
              <a:spAutoFit/>
            </a:bodyPr>
            <a:lstStyle/>
            <a:p>
              <a:r>
                <a:rPr lang="en-US" altLang="ja-JP" sz="1600" dirty="0"/>
                <a:t>To ASIC</a:t>
              </a:r>
              <a:endParaRPr lang="ja-JP" altLang="en-US" sz="1600" dirty="0"/>
            </a:p>
          </p:txBody>
        </p:sp>
        <p:cxnSp>
          <p:nvCxnSpPr>
            <p:cNvPr id="188" name="直線矢印コネクタ 187"/>
            <p:cNvCxnSpPr/>
            <p:nvPr/>
          </p:nvCxnSpPr>
          <p:spPr>
            <a:xfrm rot="10800000">
              <a:off x="6156325" y="3213100"/>
              <a:ext cx="863600" cy="7921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9" name="テキスト ボックス 105"/>
            <p:cNvSpPr txBox="1">
              <a:spLocks noChangeArrowheads="1"/>
            </p:cNvSpPr>
            <p:nvPr/>
          </p:nvSpPr>
          <p:spPr bwMode="auto">
            <a:xfrm>
              <a:off x="7019925" y="3860800"/>
              <a:ext cx="1552028" cy="584775"/>
            </a:xfrm>
            <a:prstGeom prst="rect">
              <a:avLst/>
            </a:prstGeom>
            <a:noFill/>
            <a:ln w="9525">
              <a:noFill/>
              <a:miter lim="800000"/>
              <a:headEnd/>
              <a:tailEnd/>
            </a:ln>
          </p:spPr>
          <p:txBody>
            <a:bodyPr wrap="none">
              <a:spAutoFit/>
            </a:bodyPr>
            <a:lstStyle/>
            <a:p>
              <a:r>
                <a:rPr lang="ja-JP" altLang="en-US" sz="1600" b="1" dirty="0"/>
                <a:t>低耐圧、小型の</a:t>
              </a:r>
              <a:endParaRPr lang="en-US" altLang="ja-JP" sz="1600" b="1" dirty="0"/>
            </a:p>
            <a:p>
              <a:r>
                <a:rPr lang="ja-JP" altLang="en-US" sz="1600" b="1" dirty="0"/>
                <a:t>ものでよい</a:t>
              </a:r>
            </a:p>
          </p:txBody>
        </p:sp>
      </p:grpSp>
      <p:sp>
        <p:nvSpPr>
          <p:cNvPr id="212" name="テキスト ボックス 102"/>
          <p:cNvSpPr txBox="1">
            <a:spLocks noChangeArrowheads="1"/>
          </p:cNvSpPr>
          <p:nvPr/>
        </p:nvSpPr>
        <p:spPr bwMode="auto">
          <a:xfrm>
            <a:off x="2483768" y="4797152"/>
            <a:ext cx="897490" cy="338554"/>
          </a:xfrm>
          <a:prstGeom prst="rect">
            <a:avLst/>
          </a:prstGeom>
          <a:noFill/>
          <a:ln w="9525">
            <a:noFill/>
            <a:miter lim="800000"/>
            <a:headEnd/>
            <a:tailEnd/>
          </a:ln>
        </p:spPr>
        <p:txBody>
          <a:bodyPr wrap="none">
            <a:spAutoFit/>
          </a:bodyPr>
          <a:lstStyle/>
          <a:p>
            <a:r>
              <a:rPr lang="en-US" altLang="ja-JP" sz="1600" dirty="0"/>
              <a:t>To ASIC</a:t>
            </a:r>
            <a:endParaRPr lang="ja-JP"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794849" y="685800"/>
            <a:ext cx="6240780" cy="6172200"/>
          </a:xfrm>
          <a:prstGeom prst="rect">
            <a:avLst/>
          </a:prstGeom>
          <a:noFill/>
          <a:ln w="9525">
            <a:noFill/>
            <a:miter lim="800000"/>
            <a:headEnd/>
            <a:tailEnd/>
          </a:ln>
        </p:spPr>
      </p:pic>
      <p:sp>
        <p:nvSpPr>
          <p:cNvPr id="2" name="タイトル 1"/>
          <p:cNvSpPr>
            <a:spLocks noGrp="1"/>
          </p:cNvSpPr>
          <p:nvPr>
            <p:ph type="title"/>
          </p:nvPr>
        </p:nvSpPr>
        <p:spPr>
          <a:xfrm>
            <a:off x="107504" y="0"/>
            <a:ext cx="7490792" cy="531912"/>
          </a:xfrm>
        </p:spPr>
        <p:txBody>
          <a:bodyPr/>
          <a:lstStyle/>
          <a:p>
            <a:r>
              <a:rPr lang="ja-JP" altLang="en-US" sz="3200" dirty="0" smtClean="0"/>
              <a:t>試験用基板レイアウト</a:t>
            </a:r>
            <a:endParaRPr kumimoji="1" lang="ja-JP" altLang="en-US" sz="3200" dirty="0"/>
          </a:p>
        </p:txBody>
      </p:sp>
      <p:sp>
        <p:nvSpPr>
          <p:cNvPr id="4" name="角丸四角形 3"/>
          <p:cNvSpPr/>
          <p:nvPr/>
        </p:nvSpPr>
        <p:spPr bwMode="auto">
          <a:xfrm>
            <a:off x="4971313" y="980728"/>
            <a:ext cx="1944216" cy="1224136"/>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5" name="角丸四角形 4"/>
          <p:cNvSpPr/>
          <p:nvPr/>
        </p:nvSpPr>
        <p:spPr bwMode="auto">
          <a:xfrm>
            <a:off x="3387137" y="980728"/>
            <a:ext cx="1512168" cy="1440160"/>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6" name="角丸四角形 5"/>
          <p:cNvSpPr/>
          <p:nvPr/>
        </p:nvSpPr>
        <p:spPr bwMode="auto">
          <a:xfrm>
            <a:off x="5043321" y="2276872"/>
            <a:ext cx="1800200" cy="3096344"/>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7" name="角丸四角形 6"/>
          <p:cNvSpPr/>
          <p:nvPr/>
        </p:nvSpPr>
        <p:spPr bwMode="auto">
          <a:xfrm>
            <a:off x="2883081" y="6021288"/>
            <a:ext cx="1872208" cy="720080"/>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8" name="角丸四角形 7"/>
          <p:cNvSpPr/>
          <p:nvPr/>
        </p:nvSpPr>
        <p:spPr bwMode="auto">
          <a:xfrm>
            <a:off x="2379025" y="2348880"/>
            <a:ext cx="1080120" cy="1080120"/>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9" name="角丸四角形 8"/>
          <p:cNvSpPr/>
          <p:nvPr/>
        </p:nvSpPr>
        <p:spPr bwMode="auto">
          <a:xfrm>
            <a:off x="395536" y="2708920"/>
            <a:ext cx="1728192" cy="2592288"/>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0" name="角丸四角形 9"/>
          <p:cNvSpPr/>
          <p:nvPr/>
        </p:nvSpPr>
        <p:spPr bwMode="auto">
          <a:xfrm>
            <a:off x="2667057" y="764704"/>
            <a:ext cx="936104" cy="720080"/>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1" name="角丸四角形 10"/>
          <p:cNvSpPr/>
          <p:nvPr/>
        </p:nvSpPr>
        <p:spPr bwMode="auto">
          <a:xfrm>
            <a:off x="1370913" y="1052736"/>
            <a:ext cx="1080120" cy="864096"/>
          </a:xfrm>
          <a:prstGeom prst="roundRect">
            <a:avLst/>
          </a:prstGeom>
          <a:noFill/>
          <a:ln w="15875" cap="flat" cmpd="sng" algn="ctr">
            <a:solidFill>
              <a:srgbClr val="BB113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2" name="角丸四角形 11"/>
          <p:cNvSpPr/>
          <p:nvPr/>
        </p:nvSpPr>
        <p:spPr bwMode="auto">
          <a:xfrm>
            <a:off x="2523041" y="3789040"/>
            <a:ext cx="1296144" cy="1152128"/>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3" name="角丸四角形 12"/>
          <p:cNvSpPr/>
          <p:nvPr/>
        </p:nvSpPr>
        <p:spPr bwMode="auto">
          <a:xfrm>
            <a:off x="3099105" y="4941168"/>
            <a:ext cx="1368152" cy="1080120"/>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4" name="角丸四角形 13"/>
          <p:cNvSpPr/>
          <p:nvPr/>
        </p:nvSpPr>
        <p:spPr bwMode="auto">
          <a:xfrm>
            <a:off x="4827297" y="5445224"/>
            <a:ext cx="1368152" cy="1368152"/>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5" name="テキスト ボックス 14"/>
          <p:cNvSpPr txBox="1"/>
          <p:nvPr/>
        </p:nvSpPr>
        <p:spPr>
          <a:xfrm>
            <a:off x="1946977" y="3140968"/>
            <a:ext cx="1229824" cy="461665"/>
          </a:xfrm>
          <a:prstGeom prst="rect">
            <a:avLst/>
          </a:prstGeom>
          <a:noFill/>
        </p:spPr>
        <p:txBody>
          <a:bodyPr wrap="none" rtlCol="0">
            <a:spAutoFit/>
          </a:bodyPr>
          <a:lstStyle/>
          <a:p>
            <a:r>
              <a:rPr kumimoji="1" lang="en-US" altLang="ja-JP" sz="2400" dirty="0" smtClean="0">
                <a:solidFill>
                  <a:srgbClr val="080808"/>
                </a:solidFill>
                <a:latin typeface="+mn-ea"/>
                <a:ea typeface="+mn-ea"/>
              </a:rPr>
              <a:t>WDAMP</a:t>
            </a:r>
            <a:endParaRPr kumimoji="1" lang="ja-JP" altLang="en-US" sz="2400" dirty="0">
              <a:solidFill>
                <a:srgbClr val="080808"/>
              </a:solidFill>
              <a:latin typeface="+mn-ea"/>
              <a:ea typeface="+mn-ea"/>
            </a:endParaRPr>
          </a:p>
        </p:txBody>
      </p:sp>
      <p:sp>
        <p:nvSpPr>
          <p:cNvPr id="16" name="テキスト ボックス 15"/>
          <p:cNvSpPr txBox="1"/>
          <p:nvPr/>
        </p:nvSpPr>
        <p:spPr>
          <a:xfrm>
            <a:off x="5403361" y="2492896"/>
            <a:ext cx="1895071"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レベル変換、デジタル出力</a:t>
            </a:r>
            <a:endParaRPr kumimoji="1" lang="ja-JP" altLang="en-US" sz="1200" b="1" dirty="0">
              <a:solidFill>
                <a:srgbClr val="080808"/>
              </a:solidFill>
              <a:latin typeface="+mn-ea"/>
              <a:ea typeface="+mn-ea"/>
            </a:endParaRPr>
          </a:p>
        </p:txBody>
      </p:sp>
      <p:sp>
        <p:nvSpPr>
          <p:cNvPr id="17" name="テキスト ボックス 16"/>
          <p:cNvSpPr txBox="1"/>
          <p:nvPr/>
        </p:nvSpPr>
        <p:spPr>
          <a:xfrm>
            <a:off x="2235009" y="6453336"/>
            <a:ext cx="1056700"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アナログ電源</a:t>
            </a:r>
            <a:endParaRPr kumimoji="1" lang="ja-JP" altLang="en-US" sz="1200" b="1" dirty="0">
              <a:solidFill>
                <a:srgbClr val="080808"/>
              </a:solidFill>
              <a:latin typeface="+mn-ea"/>
              <a:ea typeface="+mn-ea"/>
            </a:endParaRPr>
          </a:p>
        </p:txBody>
      </p:sp>
      <p:sp>
        <p:nvSpPr>
          <p:cNvPr id="18" name="テキスト ボックス 17"/>
          <p:cNvSpPr txBox="1"/>
          <p:nvPr/>
        </p:nvSpPr>
        <p:spPr>
          <a:xfrm>
            <a:off x="6006051" y="1639833"/>
            <a:ext cx="1053494"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デジタル電源</a:t>
            </a:r>
            <a:endParaRPr kumimoji="1" lang="ja-JP" altLang="en-US" sz="1200" b="1" dirty="0">
              <a:solidFill>
                <a:srgbClr val="080808"/>
              </a:solidFill>
              <a:latin typeface="+mn-ea"/>
              <a:ea typeface="+mn-ea"/>
            </a:endParaRPr>
          </a:p>
        </p:txBody>
      </p:sp>
      <p:sp>
        <p:nvSpPr>
          <p:cNvPr id="19" name="角丸四角形 18"/>
          <p:cNvSpPr/>
          <p:nvPr/>
        </p:nvSpPr>
        <p:spPr bwMode="auto">
          <a:xfrm>
            <a:off x="2451033" y="4725144"/>
            <a:ext cx="584448" cy="1008112"/>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0" name="テキスト ボックス 19"/>
          <p:cNvSpPr txBox="1"/>
          <p:nvPr/>
        </p:nvSpPr>
        <p:spPr>
          <a:xfrm>
            <a:off x="1730953" y="5805264"/>
            <a:ext cx="1317990"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テストパルス入力</a:t>
            </a:r>
            <a:endParaRPr kumimoji="1" lang="ja-JP" altLang="en-US" sz="1200" b="1" dirty="0">
              <a:solidFill>
                <a:srgbClr val="080808"/>
              </a:solidFill>
              <a:latin typeface="+mn-ea"/>
              <a:ea typeface="+mn-ea"/>
            </a:endParaRPr>
          </a:p>
        </p:txBody>
      </p:sp>
      <p:sp>
        <p:nvSpPr>
          <p:cNvPr id="21" name="テキスト ボックス 20"/>
          <p:cNvSpPr txBox="1"/>
          <p:nvPr/>
        </p:nvSpPr>
        <p:spPr>
          <a:xfrm>
            <a:off x="1082881" y="1135777"/>
            <a:ext cx="800219"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電荷入力</a:t>
            </a:r>
            <a:endParaRPr kumimoji="1" lang="ja-JP" altLang="en-US" sz="1200" b="1" dirty="0">
              <a:solidFill>
                <a:srgbClr val="080808"/>
              </a:solidFill>
              <a:latin typeface="+mn-ea"/>
              <a:ea typeface="+mn-ea"/>
            </a:endParaRPr>
          </a:p>
        </p:txBody>
      </p:sp>
      <p:sp>
        <p:nvSpPr>
          <p:cNvPr id="22" name="テキスト ボックス 21"/>
          <p:cNvSpPr txBox="1"/>
          <p:nvPr/>
        </p:nvSpPr>
        <p:spPr>
          <a:xfrm>
            <a:off x="4932040" y="6536377"/>
            <a:ext cx="2048959"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レベル変換、デジタル入出力</a:t>
            </a:r>
            <a:endParaRPr kumimoji="1" lang="ja-JP" altLang="en-US" sz="1200" b="1" dirty="0">
              <a:solidFill>
                <a:srgbClr val="080808"/>
              </a:solidFill>
              <a:latin typeface="+mn-ea"/>
              <a:ea typeface="+mn-ea"/>
            </a:endParaRPr>
          </a:p>
        </p:txBody>
      </p:sp>
      <p:sp>
        <p:nvSpPr>
          <p:cNvPr id="23" name="テキスト ボックス 22"/>
          <p:cNvSpPr txBox="1"/>
          <p:nvPr/>
        </p:nvSpPr>
        <p:spPr>
          <a:xfrm>
            <a:off x="3675169" y="4653136"/>
            <a:ext cx="2141933" cy="461665"/>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抵抗値、</a:t>
            </a:r>
            <a:r>
              <a:rPr lang="ja-JP" altLang="en-US" sz="1200" b="1" dirty="0" smtClean="0">
                <a:solidFill>
                  <a:srgbClr val="080808"/>
                </a:solidFill>
                <a:latin typeface="+mn-ea"/>
                <a:ea typeface="+mn-ea"/>
              </a:rPr>
              <a:t>ディスクリ値（</a:t>
            </a:r>
            <a:r>
              <a:rPr lang="en-US" altLang="ja-JP" sz="1200" b="1" dirty="0" smtClean="0">
                <a:solidFill>
                  <a:srgbClr val="080808"/>
                </a:solidFill>
                <a:latin typeface="+mn-ea"/>
                <a:ea typeface="+mn-ea"/>
              </a:rPr>
              <a:t>ADC</a:t>
            </a:r>
            <a:r>
              <a:rPr lang="ja-JP" altLang="en-US" sz="1200" b="1" dirty="0" smtClean="0">
                <a:solidFill>
                  <a:srgbClr val="080808"/>
                </a:solidFill>
                <a:latin typeface="+mn-ea"/>
                <a:ea typeface="+mn-ea"/>
              </a:rPr>
              <a:t>用）</a:t>
            </a:r>
            <a:endParaRPr lang="en-US" altLang="ja-JP" sz="1200" b="1" dirty="0" smtClean="0">
              <a:solidFill>
                <a:srgbClr val="080808"/>
              </a:solidFill>
              <a:latin typeface="+mn-ea"/>
              <a:ea typeface="+mn-ea"/>
            </a:endParaRPr>
          </a:p>
          <a:p>
            <a:r>
              <a:rPr kumimoji="1" lang="ja-JP" altLang="en-US" sz="1200" b="1" dirty="0" smtClean="0">
                <a:solidFill>
                  <a:srgbClr val="080808"/>
                </a:solidFill>
                <a:latin typeface="+mn-ea"/>
                <a:ea typeface="+mn-ea"/>
              </a:rPr>
              <a:t>の調整</a:t>
            </a:r>
            <a:endParaRPr kumimoji="1" lang="ja-JP" altLang="en-US" sz="1200" b="1" dirty="0">
              <a:solidFill>
                <a:srgbClr val="080808"/>
              </a:solidFill>
              <a:latin typeface="+mn-ea"/>
              <a:ea typeface="+mn-ea"/>
            </a:endParaRPr>
          </a:p>
        </p:txBody>
      </p:sp>
      <p:sp>
        <p:nvSpPr>
          <p:cNvPr id="24" name="テキスト ボックス 23"/>
          <p:cNvSpPr txBox="1"/>
          <p:nvPr/>
        </p:nvSpPr>
        <p:spPr>
          <a:xfrm>
            <a:off x="671799" y="548680"/>
            <a:ext cx="1955985" cy="461665"/>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アナログ信号モニター</a:t>
            </a:r>
            <a:endParaRPr kumimoji="1" lang="en-US" altLang="ja-JP" sz="1200" b="1" dirty="0" smtClean="0">
              <a:solidFill>
                <a:srgbClr val="080808"/>
              </a:solidFill>
              <a:latin typeface="+mn-ea"/>
              <a:ea typeface="+mn-ea"/>
            </a:endParaRPr>
          </a:p>
          <a:p>
            <a:r>
              <a:rPr lang="ja-JP" altLang="en-US" sz="1200" b="1" dirty="0" smtClean="0">
                <a:solidFill>
                  <a:srgbClr val="080808"/>
                </a:solidFill>
                <a:latin typeface="+mn-ea"/>
                <a:ea typeface="+mn-ea"/>
              </a:rPr>
              <a:t>（プリアンプ、</a:t>
            </a:r>
            <a:r>
              <a:rPr kumimoji="1" lang="ja-JP" altLang="en-US" sz="1200" b="1" dirty="0" smtClean="0">
                <a:solidFill>
                  <a:srgbClr val="080808"/>
                </a:solidFill>
                <a:latin typeface="+mn-ea"/>
                <a:ea typeface="+mn-ea"/>
              </a:rPr>
              <a:t>シュエーパー）</a:t>
            </a:r>
            <a:endParaRPr kumimoji="1" lang="ja-JP" altLang="en-US" sz="1200" b="1" dirty="0">
              <a:solidFill>
                <a:srgbClr val="080808"/>
              </a:solidFill>
              <a:latin typeface="+mn-ea"/>
              <a:ea typeface="+mn-ea"/>
            </a:endParaRPr>
          </a:p>
        </p:txBody>
      </p:sp>
      <p:sp>
        <p:nvSpPr>
          <p:cNvPr id="25" name="テキスト ボックス 24"/>
          <p:cNvSpPr txBox="1"/>
          <p:nvPr/>
        </p:nvSpPr>
        <p:spPr>
          <a:xfrm>
            <a:off x="3603161" y="620688"/>
            <a:ext cx="1895071" cy="276999"/>
          </a:xfrm>
          <a:prstGeom prst="rect">
            <a:avLst/>
          </a:prstGeom>
          <a:solidFill>
            <a:schemeClr val="accent1"/>
          </a:solidFill>
        </p:spPr>
        <p:txBody>
          <a:bodyPr wrap="none" rtlCol="0">
            <a:spAutoFit/>
          </a:bodyPr>
          <a:lstStyle/>
          <a:p>
            <a:r>
              <a:rPr kumimoji="1" lang="ja-JP" altLang="en-US" sz="1200" b="1" dirty="0" smtClean="0">
                <a:solidFill>
                  <a:srgbClr val="080808"/>
                </a:solidFill>
                <a:latin typeface="+mn-ea"/>
                <a:ea typeface="+mn-ea"/>
              </a:rPr>
              <a:t>レベル変換、デジタル出力</a:t>
            </a:r>
            <a:endParaRPr kumimoji="1" lang="ja-JP" altLang="en-US" sz="1200" b="1" dirty="0">
              <a:solidFill>
                <a:srgbClr val="080808"/>
              </a:solidFill>
              <a:latin typeface="+mn-ea"/>
              <a:ea typeface="+mn-ea"/>
            </a:endParaRPr>
          </a:p>
        </p:txBody>
      </p:sp>
      <p:sp>
        <p:nvSpPr>
          <p:cNvPr id="26" name="テキスト ボックス 25"/>
          <p:cNvSpPr txBox="1"/>
          <p:nvPr/>
        </p:nvSpPr>
        <p:spPr>
          <a:xfrm>
            <a:off x="2018985" y="2060848"/>
            <a:ext cx="1567422" cy="276999"/>
          </a:xfrm>
          <a:prstGeom prst="rect">
            <a:avLst/>
          </a:prstGeom>
          <a:solidFill>
            <a:schemeClr val="accent1"/>
          </a:solidFill>
        </p:spPr>
        <p:txBody>
          <a:bodyPr wrap="square" rtlCol="0">
            <a:spAutoFit/>
          </a:bodyPr>
          <a:lstStyle/>
          <a:p>
            <a:r>
              <a:rPr kumimoji="1" lang="ja-JP" altLang="en-US" sz="1200" b="1" dirty="0" smtClean="0">
                <a:solidFill>
                  <a:srgbClr val="080808"/>
                </a:solidFill>
                <a:latin typeface="+mn-ea"/>
                <a:ea typeface="+mn-ea"/>
              </a:rPr>
              <a:t>バイアス用基準電流</a:t>
            </a:r>
            <a:endParaRPr kumimoji="1" lang="ja-JP" altLang="en-US" sz="1200" b="1" dirty="0">
              <a:solidFill>
                <a:srgbClr val="080808"/>
              </a:solidFill>
              <a:latin typeface="+mn-ea"/>
              <a:ea typeface="+mn-ea"/>
            </a:endParaRPr>
          </a:p>
        </p:txBody>
      </p:sp>
      <p:sp>
        <p:nvSpPr>
          <p:cNvPr id="27" name="テキスト ボックス 26"/>
          <p:cNvSpPr txBox="1"/>
          <p:nvPr/>
        </p:nvSpPr>
        <p:spPr>
          <a:xfrm>
            <a:off x="2235009" y="3501008"/>
            <a:ext cx="1656184" cy="276999"/>
          </a:xfrm>
          <a:prstGeom prst="rect">
            <a:avLst/>
          </a:prstGeom>
          <a:solidFill>
            <a:schemeClr val="accent1"/>
          </a:solidFill>
        </p:spPr>
        <p:txBody>
          <a:bodyPr wrap="square" rtlCol="0">
            <a:spAutoFit/>
          </a:bodyPr>
          <a:lstStyle/>
          <a:p>
            <a:r>
              <a:rPr kumimoji="1" lang="ja-JP" altLang="en-US" sz="1200" b="1" dirty="0" smtClean="0">
                <a:solidFill>
                  <a:srgbClr val="080808"/>
                </a:solidFill>
                <a:latin typeface="+mn-ea"/>
                <a:ea typeface="+mn-ea"/>
              </a:rPr>
              <a:t>基準電圧モニター端子</a:t>
            </a:r>
            <a:endParaRPr kumimoji="1" lang="ja-JP" altLang="en-US" sz="1200" b="1" dirty="0">
              <a:solidFill>
                <a:srgbClr val="080808"/>
              </a:solidFill>
              <a:latin typeface="+mn-ea"/>
              <a:ea typeface="+mn-ea"/>
            </a:endParaRPr>
          </a:p>
        </p:txBody>
      </p:sp>
      <p:sp>
        <p:nvSpPr>
          <p:cNvPr id="29" name="角丸四角形 28"/>
          <p:cNvSpPr/>
          <p:nvPr/>
        </p:nvSpPr>
        <p:spPr bwMode="auto">
          <a:xfrm>
            <a:off x="1010873" y="1268760"/>
            <a:ext cx="1224136" cy="5040560"/>
          </a:xfrm>
          <a:prstGeom prst="roundRect">
            <a:avLst/>
          </a:prstGeom>
          <a:noFill/>
          <a:ln w="1587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31" name="左中かっこ 30"/>
          <p:cNvSpPr/>
          <p:nvPr/>
        </p:nvSpPr>
        <p:spPr bwMode="auto">
          <a:xfrm rot="10800000">
            <a:off x="7092280" y="764704"/>
            <a:ext cx="576064" cy="5976664"/>
          </a:xfrm>
          <a:prstGeom prst="leftBrace">
            <a:avLst/>
          </a:prstGeom>
          <a:noFill/>
          <a:ln w="254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32" name="テキスト ボックス 31"/>
          <p:cNvSpPr txBox="1"/>
          <p:nvPr/>
        </p:nvSpPr>
        <p:spPr>
          <a:xfrm>
            <a:off x="7812360" y="3501008"/>
            <a:ext cx="758541" cy="400110"/>
          </a:xfrm>
          <a:prstGeom prst="rect">
            <a:avLst/>
          </a:prstGeom>
          <a:noFill/>
        </p:spPr>
        <p:txBody>
          <a:bodyPr wrap="none" rtlCol="0">
            <a:spAutoFit/>
          </a:bodyPr>
          <a:lstStyle/>
          <a:p>
            <a:r>
              <a:rPr kumimoji="1" lang="en-US" altLang="ja-JP" sz="2000" dirty="0" smtClean="0">
                <a:solidFill>
                  <a:srgbClr val="080808"/>
                </a:solidFill>
                <a:latin typeface="ＭＳ Ｐゴシック" pitchFamily="50" charset="-128"/>
              </a:rPr>
              <a:t>15cm</a:t>
            </a:r>
            <a:endParaRPr kumimoji="1" lang="ja-JP" altLang="en-US" sz="2000" dirty="0">
              <a:solidFill>
                <a:srgbClr val="080808"/>
              </a:solidFill>
              <a:latin typeface="ＭＳ Ｐゴシック"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アナログ、デジタル分離部分</a:t>
            </a:r>
            <a:endParaRPr kumimoji="1" lang="ja-JP" altLang="en-US" dirty="0"/>
          </a:p>
        </p:txBody>
      </p:sp>
      <p:sp>
        <p:nvSpPr>
          <p:cNvPr id="2" name="日付プレースホルダ 1"/>
          <p:cNvSpPr>
            <a:spLocks noGrp="1"/>
          </p:cNvSpPr>
          <p:nvPr>
            <p:ph type="dt" sz="half" idx="10"/>
          </p:nvPr>
        </p:nvSpPr>
        <p:spPr/>
        <p:txBody>
          <a:bodyPr/>
          <a:lstStyle/>
          <a:p>
            <a:pPr>
              <a:defRPr/>
            </a:pPr>
            <a:fld id="{7FC244B7-3AB1-4A59-AB8F-D07C7DC7B711}" type="datetime1">
              <a:rPr lang="ja-JP" altLang="en-US" smtClean="0">
                <a:solidFill>
                  <a:srgbClr val="000000"/>
                </a:solidFill>
              </a:rPr>
              <a:pPr>
                <a:defRPr/>
              </a:pPr>
              <a:t>2011/2/1</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p>
            <a:pPr>
              <a:defRPr/>
            </a:pPr>
            <a:r>
              <a:rPr lang="en-US" altLang="ja-JP" dirty="0" err="1" smtClean="0">
                <a:solidFill>
                  <a:srgbClr val="000000"/>
                </a:solidFill>
              </a:rPr>
              <a:t>WDAMP試験基板</a:t>
            </a:r>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p>
            <a:pPr>
              <a:defRPr/>
            </a:pPr>
            <a:fld id="{0AEFD661-7035-4143-99DE-05B0DEFFC77D}" type="slidenum">
              <a:rPr lang="en-US" altLang="ja-JP" smtClean="0">
                <a:solidFill>
                  <a:srgbClr val="000000"/>
                </a:solidFill>
              </a:rPr>
              <a:pPr>
                <a:defRPr/>
              </a:pPr>
              <a:t>19</a:t>
            </a:fld>
            <a:endParaRPr lang="en-US" altLang="ja-JP">
              <a:solidFill>
                <a:srgbClr val="000000"/>
              </a:solidFill>
            </a:endParaRPr>
          </a:p>
        </p:txBody>
      </p:sp>
      <p:pic>
        <p:nvPicPr>
          <p:cNvPr id="56322" name="Picture 2"/>
          <p:cNvPicPr>
            <a:picLocks noChangeAspect="1" noChangeArrowheads="1"/>
          </p:cNvPicPr>
          <p:nvPr/>
        </p:nvPicPr>
        <p:blipFill>
          <a:blip r:embed="rId2" cstate="print"/>
          <a:srcRect/>
          <a:stretch>
            <a:fillRect/>
          </a:stretch>
        </p:blipFill>
        <p:spPr bwMode="auto">
          <a:xfrm>
            <a:off x="323528" y="2276872"/>
            <a:ext cx="4137660" cy="4103370"/>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srcRect/>
          <a:stretch>
            <a:fillRect/>
          </a:stretch>
        </p:blipFill>
        <p:spPr bwMode="auto">
          <a:xfrm>
            <a:off x="4716016" y="2276872"/>
            <a:ext cx="4131945" cy="4114800"/>
          </a:xfrm>
          <a:prstGeom prst="rect">
            <a:avLst/>
          </a:prstGeom>
          <a:noFill/>
          <a:ln w="9525">
            <a:noFill/>
            <a:miter lim="800000"/>
            <a:headEnd/>
            <a:tailEnd/>
          </a:ln>
        </p:spPr>
      </p:pic>
      <p:sp>
        <p:nvSpPr>
          <p:cNvPr id="9" name="テキスト ボックス 8"/>
          <p:cNvSpPr txBox="1"/>
          <p:nvPr/>
        </p:nvSpPr>
        <p:spPr>
          <a:xfrm>
            <a:off x="395536" y="1844824"/>
            <a:ext cx="5918608" cy="523220"/>
          </a:xfrm>
          <a:prstGeom prst="rect">
            <a:avLst/>
          </a:prstGeom>
          <a:noFill/>
        </p:spPr>
        <p:txBody>
          <a:bodyPr wrap="none" rtlCol="0">
            <a:spAutoFit/>
          </a:bodyPr>
          <a:lstStyle/>
          <a:p>
            <a:r>
              <a:rPr kumimoji="1" lang="ja-JP" altLang="en-US" dirty="0" smtClean="0"/>
              <a:t>内層グランド　　　　　　　　　　内層電源</a:t>
            </a:r>
            <a:endParaRPr kumimoji="1" lang="ja-JP" altLang="en-US" dirty="0"/>
          </a:p>
        </p:txBody>
      </p:sp>
      <p:sp>
        <p:nvSpPr>
          <p:cNvPr id="10" name="テキスト ボックス 9"/>
          <p:cNvSpPr txBox="1"/>
          <p:nvPr/>
        </p:nvSpPr>
        <p:spPr>
          <a:xfrm>
            <a:off x="971600" y="6381328"/>
            <a:ext cx="3632726" cy="307777"/>
          </a:xfrm>
          <a:prstGeom prst="rect">
            <a:avLst/>
          </a:prstGeom>
          <a:noFill/>
        </p:spPr>
        <p:txBody>
          <a:bodyPr wrap="none" rtlCol="0">
            <a:spAutoFit/>
          </a:bodyPr>
          <a:lstStyle/>
          <a:p>
            <a:r>
              <a:rPr kumimoji="1" lang="ja-JP" altLang="en-US" sz="1400" dirty="0" smtClean="0"/>
              <a:t>アナロググランド　　　　　　　　デジタルグランド</a:t>
            </a:r>
            <a:endParaRPr kumimoji="1" lang="ja-JP" altLang="en-US" sz="1400" dirty="0"/>
          </a:p>
        </p:txBody>
      </p:sp>
      <p:sp>
        <p:nvSpPr>
          <p:cNvPr id="11" name="テキスト ボックス 10"/>
          <p:cNvSpPr txBox="1"/>
          <p:nvPr/>
        </p:nvSpPr>
        <p:spPr>
          <a:xfrm>
            <a:off x="5004048" y="6381328"/>
            <a:ext cx="3855543" cy="307777"/>
          </a:xfrm>
          <a:prstGeom prst="rect">
            <a:avLst/>
          </a:prstGeom>
          <a:noFill/>
        </p:spPr>
        <p:txBody>
          <a:bodyPr wrap="none" rtlCol="0">
            <a:spAutoFit/>
          </a:bodyPr>
          <a:lstStyle/>
          <a:p>
            <a:r>
              <a:rPr kumimoji="1" lang="ja-JP" altLang="en-US" sz="1400" dirty="0" smtClean="0"/>
              <a:t>アナログ　</a:t>
            </a:r>
            <a:r>
              <a:rPr kumimoji="1" lang="en-US" altLang="ja-JP" sz="1400" dirty="0" err="1" smtClean="0"/>
              <a:t>Vdd</a:t>
            </a:r>
            <a:r>
              <a:rPr kumimoji="1" lang="ja-JP" altLang="en-US" sz="1400" dirty="0" smtClean="0"/>
              <a:t>　　　</a:t>
            </a:r>
            <a:r>
              <a:rPr lang="ja-JP" altLang="en-US" sz="1400" dirty="0" smtClean="0"/>
              <a:t>　アナログ</a:t>
            </a:r>
            <a:r>
              <a:rPr lang="en-US" altLang="ja-JP" sz="1400" dirty="0" err="1" smtClean="0"/>
              <a:t>Vss</a:t>
            </a:r>
            <a:r>
              <a:rPr lang="ja-JP" altLang="en-US" sz="1400" dirty="0" smtClean="0"/>
              <a:t>　　デジタル</a:t>
            </a:r>
            <a:r>
              <a:rPr lang="en-US" altLang="ja-JP" sz="1400" dirty="0" err="1" smtClean="0"/>
              <a:t>Vdd</a:t>
            </a:r>
            <a:endParaRPr kumimoji="1" lang="ja-JP" altLang="en-US" sz="1400" dirty="0"/>
          </a:p>
        </p:txBody>
      </p:sp>
      <p:sp>
        <p:nvSpPr>
          <p:cNvPr id="12" name="テキスト ボックス 11"/>
          <p:cNvSpPr txBox="1"/>
          <p:nvPr/>
        </p:nvSpPr>
        <p:spPr>
          <a:xfrm>
            <a:off x="6588224" y="1969095"/>
            <a:ext cx="2303836" cy="307777"/>
          </a:xfrm>
          <a:prstGeom prst="rect">
            <a:avLst/>
          </a:prstGeom>
          <a:noFill/>
        </p:spPr>
        <p:txBody>
          <a:bodyPr wrap="none" rtlCol="0">
            <a:spAutoFit/>
          </a:bodyPr>
          <a:lstStyle/>
          <a:p>
            <a:r>
              <a:rPr kumimoji="1" lang="ja-JP" altLang="en-US" sz="1400" dirty="0" smtClean="0"/>
              <a:t>デジタル　</a:t>
            </a:r>
            <a:r>
              <a:rPr kumimoji="1" lang="en-US" altLang="ja-JP" sz="1400" dirty="0" err="1" smtClean="0"/>
              <a:t>Vss</a:t>
            </a:r>
            <a:r>
              <a:rPr kumimoji="1" lang="ja-JP" altLang="en-US" sz="1400" dirty="0" smtClean="0"/>
              <a:t>　　　　　</a:t>
            </a:r>
            <a:r>
              <a:rPr kumimoji="1" lang="en-US" altLang="ja-JP" sz="1400" dirty="0" smtClean="0"/>
              <a:t>+3.3V</a:t>
            </a:r>
            <a:endParaRPr kumimoji="1" lang="ja-JP" alt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536" y="228600"/>
            <a:ext cx="8208912" cy="752128"/>
          </a:xfrm>
        </p:spPr>
        <p:txBody>
          <a:bodyPr/>
          <a:lstStyle/>
          <a:p>
            <a:r>
              <a:rPr lang="ja-JP" altLang="en-US" sz="3600" b="1" dirty="0" smtClean="0">
                <a:latin typeface="HGPｺﾞｼｯｸE" pitchFamily="50" charset="-128"/>
                <a:ea typeface="HGPｺﾞｼｯｸE" pitchFamily="50" charset="-128"/>
              </a:rPr>
              <a:t>開発経緯</a:t>
            </a:r>
            <a:endParaRPr lang="ja-JP" altLang="en-US" sz="3600" b="1" dirty="0">
              <a:latin typeface="HGPｺﾞｼｯｸE" pitchFamily="50" charset="-128"/>
              <a:ea typeface="HGPｺﾞｼｯｸE" pitchFamily="50" charset="-128"/>
            </a:endParaRPr>
          </a:p>
        </p:txBody>
      </p:sp>
      <p:sp>
        <p:nvSpPr>
          <p:cNvPr id="10" name="テキスト ボックス 9"/>
          <p:cNvSpPr txBox="1"/>
          <p:nvPr/>
        </p:nvSpPr>
        <p:spPr>
          <a:xfrm>
            <a:off x="539552" y="4077072"/>
            <a:ext cx="8208912" cy="2277547"/>
          </a:xfrm>
          <a:prstGeom prst="rect">
            <a:avLst/>
          </a:prstGeom>
          <a:noFill/>
          <a:ln w="12700">
            <a:noFill/>
          </a:ln>
        </p:spPr>
        <p:txBody>
          <a:bodyPr wrap="square" rtlCol="0">
            <a:spAutoFit/>
          </a:bodyPr>
          <a:lstStyle/>
          <a:p>
            <a:pPr marL="514350" indent="-514350"/>
            <a:r>
              <a:rPr lang="ja-JP" altLang="en-US" b="1" dirty="0" smtClean="0">
                <a:solidFill>
                  <a:schemeClr val="bg2">
                    <a:lumMod val="10000"/>
                  </a:schemeClr>
                </a:solidFill>
              </a:rPr>
              <a:t>　</a:t>
            </a:r>
            <a:r>
              <a:rPr lang="ja-JP" altLang="en-US" sz="1800" b="1" dirty="0" smtClean="0">
                <a:solidFill>
                  <a:schemeClr val="bg2">
                    <a:lumMod val="10000"/>
                  </a:schemeClr>
                </a:solidFill>
                <a:latin typeface="+mn-ea"/>
                <a:ea typeface="+mn-ea"/>
              </a:rPr>
              <a:t>●　</a:t>
            </a:r>
            <a:r>
              <a:rPr lang="en-US" altLang="ja-JP" sz="1800" b="1" dirty="0" smtClean="0">
                <a:solidFill>
                  <a:schemeClr val="bg2">
                    <a:lumMod val="10000"/>
                  </a:schemeClr>
                </a:solidFill>
                <a:latin typeface="+mn-ea"/>
                <a:ea typeface="+mn-ea"/>
              </a:rPr>
              <a:t>0.5μmCMOS</a:t>
            </a:r>
            <a:r>
              <a:rPr lang="ja-JP" altLang="en-US" sz="1800" b="1" dirty="0" smtClean="0">
                <a:solidFill>
                  <a:schemeClr val="bg2">
                    <a:lumMod val="10000"/>
                  </a:schemeClr>
                </a:solidFill>
                <a:latin typeface="+mn-ea"/>
                <a:ea typeface="+mn-ea"/>
              </a:rPr>
              <a:t>プロセスによる</a:t>
            </a:r>
            <a:r>
              <a:rPr lang="en-US" altLang="ja-JP" sz="1800" b="1" dirty="0" smtClean="0">
                <a:solidFill>
                  <a:schemeClr val="bg2">
                    <a:lumMod val="10000"/>
                  </a:schemeClr>
                </a:solidFill>
                <a:latin typeface="+mn-ea"/>
                <a:ea typeface="+mn-ea"/>
              </a:rPr>
              <a:t>ASIC</a:t>
            </a:r>
            <a:r>
              <a:rPr lang="ja-JP" altLang="en-US" sz="1800" b="1" dirty="0" smtClean="0">
                <a:solidFill>
                  <a:schemeClr val="bg2">
                    <a:lumMod val="10000"/>
                  </a:schemeClr>
                </a:solidFill>
                <a:latin typeface="+mn-ea"/>
                <a:ea typeface="+mn-ea"/>
              </a:rPr>
              <a:t>開発　</a:t>
            </a:r>
            <a:endParaRPr lang="en-US" altLang="ja-JP" sz="1800" b="1" dirty="0" smtClean="0">
              <a:solidFill>
                <a:schemeClr val="bg2">
                  <a:lumMod val="10000"/>
                </a:schemeClr>
              </a:solidFill>
              <a:latin typeface="+mn-ea"/>
              <a:ea typeface="+mn-ea"/>
            </a:endParaRPr>
          </a:p>
          <a:p>
            <a:pPr marL="514350" indent="-514350"/>
            <a:r>
              <a:rPr lang="ja-JP" altLang="en-US" sz="1800" b="1" dirty="0" smtClean="0">
                <a:solidFill>
                  <a:schemeClr val="bg2">
                    <a:lumMod val="10000"/>
                  </a:schemeClr>
                </a:solidFill>
                <a:latin typeface="+mn-ea"/>
                <a:ea typeface="+mn-ea"/>
              </a:rPr>
              <a:t>　　　　　</a:t>
            </a:r>
            <a:r>
              <a:rPr lang="en-US" altLang="ja-JP" sz="1800" b="1" dirty="0" smtClean="0">
                <a:solidFill>
                  <a:schemeClr val="bg2">
                    <a:lumMod val="10000"/>
                  </a:schemeClr>
                </a:solidFill>
                <a:latin typeface="+mn-ea"/>
                <a:ea typeface="+mn-ea"/>
              </a:rPr>
              <a:t>2008</a:t>
            </a:r>
            <a:r>
              <a:rPr lang="ja-JP" altLang="en-US" sz="1800" b="1" dirty="0" smtClean="0">
                <a:solidFill>
                  <a:schemeClr val="bg2">
                    <a:lumMod val="10000"/>
                  </a:schemeClr>
                </a:solidFill>
                <a:latin typeface="+mn-ea"/>
                <a:ea typeface="+mn-ea"/>
              </a:rPr>
              <a:t>年　「</a:t>
            </a:r>
            <a:r>
              <a:rPr lang="en-US" altLang="ja-JP" sz="1800" b="1" dirty="0" smtClean="0">
                <a:solidFill>
                  <a:schemeClr val="bg2">
                    <a:lumMod val="10000"/>
                  </a:schemeClr>
                </a:solidFill>
                <a:latin typeface="+mn-ea"/>
                <a:ea typeface="+mn-ea"/>
              </a:rPr>
              <a:t>ASIC</a:t>
            </a:r>
            <a:r>
              <a:rPr lang="ja-JP" altLang="en-US" sz="1800" b="1" dirty="0" smtClean="0">
                <a:solidFill>
                  <a:schemeClr val="bg2">
                    <a:lumMod val="10000"/>
                  </a:schemeClr>
                </a:solidFill>
                <a:latin typeface="+mn-ea"/>
                <a:ea typeface="+mn-ea"/>
              </a:rPr>
              <a:t>デザイン講習および製作実習」に参加</a:t>
            </a:r>
            <a:endParaRPr lang="en-US" altLang="ja-JP" sz="1800" b="1" dirty="0" smtClean="0">
              <a:solidFill>
                <a:schemeClr val="bg2">
                  <a:lumMod val="10000"/>
                </a:schemeClr>
              </a:solidFill>
              <a:latin typeface="+mn-ea"/>
              <a:ea typeface="+mn-ea"/>
            </a:endParaRPr>
          </a:p>
          <a:p>
            <a:pPr marL="514350" indent="-514350"/>
            <a:r>
              <a:rPr lang="ja-JP" altLang="en-US" sz="1800" b="1" dirty="0" smtClean="0">
                <a:solidFill>
                  <a:schemeClr val="bg2">
                    <a:lumMod val="10000"/>
                  </a:schemeClr>
                </a:solidFill>
                <a:latin typeface="+mn-ea"/>
                <a:ea typeface="+mn-ea"/>
              </a:rPr>
              <a:t>　　　　　</a:t>
            </a:r>
            <a:r>
              <a:rPr lang="en-US" altLang="ja-JP" sz="1800" b="1" dirty="0" smtClean="0">
                <a:solidFill>
                  <a:schemeClr val="bg2">
                    <a:lumMod val="10000"/>
                  </a:schemeClr>
                </a:solidFill>
                <a:latin typeface="+mn-ea"/>
                <a:ea typeface="+mn-ea"/>
              </a:rPr>
              <a:t>KEK</a:t>
            </a:r>
            <a:r>
              <a:rPr lang="ja-JP" altLang="en-US" sz="1800" b="1" dirty="0" smtClean="0">
                <a:solidFill>
                  <a:schemeClr val="bg2">
                    <a:lumMod val="10000"/>
                  </a:schemeClr>
                </a:solidFill>
                <a:latin typeface="+mn-ea"/>
                <a:ea typeface="+mn-ea"/>
              </a:rPr>
              <a:t>　</a:t>
            </a:r>
            <a:r>
              <a:rPr lang="en-US" altLang="ja-JP" sz="1800" b="1" dirty="0" smtClean="0">
                <a:solidFill>
                  <a:schemeClr val="bg2">
                    <a:lumMod val="10000"/>
                  </a:schemeClr>
                </a:solidFill>
                <a:latin typeface="+mn-ea"/>
                <a:ea typeface="+mn-ea"/>
              </a:rPr>
              <a:t>AISC</a:t>
            </a:r>
            <a:r>
              <a:rPr lang="ja-JP" altLang="en-US" sz="1800" b="1" dirty="0" smtClean="0">
                <a:solidFill>
                  <a:schemeClr val="bg2">
                    <a:lumMod val="10000"/>
                  </a:schemeClr>
                </a:solidFill>
                <a:latin typeface="+mn-ea"/>
                <a:ea typeface="+mn-ea"/>
              </a:rPr>
              <a:t>ライブラリー（</a:t>
            </a:r>
            <a:r>
              <a:rPr lang="en-US" altLang="ja-JP" sz="1800" b="1" dirty="0" smtClean="0">
                <a:solidFill>
                  <a:schemeClr val="bg2">
                    <a:lumMod val="10000"/>
                  </a:schemeClr>
                </a:solidFill>
                <a:latin typeface="+mn-ea"/>
                <a:ea typeface="+mn-ea"/>
              </a:rPr>
              <a:t>FE2006</a:t>
            </a:r>
            <a:r>
              <a:rPr lang="ja-JP" altLang="en-US" sz="1800" b="1" dirty="0" smtClean="0">
                <a:solidFill>
                  <a:schemeClr val="bg2">
                    <a:lumMod val="10000"/>
                  </a:schemeClr>
                </a:solidFill>
                <a:latin typeface="+mn-ea"/>
                <a:ea typeface="+mn-ea"/>
              </a:rPr>
              <a:t>）を使用。</a:t>
            </a:r>
            <a:endParaRPr lang="en-US" altLang="ja-JP" sz="1800" b="1" dirty="0" smtClean="0">
              <a:solidFill>
                <a:schemeClr val="bg2">
                  <a:lumMod val="10000"/>
                </a:schemeClr>
              </a:solidFill>
              <a:latin typeface="+mn-ea"/>
              <a:ea typeface="+mn-ea"/>
            </a:endParaRPr>
          </a:p>
          <a:p>
            <a:pPr marL="514350" indent="-514350"/>
            <a:endParaRPr lang="en-US" altLang="ja-JP" sz="1800" b="1" dirty="0" smtClean="0">
              <a:solidFill>
                <a:schemeClr val="bg2">
                  <a:lumMod val="10000"/>
                </a:schemeClr>
              </a:solidFill>
              <a:latin typeface="+mn-ea"/>
              <a:ea typeface="+mn-ea"/>
            </a:endParaRPr>
          </a:p>
          <a:p>
            <a:pPr marL="514350" indent="-514350"/>
            <a:r>
              <a:rPr lang="ja-JP" altLang="en-US" sz="1800" b="1" dirty="0" smtClean="0">
                <a:solidFill>
                  <a:schemeClr val="bg2">
                    <a:lumMod val="10000"/>
                  </a:schemeClr>
                </a:solidFill>
                <a:latin typeface="+mn-ea"/>
                <a:ea typeface="+mn-ea"/>
              </a:rPr>
              <a:t>　●　</a:t>
            </a:r>
            <a:r>
              <a:rPr lang="en-US" altLang="ja-JP" sz="1800" b="1" dirty="0" smtClean="0">
                <a:solidFill>
                  <a:schemeClr val="bg2">
                    <a:lumMod val="10000"/>
                  </a:schemeClr>
                </a:solidFill>
                <a:latin typeface="+mn-ea"/>
                <a:ea typeface="+mn-ea"/>
              </a:rPr>
              <a:t> 0.25μmCMOS</a:t>
            </a:r>
            <a:r>
              <a:rPr lang="ja-JP" altLang="en-US" sz="1800" b="1" dirty="0" smtClean="0">
                <a:solidFill>
                  <a:schemeClr val="bg2">
                    <a:lumMod val="10000"/>
                  </a:schemeClr>
                </a:solidFill>
                <a:latin typeface="+mn-ea"/>
                <a:ea typeface="+mn-ea"/>
              </a:rPr>
              <a:t>プロセスによる</a:t>
            </a:r>
            <a:r>
              <a:rPr lang="en-US" altLang="ja-JP" sz="1800" b="1" dirty="0" smtClean="0">
                <a:solidFill>
                  <a:schemeClr val="bg2">
                    <a:lumMod val="10000"/>
                  </a:schemeClr>
                </a:solidFill>
                <a:latin typeface="+mn-ea"/>
                <a:ea typeface="+mn-ea"/>
              </a:rPr>
              <a:t>ASIC</a:t>
            </a:r>
            <a:r>
              <a:rPr lang="ja-JP" altLang="en-US" sz="1800" b="1" dirty="0" smtClean="0">
                <a:solidFill>
                  <a:schemeClr val="bg2">
                    <a:lumMod val="10000"/>
                  </a:schemeClr>
                </a:solidFill>
                <a:latin typeface="+mn-ea"/>
                <a:ea typeface="+mn-ea"/>
              </a:rPr>
              <a:t>開発</a:t>
            </a:r>
            <a:endParaRPr lang="en-US" altLang="ja-JP" sz="1800" b="1" dirty="0" smtClean="0">
              <a:solidFill>
                <a:schemeClr val="bg2">
                  <a:lumMod val="10000"/>
                </a:schemeClr>
              </a:solidFill>
              <a:latin typeface="+mn-ea"/>
              <a:ea typeface="+mn-ea"/>
            </a:endParaRPr>
          </a:p>
          <a:p>
            <a:pPr marL="514350" indent="-514350"/>
            <a:r>
              <a:rPr lang="ja-JP" altLang="en-US" sz="1800" b="1" dirty="0" smtClean="0">
                <a:solidFill>
                  <a:schemeClr val="bg2">
                    <a:lumMod val="10000"/>
                  </a:schemeClr>
                </a:solidFill>
                <a:latin typeface="+mn-ea"/>
                <a:ea typeface="+mn-ea"/>
              </a:rPr>
              <a:t>　　　　　</a:t>
            </a:r>
            <a:r>
              <a:rPr lang="en-US" altLang="ja-JP" sz="1800" b="1" dirty="0" smtClean="0">
                <a:solidFill>
                  <a:schemeClr val="bg2">
                    <a:lumMod val="10000"/>
                  </a:schemeClr>
                </a:solidFill>
                <a:latin typeface="+mn-ea"/>
                <a:ea typeface="+mn-ea"/>
              </a:rPr>
              <a:t>2009</a:t>
            </a:r>
            <a:r>
              <a:rPr lang="ja-JP" altLang="en-US" sz="1800" b="1" dirty="0" smtClean="0">
                <a:solidFill>
                  <a:schemeClr val="bg2">
                    <a:lumMod val="10000"/>
                  </a:schemeClr>
                </a:solidFill>
                <a:latin typeface="+mn-ea"/>
                <a:ea typeface="+mn-ea"/>
              </a:rPr>
              <a:t>年</a:t>
            </a:r>
            <a:r>
              <a:rPr lang="en-US" altLang="ja-JP" sz="1800" b="1" dirty="0" smtClean="0">
                <a:solidFill>
                  <a:schemeClr val="bg2">
                    <a:lumMod val="10000"/>
                  </a:schemeClr>
                </a:solidFill>
                <a:latin typeface="+mn-ea"/>
                <a:ea typeface="+mn-ea"/>
              </a:rPr>
              <a:t>9</a:t>
            </a:r>
            <a:r>
              <a:rPr lang="ja-JP" altLang="en-US" sz="1800" b="1" dirty="0" smtClean="0">
                <a:solidFill>
                  <a:schemeClr val="bg2">
                    <a:lumMod val="10000"/>
                  </a:schemeClr>
                </a:solidFill>
                <a:latin typeface="+mn-ea"/>
                <a:ea typeface="+mn-ea"/>
              </a:rPr>
              <a:t>月～　</a:t>
            </a:r>
            <a:endParaRPr lang="en-US" altLang="ja-JP" sz="1800" b="1" dirty="0" smtClean="0">
              <a:solidFill>
                <a:schemeClr val="bg2">
                  <a:lumMod val="10000"/>
                </a:schemeClr>
              </a:solidFill>
              <a:latin typeface="+mn-ea"/>
              <a:ea typeface="+mn-ea"/>
            </a:endParaRPr>
          </a:p>
          <a:p>
            <a:pPr marL="514350" indent="-514350"/>
            <a:r>
              <a:rPr lang="ja-JP" altLang="en-US" sz="1800" b="1" dirty="0" smtClean="0">
                <a:solidFill>
                  <a:schemeClr val="bg2">
                    <a:lumMod val="10000"/>
                  </a:schemeClr>
                </a:solidFill>
                <a:latin typeface="+mn-ea"/>
                <a:ea typeface="+mn-ea"/>
              </a:rPr>
              <a:t>　　　　　</a:t>
            </a:r>
            <a:r>
              <a:rPr lang="en-US" altLang="ja-JP" sz="1800" b="1" dirty="0" smtClean="0">
                <a:solidFill>
                  <a:schemeClr val="bg2">
                    <a:lumMod val="10000"/>
                  </a:schemeClr>
                </a:solidFill>
                <a:latin typeface="+mn-ea"/>
                <a:ea typeface="+mn-ea"/>
              </a:rPr>
              <a:t>OPEN-IP(JAXA </a:t>
            </a:r>
            <a:r>
              <a:rPr lang="ja-JP" altLang="en-US" sz="1800" b="1" dirty="0" err="1" smtClean="0">
                <a:solidFill>
                  <a:schemeClr val="bg2">
                    <a:lumMod val="10000"/>
                  </a:schemeClr>
                </a:solidFill>
                <a:latin typeface="+mn-ea"/>
                <a:ea typeface="+mn-ea"/>
              </a:rPr>
              <a:t>、</a:t>
            </a:r>
            <a:r>
              <a:rPr lang="ja-JP" altLang="en-US" sz="1800" b="1" dirty="0" smtClean="0">
                <a:solidFill>
                  <a:schemeClr val="bg2">
                    <a:lumMod val="10000"/>
                  </a:schemeClr>
                </a:solidFill>
                <a:latin typeface="+mn-ea"/>
                <a:ea typeface="+mn-ea"/>
              </a:rPr>
              <a:t>池田氏</a:t>
            </a:r>
            <a:r>
              <a:rPr lang="en-US" altLang="ja-JP" sz="1800" b="1" dirty="0" smtClean="0">
                <a:solidFill>
                  <a:schemeClr val="bg2">
                    <a:lumMod val="10000"/>
                  </a:schemeClr>
                </a:solidFill>
                <a:latin typeface="+mn-ea"/>
                <a:ea typeface="+mn-ea"/>
              </a:rPr>
              <a:t>)</a:t>
            </a:r>
            <a:r>
              <a:rPr lang="ja-JP" altLang="en-US" sz="1800" b="1" dirty="0" smtClean="0">
                <a:solidFill>
                  <a:schemeClr val="bg2">
                    <a:lumMod val="10000"/>
                  </a:schemeClr>
                </a:solidFill>
                <a:latin typeface="+mn-ea"/>
                <a:ea typeface="+mn-ea"/>
              </a:rPr>
              <a:t>を使用　　　</a:t>
            </a:r>
            <a:r>
              <a:rPr lang="ja-JP" altLang="en-US" sz="2400" b="1" dirty="0" smtClean="0">
                <a:solidFill>
                  <a:schemeClr val="bg2">
                    <a:lumMod val="10000"/>
                  </a:schemeClr>
                </a:solidFill>
                <a:latin typeface="+mn-ea"/>
                <a:ea typeface="+mn-ea"/>
              </a:rPr>
              <a:t>　　　　</a:t>
            </a:r>
            <a:endParaRPr kumimoji="1" lang="ja-JP" altLang="en-US" sz="2400" dirty="0">
              <a:latin typeface="+mn-ea"/>
              <a:ea typeface="+mn-ea"/>
            </a:endParaRPr>
          </a:p>
        </p:txBody>
      </p:sp>
      <p:sp>
        <p:nvSpPr>
          <p:cNvPr id="7" name="Rectangle 3" descr="Rectangle: Click to edit Master text styles&#10;Second level&#10;Third level&#10;Fourth level&#10;Fifth level"/>
          <p:cNvSpPr txBox="1">
            <a:spLocks noChangeArrowheads="1"/>
          </p:cNvSpPr>
          <p:nvPr/>
        </p:nvSpPr>
        <p:spPr bwMode="auto">
          <a:xfrm>
            <a:off x="899592" y="2132856"/>
            <a:ext cx="7992888" cy="1828800"/>
          </a:xfrm>
          <a:prstGeom prst="rect">
            <a:avLst/>
          </a:prstGeom>
          <a:noFill/>
          <a:ln w="9525">
            <a:solidFill>
              <a:srgbClr val="002060"/>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110000"/>
              <a:buFont typeface="Wingdings" pitchFamily="2" charset="2"/>
              <a:buBlip>
                <a:blip r:embed="rId3"/>
              </a:buBlip>
              <a:tabLst/>
              <a:defRPr/>
            </a:pPr>
            <a:r>
              <a:rPr kumimoji="1" lang="ja-JP" altLang="en-US" sz="3000" b="1" i="0" u="none" strike="noStrike" kern="0" cap="none" spc="0" normalizeH="0" baseline="0" noProof="0" dirty="0" smtClean="0">
                <a:ln>
                  <a:noFill/>
                </a:ln>
                <a:solidFill>
                  <a:schemeClr val="tx1"/>
                </a:solidFill>
                <a:effectLst/>
                <a:uLnTx/>
                <a:uFillTx/>
                <a:latin typeface="+mn-lt"/>
                <a:ea typeface="+mn-ea"/>
                <a:cs typeface="+mn-cs"/>
              </a:rPr>
              <a:t>　</a:t>
            </a:r>
            <a:r>
              <a:rPr kumimoji="1" lang="en-US" altLang="ja-JP" sz="3000" b="1" i="0" u="none" strike="noStrike" kern="0" cap="none" spc="0" normalizeH="0" baseline="0" noProof="0" dirty="0" smtClean="0">
                <a:ln>
                  <a:noFill/>
                </a:ln>
                <a:solidFill>
                  <a:schemeClr val="tx1"/>
                </a:solidFill>
                <a:effectLst/>
                <a:uLnTx/>
                <a:uFillTx/>
                <a:latin typeface="+mn-lt"/>
                <a:ea typeface="+mn-ea"/>
                <a:cs typeface="+mn-cs"/>
              </a:rPr>
              <a:t>4</a:t>
            </a:r>
            <a:r>
              <a:rPr kumimoji="1" lang="ja-JP" altLang="en-US" sz="3000" b="1" i="0" u="none" strike="noStrike" kern="0" cap="none" spc="0" normalizeH="0" baseline="0" noProof="0" dirty="0" smtClean="0">
                <a:ln>
                  <a:noFill/>
                </a:ln>
                <a:solidFill>
                  <a:schemeClr val="tx1"/>
                </a:solidFill>
                <a:effectLst/>
                <a:uLnTx/>
                <a:uFillTx/>
                <a:latin typeface="+mn-lt"/>
                <a:ea typeface="+mn-ea"/>
                <a:cs typeface="+mn-cs"/>
              </a:rPr>
              <a:t>桁のダイナミックレンジでの測定</a:t>
            </a:r>
          </a:p>
          <a:p>
            <a:pPr marL="342900" marR="0" lvl="0" indent="-34290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1" lang="ja-JP" altLang="en-US" sz="3000" b="1" i="0" u="none" strike="noStrike" kern="0" cap="none" spc="0" normalizeH="0" baseline="0" noProof="0" dirty="0" smtClean="0">
                <a:ln>
                  <a:noFill/>
                </a:ln>
                <a:solidFill>
                  <a:schemeClr val="tx1"/>
                </a:solidFill>
                <a:effectLst/>
                <a:uLnTx/>
                <a:uFillTx/>
                <a:latin typeface="+mn-lt"/>
                <a:ea typeface="+mn-ea"/>
                <a:cs typeface="+mn-cs"/>
              </a:rPr>
              <a:t>　　 １ｆＣ以下から</a:t>
            </a:r>
            <a:r>
              <a:rPr kumimoji="1" lang="ja-JP" altLang="en-US" sz="3200" b="1" i="0" u="none" strike="noStrike" kern="0" cap="none" spc="0" normalizeH="0" baseline="0" noProof="0" dirty="0" smtClean="0">
                <a:ln>
                  <a:noFill/>
                </a:ln>
                <a:solidFill>
                  <a:schemeClr val="tx1"/>
                </a:solidFill>
                <a:effectLst/>
                <a:uLnTx/>
                <a:uFillTx/>
                <a:latin typeface="+mn-lt"/>
                <a:ea typeface="+mn-ea"/>
                <a:cs typeface="+mn-cs"/>
              </a:rPr>
              <a:t>数十</a:t>
            </a:r>
            <a:r>
              <a:rPr kumimoji="1" lang="en-US" altLang="ja-JP" sz="3200" b="1" i="0" u="none" strike="noStrike" kern="0" cap="none" spc="0" normalizeH="0" baseline="0" noProof="0" dirty="0" err="1" smtClean="0">
                <a:ln>
                  <a:noFill/>
                </a:ln>
                <a:solidFill>
                  <a:schemeClr val="tx1"/>
                </a:solidFill>
                <a:effectLst/>
                <a:uLnTx/>
                <a:uFillTx/>
                <a:latin typeface="+mn-lt"/>
                <a:ea typeface="+mn-ea"/>
                <a:cs typeface="+mn-cs"/>
              </a:rPr>
              <a:t>pC</a:t>
            </a:r>
            <a:endParaRPr kumimoji="1" lang="en-US" altLang="ja-JP" sz="3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110000"/>
              <a:buFont typeface="Wingdings" pitchFamily="2" charset="2"/>
              <a:buBlip>
                <a:blip r:embed="rId3"/>
              </a:buBlip>
              <a:tabLst/>
              <a:defRPr/>
            </a:pPr>
            <a:r>
              <a:rPr kumimoji="1" lang="ja-JP" altLang="en-US" sz="3200" b="1" i="0" u="none" strike="noStrike" kern="0" cap="none" spc="0" normalizeH="0" baseline="0" noProof="0" dirty="0" smtClean="0">
                <a:ln>
                  <a:noFill/>
                </a:ln>
                <a:solidFill>
                  <a:schemeClr val="tx1"/>
                </a:solidFill>
                <a:effectLst/>
                <a:uLnTx/>
                <a:uFillTx/>
                <a:latin typeface="+mn-lt"/>
                <a:ea typeface="+mn-ea"/>
                <a:cs typeface="+mn-cs"/>
              </a:rPr>
              <a:t>　低消費電力、多チャンネル、放射線耐性</a:t>
            </a:r>
            <a:endParaRPr kumimoji="1" lang="ja-JP" altLang="en-US" sz="3200" b="1" i="0" u="none" strike="noStrike" kern="0" cap="none" spc="0" normalizeH="0" baseline="0" noProof="0" dirty="0">
              <a:ln>
                <a:noFill/>
              </a:ln>
              <a:solidFill>
                <a:schemeClr val="tx1"/>
              </a:solidFill>
              <a:effectLst/>
              <a:uLnTx/>
              <a:uFillTx/>
              <a:latin typeface="+mn-lt"/>
              <a:ea typeface="+mn-ea"/>
              <a:cs typeface="+mn-cs"/>
            </a:endParaRPr>
          </a:p>
        </p:txBody>
      </p:sp>
      <p:sp>
        <p:nvSpPr>
          <p:cNvPr id="8" name="Text Box 9"/>
          <p:cNvSpPr txBox="1">
            <a:spLocks noChangeArrowheads="1"/>
          </p:cNvSpPr>
          <p:nvPr/>
        </p:nvSpPr>
        <p:spPr bwMode="auto">
          <a:xfrm>
            <a:off x="755576" y="1628800"/>
            <a:ext cx="8332730" cy="523220"/>
          </a:xfrm>
          <a:prstGeom prst="rect">
            <a:avLst/>
          </a:prstGeom>
          <a:noFill/>
          <a:ln w="9525">
            <a:noFill/>
            <a:miter lim="800000"/>
            <a:headEnd/>
            <a:tailEnd/>
          </a:ln>
          <a:effectLst/>
        </p:spPr>
        <p:txBody>
          <a:bodyPr wrap="none">
            <a:spAutoFit/>
          </a:bodyPr>
          <a:lstStyle/>
          <a:p>
            <a:r>
              <a:rPr lang="ja-JP" altLang="en-US" b="1" dirty="0" smtClean="0">
                <a:solidFill>
                  <a:schemeClr val="hlink"/>
                </a:solidFill>
              </a:rPr>
              <a:t>宇宙線観測用カロリメータに使用するワイドレンジ</a:t>
            </a:r>
            <a:r>
              <a:rPr lang="en-US" altLang="ja-JP" b="1" dirty="0" smtClean="0">
                <a:solidFill>
                  <a:schemeClr val="hlink"/>
                </a:solidFill>
              </a:rPr>
              <a:t>FEC</a:t>
            </a:r>
            <a:endParaRPr lang="ja-JP" altLang="en-US" b="1" dirty="0">
              <a:solidFill>
                <a:schemeClr val="hlink"/>
              </a:solidFill>
            </a:endParaRPr>
          </a:p>
        </p:txBody>
      </p:sp>
      <p:sp>
        <p:nvSpPr>
          <p:cNvPr id="9" name="テキスト ボックス 8"/>
          <p:cNvSpPr txBox="1"/>
          <p:nvPr/>
        </p:nvSpPr>
        <p:spPr>
          <a:xfrm>
            <a:off x="4932040" y="5661248"/>
            <a:ext cx="3831498" cy="1077218"/>
          </a:xfrm>
          <a:prstGeom prst="rect">
            <a:avLst/>
          </a:prstGeom>
          <a:noFill/>
        </p:spPr>
        <p:txBody>
          <a:bodyPr wrap="none" rtlCol="0">
            <a:spAutoFit/>
          </a:bodyPr>
          <a:lstStyle/>
          <a:p>
            <a:r>
              <a:rPr lang="ja-JP" altLang="en-US" sz="1600" b="1" dirty="0" smtClean="0">
                <a:latin typeface="+mn-ea"/>
                <a:ea typeface="+mn-ea"/>
              </a:rPr>
              <a:t>・</a:t>
            </a:r>
            <a:r>
              <a:rPr lang="en-US" altLang="ja-JP" sz="1600" b="1" dirty="0" smtClean="0">
                <a:latin typeface="+mn-ea"/>
                <a:ea typeface="+mn-ea"/>
              </a:rPr>
              <a:t>ASIC</a:t>
            </a:r>
            <a:r>
              <a:rPr lang="ja-JP" altLang="en-US" sz="1600" b="1" dirty="0" smtClean="0">
                <a:latin typeface="+mn-ea"/>
                <a:ea typeface="+mn-ea"/>
              </a:rPr>
              <a:t>の微細化→　低消費電力、</a:t>
            </a:r>
            <a:r>
              <a:rPr lang="en-US" altLang="ja-JP" sz="1600" b="1" dirty="0" smtClean="0">
                <a:latin typeface="+mn-ea"/>
                <a:ea typeface="+mn-ea"/>
              </a:rPr>
              <a:t> TID</a:t>
            </a:r>
            <a:r>
              <a:rPr lang="ja-JP" altLang="en-US" sz="1600" b="1" dirty="0" smtClean="0">
                <a:latin typeface="+mn-ea"/>
                <a:ea typeface="+mn-ea"/>
              </a:rPr>
              <a:t>対策</a:t>
            </a:r>
            <a:endParaRPr lang="en-US" altLang="ja-JP" sz="1600" b="1" dirty="0" smtClean="0">
              <a:latin typeface="+mn-ea"/>
              <a:ea typeface="+mn-ea"/>
            </a:endParaRPr>
          </a:p>
          <a:p>
            <a:r>
              <a:rPr lang="ja-JP" altLang="en-US" sz="1600" b="1" dirty="0" smtClean="0">
                <a:latin typeface="+mn-ea"/>
                <a:ea typeface="+mn-ea"/>
              </a:rPr>
              <a:t>・多チャンネル化</a:t>
            </a:r>
            <a:endParaRPr lang="en-US" altLang="ja-JP" sz="1600" b="1" dirty="0" smtClean="0">
              <a:latin typeface="+mn-ea"/>
              <a:ea typeface="+mn-ea"/>
            </a:endParaRPr>
          </a:p>
          <a:p>
            <a:r>
              <a:rPr kumimoji="1" lang="ja-JP" altLang="en-US" sz="1600" b="1" dirty="0" smtClean="0">
                <a:latin typeface="+mn-ea"/>
                <a:ea typeface="+mn-ea"/>
              </a:rPr>
              <a:t>・</a:t>
            </a:r>
            <a:r>
              <a:rPr kumimoji="1" lang="en-US" altLang="ja-JP" sz="1600" b="1" dirty="0" smtClean="0">
                <a:latin typeface="+mn-ea"/>
                <a:ea typeface="+mn-ea"/>
              </a:rPr>
              <a:t>ADC</a:t>
            </a:r>
            <a:r>
              <a:rPr kumimoji="1" lang="ja-JP" altLang="en-US" sz="1600" b="1" dirty="0" smtClean="0">
                <a:latin typeface="+mn-ea"/>
                <a:ea typeface="+mn-ea"/>
              </a:rPr>
              <a:t>の実装</a:t>
            </a:r>
            <a:endParaRPr kumimoji="1" lang="en-US" altLang="ja-JP" sz="1600" b="1" dirty="0" smtClean="0">
              <a:latin typeface="+mn-ea"/>
              <a:ea typeface="+mn-ea"/>
            </a:endParaRPr>
          </a:p>
          <a:p>
            <a:r>
              <a:rPr lang="ja-JP" altLang="en-US" sz="1600" b="1" dirty="0" smtClean="0">
                <a:latin typeface="+mn-ea"/>
                <a:ea typeface="+mn-ea"/>
              </a:rPr>
              <a:t>・ゲイン切り替え</a:t>
            </a:r>
            <a:endParaRPr kumimoji="1" lang="ja-JP" altLang="en-US" sz="1600" b="1" dirty="0">
              <a:latin typeface="+mn-ea"/>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0"/>
            <a:ext cx="5258544" cy="764704"/>
          </a:xfrm>
        </p:spPr>
        <p:txBody>
          <a:bodyPr/>
          <a:lstStyle/>
          <a:p>
            <a:r>
              <a:rPr lang="ja-JP" altLang="en-US" dirty="0" smtClean="0"/>
              <a:t>試験用基板</a:t>
            </a:r>
            <a:endParaRPr kumimoji="1" lang="ja-JP" altLang="en-US" dirty="0"/>
          </a:p>
        </p:txBody>
      </p:sp>
      <p:pic>
        <p:nvPicPr>
          <p:cNvPr id="3" name="図 2" descr="DSC00015.JPG"/>
          <p:cNvPicPr>
            <a:picLocks noChangeAspect="1"/>
          </p:cNvPicPr>
          <p:nvPr/>
        </p:nvPicPr>
        <p:blipFill>
          <a:blip r:embed="rId2" cstate="print"/>
          <a:stretch>
            <a:fillRect/>
          </a:stretch>
        </p:blipFill>
        <p:spPr>
          <a:xfrm>
            <a:off x="35496" y="1844824"/>
            <a:ext cx="6354048" cy="4765536"/>
          </a:xfrm>
          <a:prstGeom prst="rect">
            <a:avLst/>
          </a:prstGeom>
        </p:spPr>
      </p:pic>
      <p:pic>
        <p:nvPicPr>
          <p:cNvPr id="4" name="図 3" descr="DSC00016.JPG"/>
          <p:cNvPicPr>
            <a:picLocks noChangeAspect="1"/>
          </p:cNvPicPr>
          <p:nvPr/>
        </p:nvPicPr>
        <p:blipFill>
          <a:blip r:embed="rId3" cstate="print"/>
          <a:stretch>
            <a:fillRect/>
          </a:stretch>
        </p:blipFill>
        <p:spPr>
          <a:xfrm>
            <a:off x="5292080" y="3861048"/>
            <a:ext cx="3803915" cy="2852936"/>
          </a:xfrm>
          <a:prstGeom prst="rect">
            <a:avLst/>
          </a:prstGeom>
        </p:spPr>
      </p:pic>
      <p:sp>
        <p:nvSpPr>
          <p:cNvPr id="5" name="テキスト ボックス 4"/>
          <p:cNvSpPr txBox="1"/>
          <p:nvPr/>
        </p:nvSpPr>
        <p:spPr>
          <a:xfrm>
            <a:off x="5259373" y="404664"/>
            <a:ext cx="3849131" cy="2031325"/>
          </a:xfrm>
          <a:prstGeom prst="rect">
            <a:avLst/>
          </a:prstGeom>
          <a:solidFill>
            <a:schemeClr val="bg1"/>
          </a:solidFill>
        </p:spPr>
        <p:txBody>
          <a:bodyPr wrap="none" rtlCol="0">
            <a:spAutoFit/>
          </a:bodyPr>
          <a:lstStyle/>
          <a:p>
            <a:r>
              <a:rPr lang="en-US" altLang="ja-JP" sz="1800" dirty="0" smtClean="0"/>
              <a:t>[</a:t>
            </a:r>
            <a:r>
              <a:rPr lang="ja-JP" altLang="en-US" sz="1800" dirty="0" smtClean="0"/>
              <a:t>基板種類</a:t>
            </a:r>
            <a:r>
              <a:rPr lang="en-US" altLang="ja-JP" sz="1800" dirty="0" smtClean="0"/>
              <a:t>]</a:t>
            </a:r>
            <a:r>
              <a:rPr lang="ja-JP" altLang="en-US" sz="1800" dirty="0" smtClean="0"/>
              <a:t>：</a:t>
            </a:r>
            <a:r>
              <a:rPr lang="en-US" altLang="ja-JP" sz="1800" dirty="0" smtClean="0"/>
              <a:t>FR-4</a:t>
            </a:r>
            <a:endParaRPr lang="ja-JP" altLang="en-US" sz="1800" dirty="0" smtClean="0"/>
          </a:p>
          <a:p>
            <a:r>
              <a:rPr lang="en-US" altLang="ja-JP" sz="1800" dirty="0" smtClean="0"/>
              <a:t>[</a:t>
            </a:r>
            <a:r>
              <a:rPr lang="ja-JP" altLang="en-US" sz="1800" dirty="0" smtClean="0"/>
              <a:t>構成層数</a:t>
            </a:r>
            <a:r>
              <a:rPr lang="en-US" altLang="ja-JP" sz="1800" dirty="0" smtClean="0"/>
              <a:t>]</a:t>
            </a:r>
            <a:r>
              <a:rPr lang="ja-JP" altLang="en-US" sz="1800" dirty="0" smtClean="0"/>
              <a:t>：</a:t>
            </a:r>
            <a:r>
              <a:rPr lang="en-US" altLang="ja-JP" sz="1800" dirty="0" smtClean="0"/>
              <a:t>4</a:t>
            </a:r>
            <a:r>
              <a:rPr lang="ja-JP" altLang="en-US" sz="1800" dirty="0" smtClean="0"/>
              <a:t>層</a:t>
            </a:r>
          </a:p>
          <a:p>
            <a:r>
              <a:rPr lang="en-US" altLang="ja-JP" sz="1800" dirty="0" smtClean="0"/>
              <a:t>[</a:t>
            </a:r>
            <a:r>
              <a:rPr lang="ja-JP" altLang="en-US" sz="1800" dirty="0" smtClean="0"/>
              <a:t>外形寸法</a:t>
            </a:r>
            <a:r>
              <a:rPr lang="en-US" altLang="ja-JP" sz="1800" dirty="0" smtClean="0"/>
              <a:t>]</a:t>
            </a:r>
            <a:r>
              <a:rPr lang="ja-JP" altLang="en-US" sz="1800" dirty="0" smtClean="0"/>
              <a:t>：</a:t>
            </a:r>
            <a:r>
              <a:rPr lang="en-US" altLang="ja-JP" sz="1800" dirty="0" smtClean="0"/>
              <a:t>150.0 mm × 150.0 mm</a:t>
            </a:r>
          </a:p>
          <a:p>
            <a:r>
              <a:rPr lang="en-US" altLang="ja-JP" sz="1800" dirty="0" smtClean="0"/>
              <a:t>[</a:t>
            </a:r>
            <a:r>
              <a:rPr lang="ja-JP" altLang="ja-JP" sz="1800" dirty="0" smtClean="0"/>
              <a:t>最小パターン幅</a:t>
            </a:r>
            <a:r>
              <a:rPr lang="en-US" altLang="ja-JP" sz="1800" dirty="0" smtClean="0"/>
              <a:t>/</a:t>
            </a:r>
            <a:r>
              <a:rPr lang="ja-JP" altLang="ja-JP" sz="1800" dirty="0" smtClean="0"/>
              <a:t>間隔</a:t>
            </a:r>
            <a:r>
              <a:rPr lang="en-US" altLang="ja-JP" sz="1800" dirty="0" smtClean="0"/>
              <a:t>]</a:t>
            </a:r>
            <a:r>
              <a:rPr lang="ja-JP" altLang="ja-JP" sz="1800" dirty="0" smtClean="0"/>
              <a:t>：</a:t>
            </a:r>
            <a:r>
              <a:rPr lang="en-US" altLang="ja-JP" sz="1800" dirty="0" smtClean="0"/>
              <a:t>0.3mm </a:t>
            </a:r>
          </a:p>
          <a:p>
            <a:r>
              <a:rPr lang="en-US" altLang="ja-JP" sz="1800" dirty="0" smtClean="0"/>
              <a:t>[</a:t>
            </a:r>
            <a:r>
              <a:rPr lang="ja-JP" altLang="en-US" sz="1800" dirty="0" smtClean="0"/>
              <a:t>最小パターン幅</a:t>
            </a:r>
            <a:r>
              <a:rPr lang="en-US" altLang="ja-JP" sz="1800" dirty="0" smtClean="0"/>
              <a:t>/</a:t>
            </a:r>
            <a:r>
              <a:rPr lang="ja-JP" altLang="en-US" sz="1800" dirty="0" smtClean="0"/>
              <a:t>間隔</a:t>
            </a:r>
            <a:r>
              <a:rPr lang="en-US" altLang="ja-JP" sz="1800" dirty="0" smtClean="0"/>
              <a:t>]</a:t>
            </a:r>
            <a:r>
              <a:rPr lang="ja-JP" altLang="en-US" sz="1800" dirty="0" smtClean="0"/>
              <a:t>：</a:t>
            </a:r>
            <a:r>
              <a:rPr lang="en-US" altLang="ja-JP" sz="1800" dirty="0" smtClean="0"/>
              <a:t>0.2mm</a:t>
            </a:r>
          </a:p>
          <a:p>
            <a:r>
              <a:rPr lang="en-US" altLang="ja-JP" sz="1800" dirty="0" smtClean="0"/>
              <a:t>[</a:t>
            </a:r>
            <a:r>
              <a:rPr lang="ja-JP" altLang="ja-JP" sz="1800" dirty="0" smtClean="0"/>
              <a:t>板厚</a:t>
            </a:r>
            <a:r>
              <a:rPr lang="en-US" altLang="ja-JP" sz="1800" dirty="0" smtClean="0"/>
              <a:t>]</a:t>
            </a:r>
            <a:r>
              <a:rPr lang="ja-JP" altLang="ja-JP" sz="1800" dirty="0" smtClean="0"/>
              <a:t>：</a:t>
            </a:r>
            <a:r>
              <a:rPr lang="en-US" altLang="ja-JP" sz="1800" dirty="0" smtClean="0"/>
              <a:t>1.6mm</a:t>
            </a:r>
          </a:p>
          <a:p>
            <a:r>
              <a:rPr lang="en-US" altLang="ja-JP" sz="1800" dirty="0" smtClean="0"/>
              <a:t>[</a:t>
            </a:r>
            <a:r>
              <a:rPr lang="ja-JP" altLang="ja-JP" sz="1800" dirty="0" smtClean="0"/>
              <a:t>銅箔厚み</a:t>
            </a:r>
            <a:r>
              <a:rPr lang="en-US" altLang="ja-JP" sz="1800" dirty="0" smtClean="0"/>
              <a:t>]</a:t>
            </a:r>
            <a:r>
              <a:rPr lang="ja-JP" altLang="ja-JP" sz="1800" dirty="0" smtClean="0"/>
              <a:t>：内層</a:t>
            </a:r>
            <a:r>
              <a:rPr lang="en-US" altLang="ja-JP" sz="1800" dirty="0" smtClean="0"/>
              <a:t>35</a:t>
            </a:r>
            <a:r>
              <a:rPr lang="ja-JP" altLang="ja-JP" sz="1800" dirty="0" smtClean="0"/>
              <a:t>μ</a:t>
            </a:r>
            <a:r>
              <a:rPr lang="en-US" altLang="ja-JP" sz="1800" dirty="0" smtClean="0"/>
              <a:t>m</a:t>
            </a:r>
            <a:r>
              <a:rPr lang="ja-JP" altLang="en-US" sz="1800" dirty="0" smtClean="0"/>
              <a:t>　</a:t>
            </a:r>
            <a:r>
              <a:rPr lang="ja-JP" altLang="ja-JP" sz="1800" dirty="0" smtClean="0"/>
              <a:t>外層</a:t>
            </a:r>
            <a:r>
              <a:rPr lang="en-US" altLang="ja-JP" sz="1800" dirty="0" smtClean="0"/>
              <a:t>18</a:t>
            </a:r>
            <a:r>
              <a:rPr lang="ja-JP" altLang="ja-JP" sz="1800" dirty="0" smtClean="0"/>
              <a:t>μ</a:t>
            </a:r>
            <a:r>
              <a:rPr lang="en-US" altLang="ja-JP" sz="1800" dirty="0" smtClean="0"/>
              <a:t>m</a:t>
            </a:r>
            <a:endParaRPr kumimoji="1" lang="ja-JP" altLang="en-US" sz="1800" dirty="0"/>
          </a:p>
        </p:txBody>
      </p:sp>
      <p:sp>
        <p:nvSpPr>
          <p:cNvPr id="6" name="テキスト ボックス 5"/>
          <p:cNvSpPr txBox="1"/>
          <p:nvPr/>
        </p:nvSpPr>
        <p:spPr>
          <a:xfrm>
            <a:off x="2555776" y="1340768"/>
            <a:ext cx="543739" cy="523220"/>
          </a:xfrm>
          <a:prstGeom prst="rect">
            <a:avLst/>
          </a:prstGeom>
          <a:noFill/>
        </p:spPr>
        <p:txBody>
          <a:bodyPr wrap="none" rtlCol="0">
            <a:spAutoFit/>
          </a:bodyPr>
          <a:lstStyle/>
          <a:p>
            <a:r>
              <a:rPr lang="ja-JP" altLang="en-US" dirty="0" smtClean="0"/>
              <a:t>表</a:t>
            </a:r>
            <a:endParaRPr kumimoji="1" lang="ja-JP" altLang="en-US" dirty="0"/>
          </a:p>
        </p:txBody>
      </p:sp>
      <p:sp>
        <p:nvSpPr>
          <p:cNvPr id="7" name="テキスト ボックス 6"/>
          <p:cNvSpPr txBox="1"/>
          <p:nvPr/>
        </p:nvSpPr>
        <p:spPr>
          <a:xfrm>
            <a:off x="6732240" y="3284984"/>
            <a:ext cx="543739" cy="523220"/>
          </a:xfrm>
          <a:prstGeom prst="rect">
            <a:avLst/>
          </a:prstGeom>
          <a:noFill/>
        </p:spPr>
        <p:txBody>
          <a:bodyPr wrap="none" rtlCol="0">
            <a:spAutoFit/>
          </a:bodyPr>
          <a:lstStyle/>
          <a:p>
            <a:r>
              <a:rPr lang="ja-JP" altLang="en-US" dirty="0" smtClean="0"/>
              <a:t>裏</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2743200" cy="533400"/>
          </a:xfrm>
        </p:spPr>
        <p:txBody>
          <a:bodyPr/>
          <a:lstStyle/>
          <a:p>
            <a:r>
              <a:rPr lang="ja-JP" altLang="en-US" sz="3200" b="1"/>
              <a:t>まとめ</a:t>
            </a:r>
          </a:p>
        </p:txBody>
      </p:sp>
      <p:sp>
        <p:nvSpPr>
          <p:cNvPr id="10243" name="Rectangle 3" descr="Rectangle: Click to edit Master text styles&#10;Second level&#10;Third level&#10;Fourth level&#10;Fifth level"/>
          <p:cNvSpPr>
            <a:spLocks noGrp="1" noChangeArrowheads="1"/>
          </p:cNvSpPr>
          <p:nvPr>
            <p:ph type="body" idx="1"/>
          </p:nvPr>
        </p:nvSpPr>
        <p:spPr>
          <a:xfrm>
            <a:off x="467544" y="1524000"/>
            <a:ext cx="8208912" cy="4281264"/>
          </a:xfrm>
        </p:spPr>
        <p:txBody>
          <a:bodyPr/>
          <a:lstStyle/>
          <a:p>
            <a:pPr>
              <a:lnSpc>
                <a:spcPct val="90000"/>
              </a:lnSpc>
              <a:buNone/>
            </a:pPr>
            <a:r>
              <a:rPr lang="ja-JP" altLang="en-US" sz="2800" b="1" dirty="0" smtClean="0"/>
              <a:t>　</a:t>
            </a:r>
            <a:r>
              <a:rPr lang="ja-JP" altLang="en-US" sz="2800" b="1" dirty="0" smtClean="0">
                <a:solidFill>
                  <a:schemeClr val="tx1">
                    <a:lumMod val="50000"/>
                  </a:schemeClr>
                </a:solidFill>
                <a:latin typeface="+mn-ea"/>
              </a:rPr>
              <a:t>宇宙線カロリメータに使用する　ワイドダイナミックレンジアンプの開発を行っている。</a:t>
            </a:r>
            <a:endParaRPr lang="en-US" altLang="ja-JP" sz="2800" b="1" dirty="0" smtClean="0">
              <a:solidFill>
                <a:schemeClr val="tx1">
                  <a:lumMod val="50000"/>
                </a:schemeClr>
              </a:solidFill>
              <a:latin typeface="+mn-ea"/>
            </a:endParaRPr>
          </a:p>
          <a:p>
            <a:pPr marL="514350" indent="-514350">
              <a:buNone/>
            </a:pPr>
            <a:r>
              <a:rPr lang="ja-JP" altLang="en-US" sz="2800" b="1" dirty="0" smtClean="0">
                <a:solidFill>
                  <a:schemeClr val="tx1">
                    <a:lumMod val="50000"/>
                  </a:schemeClr>
                </a:solidFill>
                <a:latin typeface="+mn-ea"/>
              </a:rPr>
              <a:t>　　</a:t>
            </a:r>
            <a:r>
              <a:rPr lang="ja-JP" altLang="en-US" sz="2000" b="1" dirty="0" smtClean="0">
                <a:solidFill>
                  <a:schemeClr val="tx1">
                    <a:lumMod val="50000"/>
                  </a:schemeClr>
                </a:solidFill>
                <a:latin typeface="+mn-ea"/>
              </a:rPr>
              <a:t>・　</a:t>
            </a:r>
            <a:r>
              <a:rPr lang="en-US" altLang="ja-JP" sz="2000" b="1" dirty="0" smtClean="0">
                <a:solidFill>
                  <a:schemeClr val="tx1">
                    <a:lumMod val="50000"/>
                  </a:schemeClr>
                </a:solidFill>
                <a:latin typeface="+mn-ea"/>
              </a:rPr>
              <a:t>0.25μmCMOS</a:t>
            </a:r>
            <a:r>
              <a:rPr lang="ja-JP" altLang="en-US" sz="2000" b="1" dirty="0" smtClean="0">
                <a:solidFill>
                  <a:schemeClr val="tx1">
                    <a:lumMod val="50000"/>
                  </a:schemeClr>
                </a:solidFill>
                <a:latin typeface="+mn-ea"/>
              </a:rPr>
              <a:t>プロセスによる</a:t>
            </a:r>
            <a:r>
              <a:rPr lang="en-US" altLang="ja-JP" sz="2000" b="1" dirty="0" smtClean="0">
                <a:solidFill>
                  <a:schemeClr val="tx1">
                    <a:lumMod val="50000"/>
                  </a:schemeClr>
                </a:solidFill>
                <a:latin typeface="+mn-ea"/>
              </a:rPr>
              <a:t>ASIC</a:t>
            </a:r>
            <a:r>
              <a:rPr lang="ja-JP" altLang="en-US" sz="2000" b="1" dirty="0" smtClean="0">
                <a:solidFill>
                  <a:schemeClr val="tx1">
                    <a:lumMod val="50000"/>
                  </a:schemeClr>
                </a:solidFill>
                <a:latin typeface="+mn-ea"/>
              </a:rPr>
              <a:t>開発中</a:t>
            </a:r>
            <a:endParaRPr lang="en-US" altLang="ja-JP" sz="2000" b="1" dirty="0" smtClean="0">
              <a:solidFill>
                <a:schemeClr val="tx1">
                  <a:lumMod val="50000"/>
                </a:schemeClr>
              </a:solidFill>
              <a:latin typeface="+mn-ea"/>
            </a:endParaRPr>
          </a:p>
          <a:p>
            <a:pPr marL="514350" indent="-514350">
              <a:buNone/>
            </a:pPr>
            <a:r>
              <a:rPr lang="ja-JP" altLang="en-US" sz="2000" b="1" dirty="0" smtClean="0">
                <a:solidFill>
                  <a:schemeClr val="tx1">
                    <a:lumMod val="50000"/>
                  </a:schemeClr>
                </a:solidFill>
                <a:latin typeface="+mn-ea"/>
              </a:rPr>
              <a:t>　　　　　　</a:t>
            </a:r>
            <a:r>
              <a:rPr lang="en-US" altLang="ja-JP" sz="2000" b="1" dirty="0" smtClean="0">
                <a:solidFill>
                  <a:schemeClr val="tx1">
                    <a:lumMod val="50000"/>
                  </a:schemeClr>
                </a:solidFill>
                <a:latin typeface="+mn-ea"/>
              </a:rPr>
              <a:t>[JAXA</a:t>
            </a:r>
            <a:r>
              <a:rPr lang="ja-JP" altLang="en-US" sz="2000" b="1" dirty="0" smtClean="0">
                <a:solidFill>
                  <a:schemeClr val="tx1">
                    <a:lumMod val="50000"/>
                  </a:schemeClr>
                </a:solidFill>
                <a:latin typeface="+mn-ea"/>
              </a:rPr>
              <a:t>　</a:t>
            </a:r>
            <a:r>
              <a:rPr lang="en-US" altLang="ja-JP" sz="2000" b="1" dirty="0" smtClean="0">
                <a:solidFill>
                  <a:schemeClr val="tx1">
                    <a:lumMod val="50000"/>
                  </a:schemeClr>
                </a:solidFill>
                <a:latin typeface="+mn-ea"/>
              </a:rPr>
              <a:t>Open-IP</a:t>
            </a:r>
            <a:r>
              <a:rPr lang="ja-JP" altLang="en-US" sz="2000" b="1" dirty="0" smtClean="0">
                <a:solidFill>
                  <a:schemeClr val="tx1">
                    <a:lumMod val="50000"/>
                  </a:schemeClr>
                </a:solidFill>
                <a:latin typeface="+mn-ea"/>
              </a:rPr>
              <a:t>を使用</a:t>
            </a:r>
            <a:r>
              <a:rPr lang="en-US" altLang="ja-JP" sz="2000" b="1" dirty="0" smtClean="0">
                <a:solidFill>
                  <a:schemeClr val="tx1">
                    <a:lumMod val="50000"/>
                  </a:schemeClr>
                </a:solidFill>
                <a:latin typeface="+mn-ea"/>
              </a:rPr>
              <a:t>]</a:t>
            </a:r>
            <a:r>
              <a:rPr lang="ja-JP" altLang="en-US" sz="2000" b="1" dirty="0" smtClean="0">
                <a:solidFill>
                  <a:schemeClr val="tx1">
                    <a:lumMod val="50000"/>
                  </a:schemeClr>
                </a:solidFill>
                <a:latin typeface="+mn-ea"/>
              </a:rPr>
              <a:t>　　　　　　　　　　　　　　　</a:t>
            </a:r>
          </a:p>
          <a:p>
            <a:pPr>
              <a:lnSpc>
                <a:spcPct val="90000"/>
              </a:lnSpc>
              <a:buNone/>
            </a:pPr>
            <a:r>
              <a:rPr lang="ja-JP" altLang="en-US" sz="2000" b="1" dirty="0" smtClean="0">
                <a:solidFill>
                  <a:schemeClr val="tx1">
                    <a:lumMod val="50000"/>
                  </a:schemeClr>
                </a:solidFill>
                <a:latin typeface="+mn-ea"/>
              </a:rPr>
              <a:t>　　　・チップ製作、</a:t>
            </a:r>
            <a:r>
              <a:rPr lang="en-US" altLang="ja-JP" sz="2000" b="1" dirty="0" smtClean="0">
                <a:solidFill>
                  <a:schemeClr val="tx1">
                    <a:lumMod val="50000"/>
                  </a:schemeClr>
                </a:solidFill>
                <a:latin typeface="+mn-ea"/>
              </a:rPr>
              <a:t>IC</a:t>
            </a:r>
            <a:r>
              <a:rPr lang="ja-JP" altLang="en-US" sz="2000" b="1" dirty="0" smtClean="0">
                <a:solidFill>
                  <a:schemeClr val="tx1">
                    <a:lumMod val="50000"/>
                  </a:schemeClr>
                </a:solidFill>
                <a:latin typeface="+mn-ea"/>
              </a:rPr>
              <a:t>パッケージ製作、試験基板製作は終了した。</a:t>
            </a:r>
            <a:endParaRPr lang="en-US" altLang="ja-JP" sz="2000" b="1" dirty="0" smtClean="0">
              <a:solidFill>
                <a:schemeClr val="tx1">
                  <a:lumMod val="50000"/>
                </a:schemeClr>
              </a:solidFill>
              <a:latin typeface="+mn-ea"/>
            </a:endParaRPr>
          </a:p>
          <a:p>
            <a:pPr>
              <a:lnSpc>
                <a:spcPct val="90000"/>
              </a:lnSpc>
              <a:buNone/>
            </a:pPr>
            <a:endParaRPr lang="en-US" altLang="ja-JP" sz="2800" b="1" dirty="0" smtClean="0">
              <a:solidFill>
                <a:schemeClr val="tx1">
                  <a:lumMod val="50000"/>
                </a:schemeClr>
              </a:solidFill>
              <a:latin typeface="+mn-ea"/>
            </a:endParaRPr>
          </a:p>
          <a:p>
            <a:pPr>
              <a:lnSpc>
                <a:spcPct val="90000"/>
              </a:lnSpc>
              <a:buNone/>
            </a:pPr>
            <a:r>
              <a:rPr lang="ja-JP" altLang="en-US" sz="2800" b="1" dirty="0" smtClean="0">
                <a:solidFill>
                  <a:schemeClr val="tx1">
                    <a:lumMod val="50000"/>
                  </a:schemeClr>
                </a:solidFill>
                <a:latin typeface="+mn-ea"/>
              </a:rPr>
              <a:t>今度の予定</a:t>
            </a:r>
            <a:endParaRPr lang="en-US" altLang="ja-JP" sz="2800" b="1" dirty="0" smtClean="0">
              <a:solidFill>
                <a:schemeClr val="tx1">
                  <a:lumMod val="50000"/>
                </a:schemeClr>
              </a:solidFill>
              <a:latin typeface="+mn-ea"/>
            </a:endParaRPr>
          </a:p>
          <a:p>
            <a:pPr>
              <a:lnSpc>
                <a:spcPct val="90000"/>
              </a:lnSpc>
              <a:buNone/>
            </a:pPr>
            <a:r>
              <a:rPr lang="ja-JP" altLang="en-US" sz="2800" b="1" dirty="0" smtClean="0">
                <a:solidFill>
                  <a:schemeClr val="tx1">
                    <a:lumMod val="50000"/>
                  </a:schemeClr>
                </a:solidFill>
                <a:latin typeface="+mn-ea"/>
              </a:rPr>
              <a:t>　　　</a:t>
            </a:r>
            <a:r>
              <a:rPr lang="ja-JP" altLang="en-US" sz="2000" b="1" dirty="0" smtClean="0">
                <a:solidFill>
                  <a:schemeClr val="tx1">
                    <a:lumMod val="50000"/>
                  </a:schemeClr>
                </a:solidFill>
                <a:latin typeface="+mn-ea"/>
              </a:rPr>
              <a:t>性能評価：ノイズ特性、測定レンジ、消費電力</a:t>
            </a:r>
            <a:endParaRPr lang="en-US" altLang="ja-JP" sz="2000" b="1" dirty="0" smtClean="0">
              <a:solidFill>
                <a:schemeClr val="tx1">
                  <a:lumMod val="50000"/>
                </a:schemeClr>
              </a:solidFill>
              <a:latin typeface="+mn-ea"/>
            </a:endParaRPr>
          </a:p>
          <a:p>
            <a:pPr>
              <a:lnSpc>
                <a:spcPct val="90000"/>
              </a:lnSpc>
              <a:buNone/>
            </a:pPr>
            <a:r>
              <a:rPr lang="ja-JP" altLang="en-US" sz="2000" b="1" dirty="0" smtClean="0">
                <a:solidFill>
                  <a:schemeClr val="tx1">
                    <a:lumMod val="50000"/>
                  </a:schemeClr>
                </a:solidFill>
                <a:latin typeface="+mn-ea"/>
              </a:rPr>
              <a:t>　　　　　　　　　　　光センサー（</a:t>
            </a:r>
            <a:r>
              <a:rPr lang="en-US" altLang="ja-JP" sz="2000" b="1" dirty="0" smtClean="0">
                <a:solidFill>
                  <a:schemeClr val="tx1">
                    <a:lumMod val="50000"/>
                  </a:schemeClr>
                </a:solidFill>
                <a:latin typeface="+mn-ea"/>
              </a:rPr>
              <a:t>APD</a:t>
            </a:r>
            <a:r>
              <a:rPr lang="ja-JP" altLang="en-US" sz="2000" b="1" dirty="0" smtClean="0">
                <a:solidFill>
                  <a:schemeClr val="tx1">
                    <a:lumMod val="50000"/>
                  </a:schemeClr>
                </a:solidFill>
                <a:latin typeface="+mn-ea"/>
              </a:rPr>
              <a:t>等）とシンチレータを用いた性能テスト</a:t>
            </a:r>
            <a:endParaRPr lang="en-US" altLang="ja-JP" sz="2000" b="1" dirty="0" smtClean="0"/>
          </a:p>
          <a:p>
            <a:pPr>
              <a:lnSpc>
                <a:spcPct val="90000"/>
              </a:lnSpc>
              <a:buFont typeface="Wingdings" pitchFamily="2" charset="2"/>
              <a:buNone/>
            </a:pPr>
            <a:r>
              <a:rPr lang="ja-JP" altLang="en-US" sz="2800" b="1" dirty="0"/>
              <a:t>　　</a:t>
            </a:r>
            <a:endParaRPr lang="en-US" altLang="ja-JP"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ここから資料</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eaLnBrk="1" fontAlgn="auto" hangingPunct="1">
              <a:spcAft>
                <a:spcPts val="0"/>
              </a:spcAft>
              <a:defRPr/>
            </a:pPr>
            <a:r>
              <a:rPr lang="ja-JP" altLang="en-US" sz="3200" dirty="0" smtClean="0">
                <a:latin typeface="HGPｺﾞｼｯｸE" pitchFamily="50" charset="-128"/>
                <a:ea typeface="HGPｺﾞｼｯｸE" pitchFamily="50" charset="-128"/>
              </a:rPr>
              <a:t>回路デザイン</a:t>
            </a:r>
            <a:r>
              <a:rPr lang="en-US" altLang="ja-JP" sz="3200" dirty="0" smtClean="0">
                <a:latin typeface="HGPｺﾞｼｯｸE" pitchFamily="50" charset="-128"/>
                <a:ea typeface="HGPｺﾞｼｯｸE" pitchFamily="50" charset="-128"/>
              </a:rPr>
              <a:t>:CHAIN1</a:t>
            </a:r>
            <a:br>
              <a:rPr lang="en-US" altLang="ja-JP" sz="3200" dirty="0" smtClean="0">
                <a:latin typeface="HGPｺﾞｼｯｸE" pitchFamily="50" charset="-128"/>
                <a:ea typeface="HGPｺﾞｼｯｸE" pitchFamily="50" charset="-128"/>
              </a:rPr>
            </a:br>
            <a:r>
              <a:rPr lang="en-US" altLang="ja-JP" sz="3200" dirty="0" err="1" smtClean="0">
                <a:latin typeface="HGPｺﾞｼｯｸE" pitchFamily="50" charset="-128"/>
                <a:ea typeface="HGPｺﾞｼｯｸE" pitchFamily="50" charset="-128"/>
              </a:rPr>
              <a:t>WideRangeAmp</a:t>
            </a:r>
            <a:r>
              <a:rPr lang="en-US" altLang="ja-JP" sz="3200" dirty="0" smtClean="0">
                <a:latin typeface="HGPｺﾞｼｯｸE" pitchFamily="50" charset="-128"/>
                <a:ea typeface="HGPｺﾞｼｯｸE" pitchFamily="50" charset="-128"/>
              </a:rPr>
              <a:t>.</a:t>
            </a:r>
            <a:r>
              <a:rPr lang="ja-JP" altLang="en-US" sz="3200" dirty="0" smtClean="0">
                <a:latin typeface="HGPｺﾞｼｯｸE" pitchFamily="50" charset="-128"/>
                <a:ea typeface="HGPｺﾞｼｯｸE" pitchFamily="50" charset="-128"/>
              </a:rPr>
              <a:t>　</a:t>
            </a:r>
            <a:r>
              <a:rPr lang="en-US" altLang="ja-JP" sz="3200" dirty="0" smtClean="0">
                <a:latin typeface="HGPｺﾞｼｯｸE" pitchFamily="50" charset="-128"/>
                <a:ea typeface="HGPｺﾞｼｯｸE" pitchFamily="50" charset="-128"/>
              </a:rPr>
              <a:t>1ch+CONTROL_LCR</a:t>
            </a:r>
            <a:endParaRPr lang="ja-JP" altLang="en-US" sz="3200" dirty="0" smtClean="0">
              <a:latin typeface="HGPｺﾞｼｯｸE" pitchFamily="50" charset="-128"/>
              <a:ea typeface="HGPｺﾞｼｯｸE" pitchFamily="50" charset="-128"/>
            </a:endParaRPr>
          </a:p>
        </p:txBody>
      </p:sp>
      <p:pic>
        <p:nvPicPr>
          <p:cNvPr id="4099" name="Picture 2"/>
          <p:cNvPicPr>
            <a:picLocks noChangeAspect="1" noChangeArrowheads="1"/>
          </p:cNvPicPr>
          <p:nvPr/>
        </p:nvPicPr>
        <p:blipFill>
          <a:blip r:embed="rId2" cstate="print"/>
          <a:srcRect/>
          <a:stretch>
            <a:fillRect/>
          </a:stretch>
        </p:blipFill>
        <p:spPr bwMode="auto">
          <a:xfrm>
            <a:off x="47625" y="1577975"/>
            <a:ext cx="9024938" cy="5280025"/>
          </a:xfrm>
          <a:prstGeom prst="rect">
            <a:avLst/>
          </a:prstGeom>
          <a:noFill/>
          <a:ln w="9525">
            <a:noFill/>
            <a:miter lim="800000"/>
            <a:headEnd/>
            <a:tailEnd/>
          </a:ln>
        </p:spPr>
      </p:pic>
      <p:sp>
        <p:nvSpPr>
          <p:cNvPr id="4100" name="テキスト ボックス 3"/>
          <p:cNvSpPr txBox="1">
            <a:spLocks noChangeArrowheads="1"/>
          </p:cNvSpPr>
          <p:nvPr/>
        </p:nvSpPr>
        <p:spPr bwMode="auto">
          <a:xfrm>
            <a:off x="3286125" y="2214563"/>
            <a:ext cx="3038011" cy="369332"/>
          </a:xfrm>
          <a:prstGeom prst="rect">
            <a:avLst/>
          </a:prstGeom>
          <a:noFill/>
          <a:ln w="9525">
            <a:noFill/>
            <a:miter lim="800000"/>
            <a:headEnd/>
            <a:tailEnd/>
          </a:ln>
        </p:spPr>
        <p:txBody>
          <a:bodyPr wrap="none">
            <a:spAutoFit/>
          </a:bodyPr>
          <a:lstStyle/>
          <a:p>
            <a:r>
              <a:rPr lang="en-US" altLang="ja-JP" dirty="0">
                <a:solidFill>
                  <a:schemeClr val="bg1"/>
                </a:solidFill>
              </a:rPr>
              <a:t>Shaping</a:t>
            </a:r>
            <a:r>
              <a:rPr lang="ja-JP" altLang="en-US" dirty="0">
                <a:solidFill>
                  <a:schemeClr val="bg1"/>
                </a:solidFill>
              </a:rPr>
              <a:t>　</a:t>
            </a:r>
            <a:r>
              <a:rPr lang="en-US" altLang="ja-JP" dirty="0" err="1">
                <a:solidFill>
                  <a:schemeClr val="bg1"/>
                </a:solidFill>
              </a:rPr>
              <a:t>Amp</a:t>
            </a:r>
            <a:r>
              <a:rPr lang="en-US" altLang="ja-JP" dirty="0" err="1" smtClean="0">
                <a:solidFill>
                  <a:schemeClr val="bg1"/>
                </a:solidFill>
              </a:rPr>
              <a:t>.+ADC</a:t>
            </a:r>
            <a:r>
              <a:rPr lang="ja-JP" altLang="en-US" dirty="0" smtClean="0">
                <a:solidFill>
                  <a:schemeClr val="bg1"/>
                </a:solidFill>
              </a:rPr>
              <a:t>回路部</a:t>
            </a:r>
            <a:endParaRPr lang="ja-JP" altLang="en-US" dirty="0">
              <a:solidFill>
                <a:schemeClr val="bg1"/>
              </a:solidFill>
            </a:endParaRPr>
          </a:p>
        </p:txBody>
      </p:sp>
      <p:sp>
        <p:nvSpPr>
          <p:cNvPr id="4101" name="テキスト ボックス 4"/>
          <p:cNvSpPr txBox="1">
            <a:spLocks noChangeArrowheads="1"/>
          </p:cNvSpPr>
          <p:nvPr/>
        </p:nvSpPr>
        <p:spPr bwMode="auto">
          <a:xfrm>
            <a:off x="1143000" y="2000250"/>
            <a:ext cx="1749425" cy="369888"/>
          </a:xfrm>
          <a:prstGeom prst="rect">
            <a:avLst/>
          </a:prstGeom>
          <a:noFill/>
          <a:ln w="9525">
            <a:noFill/>
            <a:miter lim="800000"/>
            <a:headEnd/>
            <a:tailEnd/>
          </a:ln>
        </p:spPr>
        <p:txBody>
          <a:bodyPr wrap="none">
            <a:spAutoFit/>
          </a:bodyPr>
          <a:lstStyle/>
          <a:p>
            <a:r>
              <a:rPr lang="en-US" altLang="ja-JP">
                <a:solidFill>
                  <a:schemeClr val="bg1"/>
                </a:solidFill>
              </a:rPr>
              <a:t>Preamp.</a:t>
            </a:r>
            <a:r>
              <a:rPr lang="ja-JP" altLang="en-US">
                <a:solidFill>
                  <a:schemeClr val="bg1"/>
                </a:solidFill>
              </a:rPr>
              <a:t>回路部</a:t>
            </a:r>
          </a:p>
        </p:txBody>
      </p:sp>
      <p:sp>
        <p:nvSpPr>
          <p:cNvPr id="4102" name="テキスト ボックス 5"/>
          <p:cNvSpPr txBox="1">
            <a:spLocks noChangeArrowheads="1"/>
          </p:cNvSpPr>
          <p:nvPr/>
        </p:nvSpPr>
        <p:spPr bwMode="auto">
          <a:xfrm>
            <a:off x="6572250" y="3071813"/>
            <a:ext cx="1435100" cy="369887"/>
          </a:xfrm>
          <a:prstGeom prst="rect">
            <a:avLst/>
          </a:prstGeom>
          <a:noFill/>
          <a:ln w="9525">
            <a:noFill/>
            <a:miter lim="800000"/>
            <a:headEnd/>
            <a:tailEnd/>
          </a:ln>
        </p:spPr>
        <p:txBody>
          <a:bodyPr wrap="none">
            <a:spAutoFit/>
          </a:bodyPr>
          <a:lstStyle/>
          <a:p>
            <a:r>
              <a:rPr lang="ja-JP" altLang="en-US">
                <a:solidFill>
                  <a:schemeClr val="bg1"/>
                </a:solidFill>
              </a:rPr>
              <a:t>制御レジスタ</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274638"/>
            <a:ext cx="8363272" cy="439718"/>
          </a:xfrm>
        </p:spPr>
        <p:txBody>
          <a:bodyPr/>
          <a:lstStyle/>
          <a:p>
            <a:pPr eaLnBrk="1" hangingPunct="1"/>
            <a:r>
              <a:rPr lang="ja-JP" altLang="en-US" sz="3600" dirty="0" smtClean="0">
                <a:latin typeface="+mn-ea"/>
                <a:ea typeface="+mn-ea"/>
              </a:rPr>
              <a:t>回路デザイン：</a:t>
            </a:r>
            <a:r>
              <a:rPr lang="en-US" altLang="ja-JP" sz="3600" dirty="0" smtClean="0">
                <a:latin typeface="+mn-ea"/>
                <a:ea typeface="+mn-ea"/>
              </a:rPr>
              <a:t>Charge amp.</a:t>
            </a:r>
            <a:r>
              <a:rPr lang="ja-JP" altLang="en-US" sz="3600" dirty="0" smtClean="0">
                <a:latin typeface="+mn-ea"/>
                <a:ea typeface="+mn-ea"/>
              </a:rPr>
              <a:t>　</a:t>
            </a:r>
            <a:r>
              <a:rPr lang="en-US" altLang="ja-JP" sz="3600" dirty="0" smtClean="0">
                <a:latin typeface="+mn-ea"/>
                <a:ea typeface="+mn-ea"/>
              </a:rPr>
              <a:t>+Shaping amp.</a:t>
            </a:r>
            <a:endParaRPr lang="ja-JP" altLang="en-US" sz="3600" dirty="0" smtClean="0">
              <a:latin typeface="+mn-ea"/>
              <a:ea typeface="+mn-ea"/>
            </a:endParaRPr>
          </a:p>
        </p:txBody>
      </p:sp>
      <p:pic>
        <p:nvPicPr>
          <p:cNvPr id="5123" name="Picture 2"/>
          <p:cNvPicPr>
            <a:picLocks noChangeAspect="1" noChangeArrowheads="1"/>
          </p:cNvPicPr>
          <p:nvPr/>
        </p:nvPicPr>
        <p:blipFill>
          <a:blip r:embed="rId2" cstate="print"/>
          <a:srcRect/>
          <a:stretch>
            <a:fillRect/>
          </a:stretch>
        </p:blipFill>
        <p:spPr bwMode="auto">
          <a:xfrm>
            <a:off x="47625" y="1577975"/>
            <a:ext cx="9024938" cy="5280025"/>
          </a:xfrm>
          <a:prstGeom prst="rect">
            <a:avLst/>
          </a:prstGeom>
          <a:noFill/>
          <a:ln w="9525">
            <a:solidFill>
              <a:schemeClr val="bg1"/>
            </a:solidFill>
            <a:miter lim="800000"/>
            <a:headEnd/>
            <a:tailEnd/>
          </a:ln>
        </p:spPr>
      </p:pic>
      <p:sp>
        <p:nvSpPr>
          <p:cNvPr id="5124" name="テキスト ボックス 3"/>
          <p:cNvSpPr txBox="1">
            <a:spLocks noChangeArrowheads="1"/>
          </p:cNvSpPr>
          <p:nvPr/>
        </p:nvSpPr>
        <p:spPr bwMode="auto">
          <a:xfrm>
            <a:off x="142875" y="2286000"/>
            <a:ext cx="2933816" cy="707886"/>
          </a:xfrm>
          <a:prstGeom prst="rect">
            <a:avLst/>
          </a:prstGeom>
          <a:noFill/>
          <a:ln w="9525">
            <a:noFill/>
            <a:miter lim="800000"/>
            <a:headEnd/>
            <a:tailEnd/>
          </a:ln>
        </p:spPr>
        <p:txBody>
          <a:bodyPr wrap="none">
            <a:spAutoFit/>
          </a:bodyPr>
          <a:lstStyle/>
          <a:p>
            <a:r>
              <a:rPr lang="en-US" altLang="ja-JP" sz="2000" dirty="0">
                <a:solidFill>
                  <a:schemeClr val="bg1"/>
                </a:solidFill>
                <a:latin typeface="+mn-ea"/>
                <a:ea typeface="+mn-ea"/>
              </a:rPr>
              <a:t>Capacitor</a:t>
            </a:r>
            <a:r>
              <a:rPr lang="ja-JP" altLang="en-US" sz="2000" dirty="0">
                <a:solidFill>
                  <a:schemeClr val="bg1"/>
                </a:solidFill>
                <a:latin typeface="+mn-ea"/>
                <a:ea typeface="+mn-ea"/>
              </a:rPr>
              <a:t>部分</a:t>
            </a:r>
            <a:endParaRPr lang="en-US" altLang="ja-JP" sz="2000" dirty="0">
              <a:solidFill>
                <a:schemeClr val="bg1"/>
              </a:solidFill>
              <a:latin typeface="+mn-ea"/>
              <a:ea typeface="+mn-ea"/>
            </a:endParaRPr>
          </a:p>
          <a:p>
            <a:r>
              <a:rPr lang="en-US" altLang="ja-JP" sz="2000" dirty="0">
                <a:solidFill>
                  <a:schemeClr val="bg1"/>
                </a:solidFill>
                <a:latin typeface="+mn-ea"/>
                <a:ea typeface="+mn-ea"/>
              </a:rPr>
              <a:t>C:4pF +4pF(SW)+8pF(SW)</a:t>
            </a:r>
          </a:p>
        </p:txBody>
      </p:sp>
      <p:sp>
        <p:nvSpPr>
          <p:cNvPr id="5125" name="テキスト ボックス 4"/>
          <p:cNvSpPr txBox="1">
            <a:spLocks noChangeArrowheads="1"/>
          </p:cNvSpPr>
          <p:nvPr/>
        </p:nvSpPr>
        <p:spPr bwMode="auto">
          <a:xfrm>
            <a:off x="357188" y="5429250"/>
            <a:ext cx="1871025" cy="461665"/>
          </a:xfrm>
          <a:prstGeom prst="rect">
            <a:avLst/>
          </a:prstGeom>
          <a:noFill/>
          <a:ln w="9525">
            <a:noFill/>
            <a:miter lim="800000"/>
            <a:headEnd/>
            <a:tailEnd/>
          </a:ln>
        </p:spPr>
        <p:txBody>
          <a:bodyPr wrap="none">
            <a:spAutoFit/>
          </a:bodyPr>
          <a:lstStyle/>
          <a:p>
            <a:r>
              <a:rPr lang="en-US" altLang="ja-JP" sz="2400" dirty="0" err="1">
                <a:solidFill>
                  <a:schemeClr val="bg1"/>
                </a:solidFill>
                <a:latin typeface="+mn-ea"/>
                <a:ea typeface="+mn-ea"/>
              </a:rPr>
              <a:t>Registor</a:t>
            </a:r>
            <a:r>
              <a:rPr lang="ja-JP" altLang="en-US" sz="2400" dirty="0">
                <a:solidFill>
                  <a:schemeClr val="bg1"/>
                </a:solidFill>
                <a:latin typeface="+mn-ea"/>
                <a:ea typeface="+mn-ea"/>
              </a:rPr>
              <a:t>部分</a:t>
            </a:r>
          </a:p>
        </p:txBody>
      </p:sp>
      <p:sp>
        <p:nvSpPr>
          <p:cNvPr id="7" name="左中かっこ 6"/>
          <p:cNvSpPr/>
          <p:nvPr/>
        </p:nvSpPr>
        <p:spPr>
          <a:xfrm>
            <a:off x="2143125" y="2000250"/>
            <a:ext cx="214313" cy="1857375"/>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 name="左中かっこ 7"/>
          <p:cNvSpPr/>
          <p:nvPr/>
        </p:nvSpPr>
        <p:spPr>
          <a:xfrm>
            <a:off x="2000250" y="4500563"/>
            <a:ext cx="214313" cy="192881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10" name="直線矢印コネクタ 9"/>
          <p:cNvCxnSpPr/>
          <p:nvPr/>
        </p:nvCxnSpPr>
        <p:spPr>
          <a:xfrm flipV="1">
            <a:off x="1331640" y="4143376"/>
            <a:ext cx="2025923" cy="3657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30" name="テキスト ボックス 11"/>
          <p:cNvSpPr txBox="1">
            <a:spLocks noChangeArrowheads="1"/>
          </p:cNvSpPr>
          <p:nvPr/>
        </p:nvSpPr>
        <p:spPr bwMode="auto">
          <a:xfrm>
            <a:off x="395536" y="4221088"/>
            <a:ext cx="867545" cy="461665"/>
          </a:xfrm>
          <a:prstGeom prst="rect">
            <a:avLst/>
          </a:prstGeom>
          <a:noFill/>
          <a:ln w="9525">
            <a:noFill/>
            <a:miter lim="800000"/>
            <a:headEnd/>
            <a:tailEnd/>
          </a:ln>
        </p:spPr>
        <p:txBody>
          <a:bodyPr wrap="none">
            <a:spAutoFit/>
          </a:bodyPr>
          <a:lstStyle/>
          <a:p>
            <a:r>
              <a:rPr lang="en-US" altLang="ja-JP" sz="2400" dirty="0" smtClean="0">
                <a:solidFill>
                  <a:schemeClr val="bg1"/>
                </a:solidFill>
                <a:latin typeface="+mn-ea"/>
                <a:ea typeface="+mn-ea"/>
              </a:rPr>
              <a:t> amp</a:t>
            </a:r>
            <a:r>
              <a:rPr lang="en-US" altLang="ja-JP" sz="2400" dirty="0">
                <a:solidFill>
                  <a:schemeClr val="bg1"/>
                </a:solidFill>
                <a:latin typeface="+mn-ea"/>
                <a:ea typeface="+mn-ea"/>
              </a:rPr>
              <a:t>.</a:t>
            </a:r>
            <a:endParaRPr lang="ja-JP" altLang="en-US" sz="2400" dirty="0">
              <a:solidFill>
                <a:schemeClr val="bg1"/>
              </a:solidFill>
              <a:latin typeface="+mn-ea"/>
              <a:ea typeface="+mn-ea"/>
            </a:endParaRPr>
          </a:p>
        </p:txBody>
      </p:sp>
      <p:sp>
        <p:nvSpPr>
          <p:cNvPr id="11" name="テキスト ボックス 3"/>
          <p:cNvSpPr txBox="1">
            <a:spLocks noChangeArrowheads="1"/>
          </p:cNvSpPr>
          <p:nvPr/>
        </p:nvSpPr>
        <p:spPr bwMode="auto">
          <a:xfrm>
            <a:off x="6660232" y="3645024"/>
            <a:ext cx="918841" cy="2800767"/>
          </a:xfrm>
          <a:prstGeom prst="rect">
            <a:avLst/>
          </a:prstGeom>
          <a:noFill/>
          <a:ln w="9525">
            <a:noFill/>
            <a:miter lim="800000"/>
            <a:headEnd/>
            <a:tailEnd/>
          </a:ln>
        </p:spPr>
        <p:txBody>
          <a:bodyPr wrap="none">
            <a:spAutoFit/>
          </a:bodyPr>
          <a:lstStyle/>
          <a:p>
            <a:r>
              <a:rPr lang="en-US" altLang="ja-JP" sz="2400" dirty="0">
                <a:solidFill>
                  <a:schemeClr val="bg1"/>
                </a:solidFill>
                <a:latin typeface="+mn-ea"/>
                <a:ea typeface="+mn-ea"/>
              </a:rPr>
              <a:t>1pF</a:t>
            </a:r>
          </a:p>
          <a:p>
            <a:endParaRPr lang="en-US" altLang="ja-JP" sz="2400" dirty="0">
              <a:solidFill>
                <a:schemeClr val="bg1"/>
              </a:solidFill>
              <a:latin typeface="+mn-ea"/>
              <a:ea typeface="+mn-ea"/>
            </a:endParaRPr>
          </a:p>
          <a:p>
            <a:r>
              <a:rPr lang="en-US" altLang="ja-JP" sz="2400" dirty="0" smtClean="0">
                <a:solidFill>
                  <a:schemeClr val="bg1"/>
                </a:solidFill>
                <a:latin typeface="+mn-ea"/>
                <a:ea typeface="+mn-ea"/>
              </a:rPr>
              <a:t>4pF</a:t>
            </a:r>
            <a:endParaRPr lang="en-US" altLang="ja-JP" sz="2400" dirty="0">
              <a:solidFill>
                <a:schemeClr val="bg1"/>
              </a:solidFill>
              <a:latin typeface="+mn-ea"/>
              <a:ea typeface="+mn-ea"/>
            </a:endParaRPr>
          </a:p>
          <a:p>
            <a:endParaRPr lang="en-US" altLang="ja-JP" sz="2400" dirty="0" smtClean="0">
              <a:solidFill>
                <a:schemeClr val="bg1"/>
              </a:solidFill>
              <a:latin typeface="+mn-ea"/>
              <a:ea typeface="+mn-ea"/>
            </a:endParaRPr>
          </a:p>
          <a:p>
            <a:r>
              <a:rPr lang="en-US" altLang="ja-JP" sz="2400" dirty="0" smtClean="0">
                <a:solidFill>
                  <a:schemeClr val="bg1"/>
                </a:solidFill>
                <a:latin typeface="+mn-ea"/>
                <a:ea typeface="+mn-ea"/>
              </a:rPr>
              <a:t>16pF</a:t>
            </a:r>
            <a:endParaRPr lang="en-US" altLang="ja-JP" sz="2400" dirty="0">
              <a:solidFill>
                <a:schemeClr val="bg1"/>
              </a:solidFill>
              <a:latin typeface="+mn-ea"/>
              <a:ea typeface="+mn-ea"/>
            </a:endParaRPr>
          </a:p>
          <a:p>
            <a:endParaRPr lang="en-US" altLang="ja-JP" dirty="0">
              <a:solidFill>
                <a:schemeClr val="bg1"/>
              </a:solidFill>
              <a:latin typeface="+mn-ea"/>
              <a:ea typeface="+mn-ea"/>
            </a:endParaRPr>
          </a:p>
          <a:p>
            <a:r>
              <a:rPr lang="en-US" altLang="ja-JP" dirty="0">
                <a:solidFill>
                  <a:schemeClr val="bg1"/>
                </a:solidFill>
                <a:latin typeface="+mn-ea"/>
                <a:ea typeface="+mn-ea"/>
              </a:rPr>
              <a:t>64pF</a:t>
            </a:r>
            <a:endParaRPr lang="ja-JP" altLang="en-US" dirty="0">
              <a:solidFill>
                <a:schemeClr val="bg1"/>
              </a:solidFill>
              <a:latin typeface="+mn-ea"/>
              <a:ea typeface="+mn-ea"/>
            </a:endParaRPr>
          </a:p>
        </p:txBody>
      </p:sp>
      <p:sp>
        <p:nvSpPr>
          <p:cNvPr id="12" name="テキスト ボックス 11"/>
          <p:cNvSpPr txBox="1"/>
          <p:nvPr/>
        </p:nvSpPr>
        <p:spPr>
          <a:xfrm>
            <a:off x="2771800" y="1556792"/>
            <a:ext cx="4891083" cy="523220"/>
          </a:xfrm>
          <a:prstGeom prst="rect">
            <a:avLst/>
          </a:prstGeom>
          <a:noFill/>
        </p:spPr>
        <p:txBody>
          <a:bodyPr wrap="none" rtlCol="0">
            <a:spAutoFit/>
          </a:bodyPr>
          <a:lstStyle/>
          <a:p>
            <a:r>
              <a:rPr kumimoji="1" lang="en-US" altLang="ja-JP" dirty="0" smtClean="0">
                <a:solidFill>
                  <a:schemeClr val="bg1"/>
                </a:solidFill>
                <a:latin typeface="+mn-ea"/>
                <a:ea typeface="+mn-ea"/>
              </a:rPr>
              <a:t>Charge amp.      </a:t>
            </a:r>
            <a:r>
              <a:rPr kumimoji="1" lang="en-US" altLang="ja-JP" dirty="0" err="1" smtClean="0">
                <a:solidFill>
                  <a:schemeClr val="bg1"/>
                </a:solidFill>
                <a:latin typeface="+mn-ea"/>
                <a:ea typeface="+mn-ea"/>
              </a:rPr>
              <a:t>Sharping</a:t>
            </a:r>
            <a:r>
              <a:rPr kumimoji="1" lang="en-US" altLang="ja-JP" dirty="0" smtClean="0">
                <a:solidFill>
                  <a:schemeClr val="bg1"/>
                </a:solidFill>
                <a:latin typeface="+mn-ea"/>
                <a:ea typeface="+mn-ea"/>
              </a:rPr>
              <a:t> amp. </a:t>
            </a:r>
            <a:endParaRPr kumimoji="1" lang="ja-JP" altLang="en-US" dirty="0">
              <a:solidFill>
                <a:schemeClr val="bg1"/>
              </a:solidFill>
              <a:latin typeface="+mn-ea"/>
              <a:ea typeface="+mn-ea"/>
            </a:endParaRPr>
          </a:p>
        </p:txBody>
      </p:sp>
      <p:sp>
        <p:nvSpPr>
          <p:cNvPr id="13" name="テキスト ボックス 12"/>
          <p:cNvSpPr txBox="1"/>
          <p:nvPr/>
        </p:nvSpPr>
        <p:spPr>
          <a:xfrm>
            <a:off x="5796136" y="3212976"/>
            <a:ext cx="755335" cy="461665"/>
          </a:xfrm>
          <a:prstGeom prst="rect">
            <a:avLst/>
          </a:prstGeom>
          <a:noFill/>
        </p:spPr>
        <p:txBody>
          <a:bodyPr wrap="none" rtlCol="0">
            <a:spAutoFit/>
          </a:bodyPr>
          <a:lstStyle/>
          <a:p>
            <a:r>
              <a:rPr kumimoji="1" lang="en-US" altLang="ja-JP" sz="2400" dirty="0" smtClean="0">
                <a:solidFill>
                  <a:schemeClr val="bg1"/>
                </a:solidFill>
                <a:latin typeface="+mn-ea"/>
                <a:ea typeface="+mn-ea"/>
              </a:rPr>
              <a:t>PZC</a:t>
            </a:r>
            <a:endParaRPr kumimoji="1" lang="ja-JP" altLang="en-US" sz="2400" dirty="0">
              <a:solidFill>
                <a:schemeClr val="bg1"/>
              </a:solidFill>
              <a:latin typeface="+mn-ea"/>
              <a:ea typeface="+mn-ea"/>
            </a:endParaRPr>
          </a:p>
        </p:txBody>
      </p:sp>
      <p:sp>
        <p:nvSpPr>
          <p:cNvPr id="14" name="テキスト ボックス 13"/>
          <p:cNvSpPr txBox="1"/>
          <p:nvPr/>
        </p:nvSpPr>
        <p:spPr>
          <a:xfrm>
            <a:off x="7164288" y="2924944"/>
            <a:ext cx="1415772" cy="461665"/>
          </a:xfrm>
          <a:prstGeom prst="rect">
            <a:avLst/>
          </a:prstGeom>
          <a:noFill/>
        </p:spPr>
        <p:txBody>
          <a:bodyPr wrap="none" rtlCol="0">
            <a:spAutoFit/>
          </a:bodyPr>
          <a:lstStyle/>
          <a:p>
            <a:r>
              <a:rPr lang="ja-JP" altLang="en-US" sz="2400" dirty="0" smtClean="0">
                <a:solidFill>
                  <a:schemeClr val="bg1"/>
                </a:solidFill>
                <a:latin typeface="+mn-ea"/>
                <a:ea typeface="+mn-ea"/>
              </a:rPr>
              <a:t>共通回路</a:t>
            </a:r>
            <a:endParaRPr kumimoji="1" lang="ja-JP" altLang="en-US" sz="2400" dirty="0">
              <a:solidFill>
                <a:schemeClr val="bg1"/>
              </a:solidFill>
              <a:latin typeface="+mn-ea"/>
              <a:ea typeface="+mn-ea"/>
            </a:endParaRPr>
          </a:p>
        </p:txBody>
      </p:sp>
      <p:sp>
        <p:nvSpPr>
          <p:cNvPr id="15" name="テキスト ボックス 11"/>
          <p:cNvSpPr txBox="1">
            <a:spLocks noChangeArrowheads="1"/>
          </p:cNvSpPr>
          <p:nvPr/>
        </p:nvSpPr>
        <p:spPr bwMode="auto">
          <a:xfrm>
            <a:off x="179512" y="4941168"/>
            <a:ext cx="2236510" cy="400110"/>
          </a:xfrm>
          <a:prstGeom prst="rect">
            <a:avLst/>
          </a:prstGeom>
          <a:noFill/>
          <a:ln w="9525">
            <a:noFill/>
            <a:miter lim="800000"/>
            <a:headEnd/>
            <a:tailEnd/>
          </a:ln>
        </p:spPr>
        <p:txBody>
          <a:bodyPr wrap="none">
            <a:spAutoFit/>
          </a:bodyPr>
          <a:lstStyle/>
          <a:p>
            <a:r>
              <a:rPr lang="ja-JP" altLang="ja-JP" sz="2000" b="1" dirty="0" smtClean="0">
                <a:solidFill>
                  <a:schemeClr val="bg1"/>
                </a:solidFill>
              </a:rPr>
              <a:t>漏れ電流補償回路</a:t>
            </a:r>
            <a:endParaRPr lang="ja-JP" altLang="en-US" sz="2000" b="1" dirty="0">
              <a:solidFill>
                <a:schemeClr val="bg1"/>
              </a:solidFill>
              <a:latin typeface="+mn-ea"/>
              <a:ea typeface="+mn-ea"/>
            </a:endParaRPr>
          </a:p>
        </p:txBody>
      </p:sp>
      <p:cxnSp>
        <p:nvCxnSpPr>
          <p:cNvPr id="18" name="直線矢印コネクタ 17"/>
          <p:cNvCxnSpPr/>
          <p:nvPr/>
        </p:nvCxnSpPr>
        <p:spPr>
          <a:xfrm flipV="1">
            <a:off x="2483768" y="4719440"/>
            <a:ext cx="1026195" cy="3657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57200" y="142875"/>
            <a:ext cx="8186738" cy="725488"/>
          </a:xfrm>
        </p:spPr>
        <p:txBody>
          <a:bodyPr/>
          <a:lstStyle/>
          <a:p>
            <a:r>
              <a:rPr lang="ja-JP" altLang="en-US" smtClean="0"/>
              <a:t>制御レジスタ：</a:t>
            </a:r>
            <a:r>
              <a:rPr lang="en-US" altLang="ja-JP" smtClean="0"/>
              <a:t>CONTROL_LCR</a:t>
            </a:r>
            <a:endParaRPr lang="ja-JP" altLang="en-US" smtClean="0"/>
          </a:p>
        </p:txBody>
      </p:sp>
      <p:pic>
        <p:nvPicPr>
          <p:cNvPr id="6147" name="Picture 2"/>
          <p:cNvPicPr>
            <a:picLocks noChangeAspect="1" noChangeArrowheads="1"/>
          </p:cNvPicPr>
          <p:nvPr/>
        </p:nvPicPr>
        <p:blipFill>
          <a:blip r:embed="rId2" cstate="print"/>
          <a:srcRect/>
          <a:stretch>
            <a:fillRect/>
          </a:stretch>
        </p:blipFill>
        <p:spPr bwMode="auto">
          <a:xfrm>
            <a:off x="47625" y="1577975"/>
            <a:ext cx="9024938" cy="5280025"/>
          </a:xfrm>
          <a:prstGeom prst="rect">
            <a:avLst/>
          </a:prstGeom>
          <a:noFill/>
          <a:ln w="9525">
            <a:noFill/>
            <a:miter lim="800000"/>
            <a:headEnd/>
            <a:tailEnd/>
          </a:ln>
        </p:spPr>
      </p:pic>
      <p:sp>
        <p:nvSpPr>
          <p:cNvPr id="6148" name="テキスト ボックス 3"/>
          <p:cNvSpPr txBox="1">
            <a:spLocks noChangeArrowheads="1"/>
          </p:cNvSpPr>
          <p:nvPr/>
        </p:nvSpPr>
        <p:spPr bwMode="auto">
          <a:xfrm>
            <a:off x="4143375" y="2428875"/>
            <a:ext cx="4329113" cy="4154488"/>
          </a:xfrm>
          <a:prstGeom prst="rect">
            <a:avLst/>
          </a:prstGeom>
          <a:noFill/>
          <a:ln w="9525">
            <a:noFill/>
            <a:miter lim="800000"/>
            <a:headEnd/>
            <a:tailEnd/>
          </a:ln>
        </p:spPr>
        <p:txBody>
          <a:bodyPr wrap="none">
            <a:spAutoFit/>
          </a:bodyPr>
          <a:lstStyle/>
          <a:p>
            <a:r>
              <a:rPr lang="en-US" altLang="ja-JP" sz="1200">
                <a:solidFill>
                  <a:schemeClr val="bg1"/>
                </a:solidFill>
              </a:rPr>
              <a:t>INPUT</a:t>
            </a:r>
          </a:p>
          <a:p>
            <a:r>
              <a:rPr lang="en-US" altLang="ja-JP" sz="1200">
                <a:solidFill>
                  <a:schemeClr val="bg1"/>
                </a:solidFill>
              </a:rPr>
              <a:t>   INITB   : </a:t>
            </a:r>
            <a:r>
              <a:rPr lang="ja-JP" altLang="en-US" sz="1200">
                <a:solidFill>
                  <a:schemeClr val="bg1"/>
                </a:solidFill>
              </a:rPr>
              <a:t>レジスター初期化</a:t>
            </a:r>
          </a:p>
          <a:p>
            <a:r>
              <a:rPr lang="ja-JP" altLang="en-US" sz="1200">
                <a:solidFill>
                  <a:schemeClr val="bg1"/>
                </a:solidFill>
              </a:rPr>
              <a:t>   </a:t>
            </a:r>
            <a:r>
              <a:rPr lang="en-US" altLang="ja-JP" sz="1200">
                <a:solidFill>
                  <a:schemeClr val="bg1"/>
                </a:solidFill>
              </a:rPr>
              <a:t>DIN     :</a:t>
            </a:r>
            <a:r>
              <a:rPr lang="ja-JP" altLang="en-US" sz="1200">
                <a:solidFill>
                  <a:schemeClr val="bg1"/>
                </a:solidFill>
              </a:rPr>
              <a:t>レジスター設定データ</a:t>
            </a:r>
          </a:p>
          <a:p>
            <a:r>
              <a:rPr lang="ja-JP" altLang="en-US" sz="1200">
                <a:solidFill>
                  <a:schemeClr val="bg1"/>
                </a:solidFill>
              </a:rPr>
              <a:t>   </a:t>
            </a:r>
            <a:r>
              <a:rPr lang="en-US" altLang="ja-JP" sz="1200">
                <a:solidFill>
                  <a:schemeClr val="bg1"/>
                </a:solidFill>
              </a:rPr>
              <a:t>WCK     :  </a:t>
            </a:r>
            <a:r>
              <a:rPr lang="ja-JP" altLang="en-US" sz="1200">
                <a:solidFill>
                  <a:schemeClr val="bg1"/>
                </a:solidFill>
              </a:rPr>
              <a:t>レジスターデータ設定用クロック </a:t>
            </a:r>
          </a:p>
          <a:p>
            <a:r>
              <a:rPr lang="ja-JP" altLang="en-US" sz="1200">
                <a:solidFill>
                  <a:schemeClr val="bg1"/>
                </a:solidFill>
              </a:rPr>
              <a:t>   </a:t>
            </a:r>
            <a:r>
              <a:rPr lang="en-US" altLang="ja-JP" sz="1200">
                <a:solidFill>
                  <a:schemeClr val="bg1"/>
                </a:solidFill>
              </a:rPr>
              <a:t>WR      :</a:t>
            </a:r>
            <a:r>
              <a:rPr lang="ja-JP" altLang="en-US" sz="1200">
                <a:solidFill>
                  <a:schemeClr val="bg1"/>
                </a:solidFill>
              </a:rPr>
              <a:t>設定許可</a:t>
            </a:r>
          </a:p>
          <a:p>
            <a:r>
              <a:rPr lang="ja-JP" altLang="en-US" sz="1200">
                <a:solidFill>
                  <a:schemeClr val="bg1"/>
                </a:solidFill>
              </a:rPr>
              <a:t>   </a:t>
            </a:r>
            <a:r>
              <a:rPr lang="en-US" altLang="ja-JP" sz="1200">
                <a:solidFill>
                  <a:schemeClr val="bg1"/>
                </a:solidFill>
              </a:rPr>
              <a:t>SELCK   :</a:t>
            </a:r>
            <a:r>
              <a:rPr lang="ja-JP" altLang="en-US" sz="1200">
                <a:solidFill>
                  <a:schemeClr val="bg1"/>
                </a:solidFill>
              </a:rPr>
              <a:t>レジスター選択用クロック </a:t>
            </a:r>
          </a:p>
          <a:p>
            <a:r>
              <a:rPr lang="ja-JP" altLang="en-US" sz="1200">
                <a:solidFill>
                  <a:schemeClr val="bg1"/>
                </a:solidFill>
              </a:rPr>
              <a:t>   </a:t>
            </a:r>
            <a:r>
              <a:rPr lang="en-US" altLang="ja-JP" sz="1200">
                <a:solidFill>
                  <a:schemeClr val="bg1"/>
                </a:solidFill>
              </a:rPr>
              <a:t>SELIN   :</a:t>
            </a:r>
            <a:r>
              <a:rPr lang="ja-JP" altLang="en-US" sz="1200">
                <a:solidFill>
                  <a:schemeClr val="bg1"/>
                </a:solidFill>
              </a:rPr>
              <a:t>レジスター選択データ</a:t>
            </a:r>
            <a:endParaRPr lang="en-US" altLang="ja-JP" sz="1200">
              <a:solidFill>
                <a:schemeClr val="bg1"/>
              </a:solidFill>
            </a:endParaRPr>
          </a:p>
          <a:p>
            <a:endParaRPr lang="en-US" altLang="ja-JP" sz="1200">
              <a:solidFill>
                <a:schemeClr val="bg1"/>
              </a:solidFill>
            </a:endParaRPr>
          </a:p>
          <a:p>
            <a:endParaRPr lang="en-US" altLang="ja-JP" sz="1200">
              <a:solidFill>
                <a:schemeClr val="bg1"/>
              </a:solidFill>
            </a:endParaRPr>
          </a:p>
          <a:p>
            <a:endParaRPr lang="en-US" altLang="ja-JP" sz="1200">
              <a:solidFill>
                <a:schemeClr val="bg1"/>
              </a:solidFill>
            </a:endParaRPr>
          </a:p>
          <a:p>
            <a:endParaRPr lang="en-US" altLang="ja-JP" sz="1200">
              <a:solidFill>
                <a:schemeClr val="bg1"/>
              </a:solidFill>
            </a:endParaRPr>
          </a:p>
          <a:p>
            <a:endParaRPr lang="en-US" altLang="ja-JP" sz="1200">
              <a:solidFill>
                <a:schemeClr val="bg1"/>
              </a:solidFill>
            </a:endParaRPr>
          </a:p>
          <a:p>
            <a:r>
              <a:rPr lang="en-US" altLang="ja-JP" sz="1200">
                <a:solidFill>
                  <a:schemeClr val="bg1"/>
                </a:solidFill>
              </a:rPr>
              <a:t> </a:t>
            </a:r>
          </a:p>
          <a:p>
            <a:r>
              <a:rPr lang="en-US" altLang="ja-JP" sz="1200">
                <a:solidFill>
                  <a:schemeClr val="bg1"/>
                </a:solidFill>
              </a:rPr>
              <a:t>OUTPUT</a:t>
            </a:r>
          </a:p>
          <a:p>
            <a:r>
              <a:rPr lang="en-US" altLang="ja-JP" sz="1200">
                <a:solidFill>
                  <a:schemeClr val="bg1"/>
                </a:solidFill>
              </a:rPr>
              <a:t>  DOUT    : </a:t>
            </a:r>
            <a:r>
              <a:rPr lang="ja-JP" altLang="en-US" sz="1200">
                <a:solidFill>
                  <a:schemeClr val="bg1"/>
                </a:solidFill>
              </a:rPr>
              <a:t>レジスタデータ出力</a:t>
            </a:r>
          </a:p>
          <a:p>
            <a:r>
              <a:rPr lang="ja-JP" altLang="en-US" sz="1200">
                <a:solidFill>
                  <a:schemeClr val="bg1"/>
                </a:solidFill>
              </a:rPr>
              <a:t>　</a:t>
            </a:r>
            <a:r>
              <a:rPr lang="en-US" altLang="ja-JP" sz="1200">
                <a:solidFill>
                  <a:schemeClr val="bg1"/>
                </a:solidFill>
              </a:rPr>
              <a:t>SELOUT  :  -&gt;</a:t>
            </a:r>
            <a:r>
              <a:rPr lang="ja-JP" altLang="en-US" sz="1200">
                <a:solidFill>
                  <a:schemeClr val="bg1"/>
                </a:solidFill>
              </a:rPr>
              <a:t>　次の</a:t>
            </a:r>
            <a:r>
              <a:rPr lang="en-US" altLang="ja-JP" sz="1200">
                <a:solidFill>
                  <a:schemeClr val="bg1"/>
                </a:solidFill>
              </a:rPr>
              <a:t>SELIN</a:t>
            </a:r>
          </a:p>
          <a:p>
            <a:r>
              <a:rPr lang="en-US" altLang="ja-JP" sz="1200">
                <a:solidFill>
                  <a:schemeClr val="bg1"/>
                </a:solidFill>
              </a:rPr>
              <a:t>  Q0-Q2   : Preamp. RF3L </a:t>
            </a:r>
            <a:r>
              <a:rPr lang="ja-JP" altLang="en-US" sz="1200">
                <a:solidFill>
                  <a:schemeClr val="bg1"/>
                </a:solidFill>
              </a:rPr>
              <a:t>制御</a:t>
            </a:r>
          </a:p>
          <a:p>
            <a:r>
              <a:rPr lang="ja-JP" altLang="en-US" sz="1200">
                <a:solidFill>
                  <a:schemeClr val="bg1"/>
                </a:solidFill>
              </a:rPr>
              <a:t>  </a:t>
            </a:r>
            <a:r>
              <a:rPr lang="en-US" altLang="ja-JP" sz="1200">
                <a:solidFill>
                  <a:schemeClr val="bg1"/>
                </a:solidFill>
              </a:rPr>
              <a:t>Q4-Q19  : COMMON D0-D3 VI8M</a:t>
            </a:r>
            <a:r>
              <a:rPr lang="ja-JP" altLang="en-US" sz="1200">
                <a:solidFill>
                  <a:schemeClr val="bg1"/>
                </a:solidFill>
              </a:rPr>
              <a:t>制御</a:t>
            </a:r>
          </a:p>
          <a:p>
            <a:r>
              <a:rPr lang="ja-JP" altLang="en-US" sz="1200">
                <a:solidFill>
                  <a:schemeClr val="bg1"/>
                </a:solidFill>
              </a:rPr>
              <a:t>  </a:t>
            </a:r>
            <a:r>
              <a:rPr lang="en-US" altLang="ja-JP" sz="1200">
                <a:solidFill>
                  <a:schemeClr val="bg1"/>
                </a:solidFill>
              </a:rPr>
              <a:t>SEL01,SEL04,SEL16,SEL64:</a:t>
            </a:r>
            <a:r>
              <a:rPr lang="ja-JP" altLang="en-US" sz="1200">
                <a:solidFill>
                  <a:schemeClr val="bg1"/>
                </a:solidFill>
              </a:rPr>
              <a:t>　</a:t>
            </a:r>
            <a:r>
              <a:rPr lang="en-US" altLang="ja-JP" sz="1200">
                <a:solidFill>
                  <a:schemeClr val="bg1"/>
                </a:solidFill>
              </a:rPr>
              <a:t>AOUT</a:t>
            </a:r>
            <a:r>
              <a:rPr lang="ja-JP" altLang="en-US" sz="1200">
                <a:solidFill>
                  <a:schemeClr val="bg1"/>
                </a:solidFill>
              </a:rPr>
              <a:t>　レンジセレクト信号　　</a:t>
            </a:r>
          </a:p>
          <a:p>
            <a:r>
              <a:rPr lang="ja-JP" altLang="en-US" sz="1200">
                <a:solidFill>
                  <a:schemeClr val="bg1"/>
                </a:solidFill>
              </a:rPr>
              <a:t>  </a:t>
            </a:r>
            <a:r>
              <a:rPr lang="en-US" altLang="ja-JP" sz="1200">
                <a:solidFill>
                  <a:schemeClr val="bg1"/>
                </a:solidFill>
              </a:rPr>
              <a:t>SELQ    : </a:t>
            </a:r>
            <a:r>
              <a:rPr lang="ja-JP" altLang="en-US" sz="1200">
                <a:solidFill>
                  <a:schemeClr val="bg1"/>
                </a:solidFill>
              </a:rPr>
              <a:t>セレクト中</a:t>
            </a:r>
          </a:p>
          <a:p>
            <a:r>
              <a:rPr lang="ja-JP" altLang="en-US" sz="1200">
                <a:solidFill>
                  <a:schemeClr val="bg1"/>
                </a:solidFill>
              </a:rPr>
              <a:t>  </a:t>
            </a:r>
            <a:r>
              <a:rPr lang="en-US" altLang="ja-JP" sz="1200">
                <a:solidFill>
                  <a:schemeClr val="bg1"/>
                </a:solidFill>
              </a:rPr>
              <a:t>ENBADC  : Enable ADC</a:t>
            </a:r>
          </a:p>
          <a:p>
            <a:r>
              <a:rPr lang="en-US" altLang="ja-JP" sz="1200">
                <a:solidFill>
                  <a:schemeClr val="bg1"/>
                </a:solidFill>
              </a:rPr>
              <a:t>  TPENB   : Enable test</a:t>
            </a:r>
            <a:r>
              <a:rPr lang="ja-JP" altLang="en-US" sz="1200">
                <a:solidFill>
                  <a:schemeClr val="bg1"/>
                </a:solidFill>
              </a:rPr>
              <a:t>入力</a:t>
            </a:r>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0" y="0"/>
            <a:ext cx="4614863" cy="654050"/>
          </a:xfrm>
        </p:spPr>
        <p:txBody>
          <a:bodyPr/>
          <a:lstStyle/>
          <a:p>
            <a:r>
              <a:rPr lang="ja-JP" altLang="en-US" smtClean="0"/>
              <a:t>設定例　</a:t>
            </a:r>
            <a:r>
              <a:rPr lang="en-US" altLang="ja-JP" smtClean="0"/>
              <a:t>1</a:t>
            </a:r>
            <a:endParaRPr lang="ja-JP" altLang="en-US" smtClean="0"/>
          </a:p>
        </p:txBody>
      </p:sp>
      <p:pic>
        <p:nvPicPr>
          <p:cNvPr id="8195" name="図 4" descr="SET_CCR.bmp"/>
          <p:cNvPicPr>
            <a:picLocks noChangeAspect="1"/>
          </p:cNvPicPr>
          <p:nvPr/>
        </p:nvPicPr>
        <p:blipFill>
          <a:blip r:embed="rId2" cstate="print"/>
          <a:srcRect/>
          <a:stretch>
            <a:fillRect/>
          </a:stretch>
        </p:blipFill>
        <p:spPr bwMode="auto">
          <a:xfrm>
            <a:off x="0" y="5357813"/>
            <a:ext cx="9144000" cy="1357312"/>
          </a:xfrm>
          <a:prstGeom prst="rect">
            <a:avLst/>
          </a:prstGeom>
          <a:noFill/>
          <a:ln w="9525">
            <a:noFill/>
            <a:miter lim="800000"/>
            <a:headEnd/>
            <a:tailEnd/>
          </a:ln>
        </p:spPr>
      </p:pic>
      <p:sp>
        <p:nvSpPr>
          <p:cNvPr id="8196" name="テキスト ボックス 5"/>
          <p:cNvSpPr txBox="1">
            <a:spLocks noChangeArrowheads="1"/>
          </p:cNvSpPr>
          <p:nvPr/>
        </p:nvSpPr>
        <p:spPr bwMode="auto">
          <a:xfrm>
            <a:off x="5143500" y="142875"/>
            <a:ext cx="3857625" cy="5140325"/>
          </a:xfrm>
          <a:prstGeom prst="rect">
            <a:avLst/>
          </a:prstGeom>
          <a:noFill/>
          <a:ln w="9525">
            <a:noFill/>
            <a:miter lim="800000"/>
            <a:headEnd/>
            <a:tailEnd/>
          </a:ln>
        </p:spPr>
        <p:txBody>
          <a:bodyPr>
            <a:spAutoFit/>
          </a:bodyPr>
          <a:lstStyle/>
          <a:p>
            <a:r>
              <a:rPr lang="en-US" altLang="ja-JP" sz="800" b="1">
                <a:latin typeface="ＭＳ ゴシック" pitchFamily="49" charset="-128"/>
                <a:ea typeface="ＭＳ ゴシック" pitchFamily="49" charset="-128"/>
              </a:rPr>
              <a:t>///// CCR</a:t>
            </a:r>
            <a:r>
              <a:rPr lang="ja-JP" altLang="en-US" sz="800" b="1">
                <a:latin typeface="ＭＳ ゴシック" pitchFamily="49" charset="-128"/>
                <a:ea typeface="ＭＳ ゴシック" pitchFamily="49" charset="-128"/>
              </a:rPr>
              <a:t>レジスターの選択</a:t>
            </a:r>
            <a:r>
              <a:rPr lang="en-US" altLang="ja-JP" sz="800" b="1">
                <a:latin typeface="ＭＳ ゴシック" pitchFamily="49" charset="-128"/>
                <a:ea typeface="ＭＳ ゴシック" pitchFamily="49" charset="-128"/>
              </a:rPr>
              <a:t> ////////////////////////////////////</a:t>
            </a:r>
          </a:p>
          <a:p>
            <a:r>
              <a:rPr lang="en-US" altLang="ja-JP" sz="800" b="1">
                <a:latin typeface="ＭＳ ゴシック" pitchFamily="49" charset="-128"/>
                <a:ea typeface="ＭＳ ゴシック" pitchFamily="49" charset="-128"/>
              </a:rPr>
              <a:t>initial begin</a:t>
            </a:r>
          </a:p>
          <a:p>
            <a:r>
              <a:rPr lang="en-US" altLang="ja-JP" sz="800" b="1">
                <a:latin typeface="ＭＳ ゴシック" pitchFamily="49" charset="-128"/>
                <a:ea typeface="ＭＳ ゴシック" pitchFamily="49" charset="-128"/>
              </a:rPr>
              <a:t> #0 in_SELCK = 0;</a:t>
            </a:r>
            <a:r>
              <a:rPr lang="ja-JP" altLang="en-US" sz="800" b="1">
                <a:latin typeface="ＭＳ ゴシック" pitchFamily="49" charset="-128"/>
                <a:ea typeface="ＭＳ ゴシック" pitchFamily="49" charset="-128"/>
              </a:rPr>
              <a:t>　　　　　　</a:t>
            </a:r>
            <a:r>
              <a:rPr lang="en-US" altLang="ja-JP" sz="800" b="1">
                <a:latin typeface="ＭＳ ゴシック" pitchFamily="49" charset="-128"/>
                <a:ea typeface="ＭＳ ゴシック" pitchFamily="49" charset="-128"/>
              </a:rPr>
              <a:t>//</a:t>
            </a:r>
            <a:r>
              <a:rPr lang="ja-JP" altLang="en-US" sz="800" b="1">
                <a:latin typeface="ＭＳ ゴシック" pitchFamily="49" charset="-128"/>
                <a:ea typeface="ＭＳ ゴシック" pitchFamily="49" charset="-128"/>
              </a:rPr>
              <a:t>信号初期値</a:t>
            </a:r>
            <a:endParaRPr lang="en-US" altLang="ja-JP" sz="800" b="1">
              <a:latin typeface="ＭＳ ゴシック" pitchFamily="49" charset="-128"/>
              <a:ea typeface="ＭＳ ゴシック" pitchFamily="49" charset="-128"/>
            </a:endParaRPr>
          </a:p>
          <a:p>
            <a:r>
              <a:rPr lang="en-US" altLang="ja-JP" sz="800" b="1">
                <a:latin typeface="ＭＳ ゴシック" pitchFamily="49" charset="-128"/>
                <a:ea typeface="ＭＳ ゴシック" pitchFamily="49" charset="-128"/>
              </a:rPr>
              <a:t>    in_RESTORE1 = 0;</a:t>
            </a:r>
          </a:p>
          <a:p>
            <a:r>
              <a:rPr lang="en-US" altLang="ja-JP" sz="800" b="1">
                <a:latin typeface="ＭＳ ゴシック" pitchFamily="49" charset="-128"/>
                <a:ea typeface="ＭＳ ゴシック" pitchFamily="49" charset="-128"/>
              </a:rPr>
              <a:t>    in_RESTORE2 = 0;</a:t>
            </a:r>
          </a:p>
          <a:p>
            <a:r>
              <a:rPr lang="en-US" altLang="ja-JP" sz="800" b="1">
                <a:latin typeface="ＭＳ ゴシック" pitchFamily="49" charset="-128"/>
                <a:ea typeface="ＭＳ ゴシック" pitchFamily="49" charset="-128"/>
              </a:rPr>
              <a:t>    in_HOLDB    = 1;</a:t>
            </a:r>
          </a:p>
          <a:p>
            <a:r>
              <a:rPr lang="en-US" altLang="ja-JP" sz="800" b="1">
                <a:latin typeface="ＭＳ ゴシック" pitchFamily="49" charset="-128"/>
                <a:ea typeface="ＭＳ ゴシック" pitchFamily="49" charset="-128"/>
              </a:rPr>
              <a:t>    in_SELIN    = 0;</a:t>
            </a:r>
          </a:p>
          <a:p>
            <a:r>
              <a:rPr lang="en-US" altLang="ja-JP" sz="800" b="1">
                <a:latin typeface="ＭＳ ゴシック" pitchFamily="49" charset="-128"/>
                <a:ea typeface="ＭＳ ゴシック" pitchFamily="49" charset="-128"/>
              </a:rPr>
              <a:t>    in_INITB    = 1;</a:t>
            </a:r>
          </a:p>
          <a:p>
            <a:r>
              <a:rPr lang="en-US" altLang="ja-JP" sz="800" b="1">
                <a:latin typeface="ＭＳ ゴシック" pitchFamily="49" charset="-128"/>
                <a:ea typeface="ＭＳ ゴシック" pitchFamily="49" charset="-128"/>
              </a:rPr>
              <a:t>    in_SELIN    = 18'b00_0000_0000_0000_0000;</a:t>
            </a:r>
          </a:p>
          <a:p>
            <a:r>
              <a:rPr lang="en-US" altLang="ja-JP" sz="800" b="1">
                <a:latin typeface="ＭＳ ゴシック" pitchFamily="49" charset="-128"/>
                <a:ea typeface="ＭＳ ゴシック" pitchFamily="49" charset="-128"/>
              </a:rPr>
              <a:t>    in_DIN      = 22'b00_0000_0000_0000_0000_0000_0000;</a:t>
            </a:r>
          </a:p>
          <a:p>
            <a:r>
              <a:rPr lang="en-US" altLang="ja-JP" sz="800" b="1">
                <a:latin typeface="ＭＳ ゴシック" pitchFamily="49" charset="-128"/>
                <a:ea typeface="ＭＳ ゴシック" pitchFamily="49" charset="-128"/>
              </a:rPr>
              <a:t>    in_WR       = 0;</a:t>
            </a:r>
          </a:p>
          <a:p>
            <a:r>
              <a:rPr lang="en-US" altLang="ja-JP" sz="800" b="1">
                <a:latin typeface="ＭＳ ゴシック" pitchFamily="49" charset="-128"/>
                <a:ea typeface="ＭＳ ゴシック" pitchFamily="49" charset="-128"/>
              </a:rPr>
              <a:t>    in_WCK      = 0;</a:t>
            </a:r>
          </a:p>
          <a:p>
            <a:endParaRPr lang="en-US" altLang="ja-JP" sz="800" b="1">
              <a:latin typeface="ＭＳ ゴシック" pitchFamily="49" charset="-128"/>
              <a:ea typeface="ＭＳ ゴシック" pitchFamily="49" charset="-128"/>
            </a:endParaRPr>
          </a:p>
          <a:p>
            <a:r>
              <a:rPr lang="en-US" altLang="ja-JP" sz="800" b="1">
                <a:latin typeface="ＭＳ ゴシック" pitchFamily="49" charset="-128"/>
                <a:ea typeface="ＭＳ ゴシック" pitchFamily="49" charset="-128"/>
              </a:rPr>
              <a:t>#100 in_INITB    = ~in_INITB;</a:t>
            </a:r>
            <a:r>
              <a:rPr lang="ja-JP" altLang="en-US" sz="800" b="1">
                <a:latin typeface="ＭＳ ゴシック" pitchFamily="49" charset="-128"/>
                <a:ea typeface="ＭＳ ゴシック" pitchFamily="49" charset="-128"/>
              </a:rPr>
              <a:t>　　　</a:t>
            </a:r>
            <a:r>
              <a:rPr lang="en-US" altLang="ja-JP" sz="800" b="1">
                <a:latin typeface="ＭＳ ゴシック" pitchFamily="49" charset="-128"/>
                <a:ea typeface="ＭＳ ゴシック" pitchFamily="49" charset="-128"/>
              </a:rPr>
              <a:t>//</a:t>
            </a:r>
            <a:r>
              <a:rPr lang="ja-JP" altLang="en-US" sz="800" b="1">
                <a:latin typeface="ＭＳ ゴシック" pitchFamily="49" charset="-128"/>
                <a:ea typeface="ＭＳ ゴシック" pitchFamily="49" charset="-128"/>
              </a:rPr>
              <a:t>レジスター初期化</a:t>
            </a:r>
            <a:endParaRPr lang="en-US" altLang="ja-JP" sz="800" b="1">
              <a:latin typeface="ＭＳ ゴシック" pitchFamily="49" charset="-128"/>
              <a:ea typeface="ＭＳ ゴシック" pitchFamily="49" charset="-128"/>
            </a:endParaRPr>
          </a:p>
          <a:p>
            <a:r>
              <a:rPr lang="en-US" altLang="ja-JP" sz="800" b="1">
                <a:latin typeface="ＭＳ ゴシック" pitchFamily="49" charset="-128"/>
                <a:ea typeface="ＭＳ ゴシック" pitchFamily="49" charset="-128"/>
              </a:rPr>
              <a:t>#100 in_INITB    = ~in_INITB;</a:t>
            </a:r>
          </a:p>
          <a:p>
            <a:endParaRPr lang="en-US" altLang="ja-JP" sz="800" b="1">
              <a:latin typeface="ＭＳ ゴシック" pitchFamily="49" charset="-128"/>
              <a:ea typeface="ＭＳ ゴシック" pitchFamily="49" charset="-128"/>
            </a:endParaRPr>
          </a:p>
          <a:p>
            <a:endParaRPr lang="en-US" altLang="ja-JP" sz="800" b="1">
              <a:latin typeface="ＭＳ ゴシック" pitchFamily="49" charset="-128"/>
              <a:ea typeface="ＭＳ ゴシック" pitchFamily="49" charset="-128"/>
            </a:endParaRPr>
          </a:p>
          <a:p>
            <a:r>
              <a:rPr lang="en-US" altLang="ja-JP" sz="800" b="1">
                <a:latin typeface="ＭＳ ゴシック" pitchFamily="49" charset="-128"/>
                <a:ea typeface="ＭＳ ゴシック" pitchFamily="49" charset="-128"/>
              </a:rPr>
              <a:t>#100   in_SELCK    = ~in_SELCK;</a:t>
            </a:r>
          </a:p>
          <a:p>
            <a:r>
              <a:rPr lang="en-US" altLang="ja-JP" sz="800" b="1">
                <a:latin typeface="ＭＳ ゴシック" pitchFamily="49" charset="-128"/>
                <a:ea typeface="ＭＳ ゴシック" pitchFamily="49" charset="-128"/>
              </a:rPr>
              <a:t>#100   in_SELIN    = 18‘b10_0000_0000_0000_0000;	// CCR</a:t>
            </a:r>
            <a:r>
              <a:rPr lang="ja-JP" altLang="en-US" sz="800" b="1">
                <a:latin typeface="ＭＳ ゴシック" pitchFamily="49" charset="-128"/>
                <a:ea typeface="ＭＳ ゴシック" pitchFamily="49" charset="-128"/>
              </a:rPr>
              <a:t>選択データ値</a:t>
            </a:r>
            <a:r>
              <a:rPr lang="en-US" altLang="ja-JP" sz="800" b="1">
                <a:latin typeface="ＭＳ ゴシック" pitchFamily="49" charset="-128"/>
                <a:ea typeface="ＭＳ ゴシック" pitchFamily="49" charset="-128"/>
              </a:rPr>
              <a:t> </a:t>
            </a:r>
          </a:p>
          <a:p>
            <a:r>
              <a:rPr lang="en-US" altLang="ja-JP" sz="800" b="1">
                <a:latin typeface="ＭＳ ゴシック" pitchFamily="49" charset="-128"/>
                <a:ea typeface="ＭＳ ゴシック" pitchFamily="49" charset="-128"/>
              </a:rPr>
              <a:t>       in_SELIN = in_SELIN &gt;&gt; 1;</a:t>
            </a:r>
          </a:p>
          <a:p>
            <a:endParaRPr lang="en-US" altLang="ja-JP" sz="800" b="1">
              <a:latin typeface="ＭＳ ゴシック" pitchFamily="49" charset="-128"/>
              <a:ea typeface="ＭＳ ゴシック" pitchFamily="49" charset="-128"/>
            </a:endParaRPr>
          </a:p>
          <a:p>
            <a:r>
              <a:rPr lang="en-US" altLang="ja-JP" sz="800" b="1">
                <a:latin typeface="ＭＳ ゴシック" pitchFamily="49" charset="-128"/>
                <a:ea typeface="ＭＳ ゴシック" pitchFamily="49" charset="-128"/>
              </a:rPr>
              <a:t>#300   in_SELCK    = ~in_SELCK;</a:t>
            </a:r>
          </a:p>
          <a:p>
            <a:r>
              <a:rPr lang="en-US" altLang="ja-JP" sz="800" b="1">
                <a:latin typeface="ＭＳ ゴシック" pitchFamily="49" charset="-128"/>
                <a:ea typeface="ＭＳ ゴシック" pitchFamily="49" charset="-128"/>
              </a:rPr>
              <a:t>   </a:t>
            </a:r>
          </a:p>
          <a:p>
            <a:r>
              <a:rPr lang="en-US" altLang="ja-JP" sz="800" b="1">
                <a:latin typeface="ＭＳ ゴシック" pitchFamily="49" charset="-128"/>
                <a:ea typeface="ＭＳ ゴシック" pitchFamily="49" charset="-128"/>
              </a:rPr>
              <a:t> repeat(16)</a:t>
            </a:r>
          </a:p>
          <a:p>
            <a:r>
              <a:rPr lang="en-US" altLang="ja-JP" sz="800" b="1">
                <a:latin typeface="ＭＳ ゴシック" pitchFamily="49" charset="-128"/>
                <a:ea typeface="ＭＳ ゴシック" pitchFamily="49" charset="-128"/>
              </a:rPr>
              <a:t> begin </a:t>
            </a:r>
          </a:p>
          <a:p>
            <a:r>
              <a:rPr lang="en-US" altLang="ja-JP" sz="800" b="1">
                <a:latin typeface="ＭＳ ゴシック" pitchFamily="49" charset="-128"/>
                <a:ea typeface="ＭＳ ゴシック" pitchFamily="49" charset="-128"/>
              </a:rPr>
              <a:t>   #200   in_SELCK    = ~in_SELCK;</a:t>
            </a:r>
          </a:p>
          <a:p>
            <a:r>
              <a:rPr lang="en-US" altLang="ja-JP" sz="800" b="1">
                <a:latin typeface="ＭＳ ゴシック" pitchFamily="49" charset="-128"/>
                <a:ea typeface="ＭＳ ゴシック" pitchFamily="49" charset="-128"/>
              </a:rPr>
              <a:t>   #100      in_SELIN = in_SELIN &gt;&gt; 1;</a:t>
            </a:r>
          </a:p>
          <a:p>
            <a:r>
              <a:rPr lang="en-US" altLang="ja-JP" sz="800" b="1">
                <a:latin typeface="ＭＳ ゴシック" pitchFamily="49" charset="-128"/>
                <a:ea typeface="ＭＳ ゴシック" pitchFamily="49" charset="-128"/>
              </a:rPr>
              <a:t>   #100   in_SELCK    = ~in_SELCK;</a:t>
            </a:r>
          </a:p>
          <a:p>
            <a:r>
              <a:rPr lang="en-US" altLang="ja-JP" sz="800" b="1">
                <a:latin typeface="ＭＳ ゴシック" pitchFamily="49" charset="-128"/>
                <a:ea typeface="ＭＳ ゴシック" pitchFamily="49" charset="-128"/>
              </a:rPr>
              <a:t> end</a:t>
            </a:r>
          </a:p>
          <a:p>
            <a:endParaRPr lang="en-US" altLang="ja-JP" sz="800" b="1">
              <a:latin typeface="ＭＳ ゴシック" pitchFamily="49" charset="-128"/>
              <a:ea typeface="ＭＳ ゴシック" pitchFamily="49" charset="-128"/>
            </a:endParaRPr>
          </a:p>
          <a:p>
            <a:r>
              <a:rPr lang="en-US" altLang="ja-JP" sz="800" b="1">
                <a:latin typeface="ＭＳ ゴシック" pitchFamily="49" charset="-128"/>
                <a:ea typeface="ＭＳ ゴシック" pitchFamily="49" charset="-128"/>
              </a:rPr>
              <a:t>////// </a:t>
            </a:r>
            <a:r>
              <a:rPr lang="ja-JP" altLang="en-US" sz="800" b="1">
                <a:latin typeface="ＭＳ ゴシック" pitchFamily="49" charset="-128"/>
                <a:ea typeface="ＭＳ ゴシック" pitchFamily="49" charset="-128"/>
              </a:rPr>
              <a:t>各レジスターに値を設定 </a:t>
            </a:r>
            <a:r>
              <a:rPr lang="en-US" altLang="ja-JP" sz="800" b="1">
                <a:latin typeface="ＭＳ ゴシック" pitchFamily="49" charset="-128"/>
                <a:ea typeface="ＭＳ ゴシック" pitchFamily="49" charset="-128"/>
              </a:rPr>
              <a:t>//////////////////////////////</a:t>
            </a:r>
          </a:p>
          <a:p>
            <a:r>
              <a:rPr lang="en-US" altLang="ja-JP" sz="800" b="1">
                <a:latin typeface="ＭＳ ゴシック" pitchFamily="49" charset="-128"/>
                <a:ea typeface="ＭＳ ゴシック" pitchFamily="49" charset="-128"/>
              </a:rPr>
              <a:t> # 100 in_WR =1; </a:t>
            </a:r>
          </a:p>
          <a:p>
            <a:r>
              <a:rPr lang="en-US" altLang="ja-JP" sz="800" b="1">
                <a:latin typeface="ＭＳ ゴシック" pitchFamily="49" charset="-128"/>
                <a:ea typeface="ＭＳ ゴシック" pitchFamily="49" charset="-128"/>
              </a:rPr>
              <a:t> # 100    in_DIN  = 24'b1111_1001_1010_0000_0000;</a:t>
            </a:r>
          </a:p>
          <a:p>
            <a:r>
              <a:rPr lang="en-US" altLang="ja-JP" sz="800" b="1">
                <a:latin typeface="ＭＳ ゴシック" pitchFamily="49" charset="-128"/>
                <a:ea typeface="ＭＳ ゴシック" pitchFamily="49" charset="-128"/>
              </a:rPr>
              <a:t>repeat(17)</a:t>
            </a:r>
          </a:p>
          <a:p>
            <a:r>
              <a:rPr lang="en-US" altLang="ja-JP" sz="800" b="1">
                <a:latin typeface="ＭＳ ゴシック" pitchFamily="49" charset="-128"/>
                <a:ea typeface="ＭＳ ゴシック" pitchFamily="49" charset="-128"/>
              </a:rPr>
              <a:t> begin </a:t>
            </a:r>
          </a:p>
          <a:p>
            <a:r>
              <a:rPr lang="en-US" altLang="ja-JP" sz="800" b="1">
                <a:latin typeface="ＭＳ ゴシック" pitchFamily="49" charset="-128"/>
                <a:ea typeface="ＭＳ ゴシック" pitchFamily="49" charset="-128"/>
              </a:rPr>
              <a:t>   #200   in_WCK    = ~in_WCK;</a:t>
            </a:r>
          </a:p>
          <a:p>
            <a:r>
              <a:rPr lang="en-US" altLang="ja-JP" sz="800" b="1">
                <a:latin typeface="ＭＳ ゴシック" pitchFamily="49" charset="-128"/>
                <a:ea typeface="ＭＳ ゴシック" pitchFamily="49" charset="-128"/>
              </a:rPr>
              <a:t>   #100    in_DIN = in_DIN &gt;&gt; 1;</a:t>
            </a:r>
          </a:p>
          <a:p>
            <a:r>
              <a:rPr lang="en-US" altLang="ja-JP" sz="800" b="1">
                <a:latin typeface="ＭＳ ゴシック" pitchFamily="49" charset="-128"/>
                <a:ea typeface="ＭＳ ゴシック" pitchFamily="49" charset="-128"/>
              </a:rPr>
              <a:t>   #100   in_WCK    = ~in_WCK;</a:t>
            </a:r>
          </a:p>
          <a:p>
            <a:r>
              <a:rPr lang="en-US" altLang="ja-JP" sz="800" b="1">
                <a:latin typeface="ＭＳ ゴシック" pitchFamily="49" charset="-128"/>
                <a:ea typeface="ＭＳ ゴシック" pitchFamily="49" charset="-128"/>
              </a:rPr>
              <a:t> end</a:t>
            </a:r>
          </a:p>
          <a:p>
            <a:r>
              <a:rPr lang="en-US" altLang="ja-JP" sz="800" b="1">
                <a:latin typeface="ＭＳ ゴシック" pitchFamily="49" charset="-128"/>
                <a:ea typeface="ＭＳ ゴシック" pitchFamily="49" charset="-128"/>
              </a:rPr>
              <a:t> # 100 in_WR =0;</a:t>
            </a:r>
            <a:endParaRPr lang="ja-JP" altLang="en-US" sz="800" b="1">
              <a:latin typeface="ＭＳ ゴシック" pitchFamily="49" charset="-128"/>
              <a:ea typeface="ＭＳ ゴシック" pitchFamily="49" charset="-128"/>
            </a:endParaRPr>
          </a:p>
        </p:txBody>
      </p:sp>
      <p:sp>
        <p:nvSpPr>
          <p:cNvPr id="8197" name="テキスト ボックス 6"/>
          <p:cNvSpPr txBox="1">
            <a:spLocks noChangeArrowheads="1"/>
          </p:cNvSpPr>
          <p:nvPr/>
        </p:nvSpPr>
        <p:spPr bwMode="auto">
          <a:xfrm>
            <a:off x="546998" y="1642155"/>
            <a:ext cx="4673074" cy="1138773"/>
          </a:xfrm>
          <a:prstGeom prst="rect">
            <a:avLst/>
          </a:prstGeom>
          <a:noFill/>
          <a:ln w="9525">
            <a:noFill/>
            <a:miter lim="800000"/>
            <a:headEnd/>
            <a:tailEnd/>
          </a:ln>
        </p:spPr>
        <p:txBody>
          <a:bodyPr wrap="none">
            <a:spAutoFit/>
          </a:bodyPr>
          <a:lstStyle/>
          <a:p>
            <a:r>
              <a:rPr lang="ja-JP" altLang="en-US" sz="2000" dirty="0"/>
              <a:t>例）　</a:t>
            </a:r>
            <a:r>
              <a:rPr lang="en-US" altLang="ja-JP" sz="2000" dirty="0"/>
              <a:t>CCR</a:t>
            </a:r>
            <a:r>
              <a:rPr lang="ja-JP" altLang="en-US" sz="2000" dirty="0"/>
              <a:t>レジスターに</a:t>
            </a:r>
            <a:endParaRPr lang="en-US" altLang="ja-JP" sz="2000" dirty="0"/>
          </a:p>
          <a:p>
            <a:r>
              <a:rPr lang="ja-JP" altLang="en-US" sz="2000" dirty="0">
                <a:latin typeface="ＭＳ ゴシック" pitchFamily="49" charset="-128"/>
                <a:ea typeface="ＭＳ ゴシック" pitchFamily="49" charset="-128"/>
              </a:rPr>
              <a:t>　　“</a:t>
            </a:r>
            <a:r>
              <a:rPr lang="en-US" altLang="ja-JP" sz="2000" dirty="0">
                <a:latin typeface="ＭＳ ゴシック" pitchFamily="49" charset="-128"/>
                <a:ea typeface="ＭＳ ゴシック" pitchFamily="49" charset="-128"/>
              </a:rPr>
              <a:t>1_1001_1010_0000_0000</a:t>
            </a:r>
            <a:r>
              <a:rPr lang="ja-JP" altLang="en-US" sz="2000" dirty="0">
                <a:latin typeface="ＭＳ ゴシック" pitchFamily="49" charset="-128"/>
                <a:ea typeface="ＭＳ ゴシック" pitchFamily="49" charset="-128"/>
              </a:rPr>
              <a:t>”を設定</a:t>
            </a:r>
            <a:endParaRPr lang="en-US" altLang="ja-JP" sz="2000" dirty="0">
              <a:latin typeface="ＭＳ ゴシック" pitchFamily="49" charset="-128"/>
              <a:ea typeface="ＭＳ ゴシック" pitchFamily="49" charset="-128"/>
            </a:endParaRPr>
          </a:p>
          <a:p>
            <a:endParaRPr lang="en-US" altLang="ja-JP" dirty="0">
              <a:latin typeface="ＭＳ ゴシック" pitchFamily="49" charset="-128"/>
              <a:ea typeface="ＭＳ ゴシック" pitchFamily="49" charset="-128"/>
            </a:endParaRPr>
          </a:p>
        </p:txBody>
      </p:sp>
      <p:sp>
        <p:nvSpPr>
          <p:cNvPr id="8198" name="テキスト ボックス 8"/>
          <p:cNvSpPr txBox="1">
            <a:spLocks noChangeArrowheads="1"/>
          </p:cNvSpPr>
          <p:nvPr/>
        </p:nvSpPr>
        <p:spPr bwMode="auto">
          <a:xfrm>
            <a:off x="6858000" y="4857750"/>
            <a:ext cx="2128838" cy="276225"/>
          </a:xfrm>
          <a:prstGeom prst="rect">
            <a:avLst/>
          </a:prstGeom>
          <a:noFill/>
          <a:ln w="9525">
            <a:noFill/>
            <a:miter lim="800000"/>
            <a:headEnd/>
            <a:tailEnd/>
          </a:ln>
        </p:spPr>
        <p:txBody>
          <a:bodyPr wrap="none">
            <a:spAutoFit/>
          </a:bodyPr>
          <a:lstStyle/>
          <a:p>
            <a:r>
              <a:rPr lang="ja-JP" altLang="en-US" sz="1200" b="1"/>
              <a:t>テストベンチプログラムの抜粋</a:t>
            </a:r>
          </a:p>
        </p:txBody>
      </p:sp>
      <p:sp>
        <p:nvSpPr>
          <p:cNvPr id="10" name="テキスト ボックス 9"/>
          <p:cNvSpPr txBox="1"/>
          <p:nvPr/>
        </p:nvSpPr>
        <p:spPr>
          <a:xfrm>
            <a:off x="214313" y="4857750"/>
            <a:ext cx="4000500" cy="461963"/>
          </a:xfrm>
          <a:prstGeom prst="rect">
            <a:avLst/>
          </a:prstGeom>
          <a:noFill/>
        </p:spPr>
        <p:txBody>
          <a:bodyPr>
            <a:spAutoFit/>
          </a:bodyPr>
          <a:lstStyle/>
          <a:p>
            <a:pPr>
              <a:defRPr/>
            </a:pPr>
            <a:r>
              <a:rPr lang="en-US" altLang="ja-JP" sz="1200" b="1" dirty="0">
                <a:latin typeface="+mn-ea"/>
                <a:ea typeface="+mn-ea"/>
              </a:rPr>
              <a:t>S-Edit</a:t>
            </a:r>
            <a:r>
              <a:rPr lang="ja-JP" altLang="en-US" sz="1200" b="1" dirty="0">
                <a:latin typeface="+mn-ea"/>
                <a:ea typeface="+mn-ea"/>
              </a:rPr>
              <a:t>から出力した</a:t>
            </a:r>
            <a:r>
              <a:rPr lang="en-US" altLang="ja-JP" sz="1200" b="1" dirty="0" err="1">
                <a:latin typeface="+mn-ea"/>
                <a:ea typeface="+mn-ea"/>
              </a:rPr>
              <a:t>Velilog</a:t>
            </a:r>
            <a:r>
              <a:rPr lang="ja-JP" altLang="en-US" sz="1200" b="1" dirty="0">
                <a:latin typeface="+mn-ea"/>
                <a:ea typeface="+mn-ea"/>
              </a:rPr>
              <a:t>ファイルを</a:t>
            </a:r>
            <a:r>
              <a:rPr lang="en-US" altLang="ja-JP" sz="1200" b="1" dirty="0" err="1">
                <a:latin typeface="+mn-ea"/>
                <a:ea typeface="+mn-ea"/>
              </a:rPr>
              <a:t>Veritak</a:t>
            </a:r>
            <a:r>
              <a:rPr lang="en-US" altLang="ja-JP" sz="1200" b="1" dirty="0">
                <a:latin typeface="+mn-ea"/>
                <a:ea typeface="+mn-ea"/>
              </a:rPr>
              <a:t>-win(CQ</a:t>
            </a:r>
            <a:r>
              <a:rPr lang="ja-JP" altLang="en-US" sz="1200" b="1" dirty="0">
                <a:latin typeface="+mn-ea"/>
                <a:ea typeface="+mn-ea"/>
              </a:rPr>
              <a:t>版）</a:t>
            </a:r>
            <a:endParaRPr lang="en-US" altLang="ja-JP" sz="1200" b="1" dirty="0">
              <a:latin typeface="+mn-ea"/>
              <a:ea typeface="+mn-ea"/>
            </a:endParaRPr>
          </a:p>
          <a:p>
            <a:pPr>
              <a:defRPr/>
            </a:pPr>
            <a:r>
              <a:rPr lang="ja-JP" altLang="en-US" sz="1200" b="1" dirty="0">
                <a:latin typeface="+mn-ea"/>
                <a:ea typeface="+mn-ea"/>
              </a:rPr>
              <a:t>でシミュレーションしたときの波形</a:t>
            </a:r>
          </a:p>
        </p:txBody>
      </p:sp>
      <p:sp>
        <p:nvSpPr>
          <p:cNvPr id="8" name="テキスト ボックス 7"/>
          <p:cNvSpPr txBox="1"/>
          <p:nvPr/>
        </p:nvSpPr>
        <p:spPr>
          <a:xfrm>
            <a:off x="6429375" y="6581775"/>
            <a:ext cx="2738438" cy="276225"/>
          </a:xfrm>
          <a:prstGeom prst="rect">
            <a:avLst/>
          </a:prstGeom>
          <a:noFill/>
        </p:spPr>
        <p:txBody>
          <a:bodyPr wrap="none">
            <a:spAutoFit/>
          </a:bodyPr>
          <a:lstStyle/>
          <a:p>
            <a:pPr>
              <a:defRPr/>
            </a:pPr>
            <a:r>
              <a:rPr lang="en-US" altLang="ja-JP" sz="1200" b="1" dirty="0">
                <a:latin typeface="+mn-ea"/>
                <a:ea typeface="+mn-ea"/>
              </a:rPr>
              <a:t>9bit</a:t>
            </a:r>
            <a:r>
              <a:rPr lang="ja-JP" altLang="en-US" sz="1200" b="1" dirty="0">
                <a:latin typeface="+mn-ea"/>
                <a:ea typeface="+mn-ea"/>
              </a:rPr>
              <a:t>は反転出力を表示、</a:t>
            </a:r>
            <a:r>
              <a:rPr lang="en-US" altLang="ja-JP" sz="1200" b="1" dirty="0">
                <a:latin typeface="+mn-ea"/>
                <a:ea typeface="+mn-ea"/>
              </a:rPr>
              <a:t>0~8bit</a:t>
            </a:r>
            <a:r>
              <a:rPr lang="ja-JP" altLang="en-US" sz="1200" b="1" dirty="0">
                <a:latin typeface="+mn-ea"/>
                <a:ea typeface="+mn-ea"/>
              </a:rPr>
              <a:t>は固定値</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80920" cy="792088"/>
          </a:xfrm>
        </p:spPr>
        <p:txBody>
          <a:bodyPr/>
          <a:lstStyle/>
          <a:p>
            <a:r>
              <a:rPr lang="ja-JP" altLang="en-US" sz="2800" b="1" dirty="0" smtClean="0">
                <a:latin typeface="HGPｺﾞｼｯｸE" pitchFamily="50" charset="-128"/>
                <a:ea typeface="HGPｺﾞｼｯｸE" pitchFamily="50" charset="-128"/>
              </a:rPr>
              <a:t>　ワイドレンジアンプのブロック図</a:t>
            </a:r>
            <a:endParaRPr kumimoji="1" lang="ja-JP" altLang="en-US" sz="2800" dirty="0">
              <a:latin typeface="HGPｺﾞｼｯｸE" pitchFamily="50" charset="-128"/>
              <a:ea typeface="HGPｺﾞｼｯｸE" pitchFamily="50" charset="-128"/>
            </a:endParaRPr>
          </a:p>
        </p:txBody>
      </p:sp>
      <p:pic>
        <p:nvPicPr>
          <p:cNvPr id="3" name="図 2" descr="Block.tif"/>
          <p:cNvPicPr>
            <a:picLocks noChangeAspect="1"/>
          </p:cNvPicPr>
          <p:nvPr/>
        </p:nvPicPr>
        <p:blipFill>
          <a:blip r:embed="rId2" cstate="print"/>
          <a:stretch>
            <a:fillRect/>
          </a:stretch>
        </p:blipFill>
        <p:spPr>
          <a:xfrm>
            <a:off x="958204" y="1772816"/>
            <a:ext cx="7574236" cy="483902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8229600" cy="582594"/>
          </a:xfrm>
        </p:spPr>
        <p:txBody>
          <a:bodyPr/>
          <a:lstStyle/>
          <a:p>
            <a:r>
              <a:rPr lang="en-US" altLang="ja-JP" sz="2800" dirty="0" smtClean="0">
                <a:latin typeface="HGPｺﾞｼｯｸE" pitchFamily="50" charset="-128"/>
                <a:ea typeface="HGPｺﾞｼｯｸE" pitchFamily="50" charset="-128"/>
              </a:rPr>
              <a:t>WDAMP</a:t>
            </a:r>
            <a:r>
              <a:rPr lang="ja-JP" altLang="en-US" sz="2800" dirty="0" smtClean="0">
                <a:latin typeface="HGPｺﾞｼｯｸE" pitchFamily="50" charset="-128"/>
                <a:ea typeface="HGPｺﾞｼｯｸE" pitchFamily="50" charset="-128"/>
              </a:rPr>
              <a:t>のアナログ信号処理部分の基本回路構成</a:t>
            </a:r>
            <a:endParaRPr kumimoji="1" lang="ja-JP" altLang="en-US" sz="2800" dirty="0">
              <a:latin typeface="HGPｺﾞｼｯｸE" pitchFamily="50" charset="-128"/>
              <a:ea typeface="HGPｺﾞｼｯｸE" pitchFamily="50" charset="-128"/>
            </a:endParaRPr>
          </a:p>
        </p:txBody>
      </p:sp>
      <p:sp>
        <p:nvSpPr>
          <p:cNvPr id="7" name="テキスト ボックス 6"/>
          <p:cNvSpPr txBox="1"/>
          <p:nvPr/>
        </p:nvSpPr>
        <p:spPr>
          <a:xfrm>
            <a:off x="5076056" y="4005064"/>
            <a:ext cx="3578224" cy="523220"/>
          </a:xfrm>
          <a:prstGeom prst="rect">
            <a:avLst/>
          </a:prstGeom>
          <a:noFill/>
        </p:spPr>
        <p:txBody>
          <a:bodyPr wrap="none" rtlCol="0">
            <a:spAutoFit/>
          </a:bodyPr>
          <a:lstStyle/>
          <a:p>
            <a:r>
              <a:rPr kumimoji="1" lang="en-US" altLang="ja-JP" b="1" dirty="0" smtClean="0">
                <a:solidFill>
                  <a:schemeClr val="tx2">
                    <a:lumMod val="50000"/>
                  </a:schemeClr>
                </a:solidFill>
                <a:latin typeface="+mn-ea"/>
                <a:ea typeface="+mn-ea"/>
              </a:rPr>
              <a:t>2</a:t>
            </a:r>
            <a:r>
              <a:rPr kumimoji="1" lang="ja-JP" altLang="en-US" b="1" dirty="0" smtClean="0">
                <a:solidFill>
                  <a:schemeClr val="tx2">
                    <a:lumMod val="50000"/>
                  </a:schemeClr>
                </a:solidFill>
                <a:latin typeface="+mn-ea"/>
                <a:ea typeface="+mn-ea"/>
              </a:rPr>
              <a:t>次ローパスフィルター</a:t>
            </a:r>
            <a:endParaRPr kumimoji="1" lang="ja-JP" altLang="en-US" b="1" dirty="0">
              <a:solidFill>
                <a:schemeClr val="tx2">
                  <a:lumMod val="50000"/>
                </a:schemeClr>
              </a:solidFill>
              <a:latin typeface="+mn-ea"/>
              <a:ea typeface="+mn-ea"/>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358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358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21" name="図 20" descr="PA+PZC+SA.tif"/>
          <p:cNvPicPr>
            <a:picLocks noChangeAspect="1"/>
          </p:cNvPicPr>
          <p:nvPr/>
        </p:nvPicPr>
        <p:blipFill>
          <a:blip r:embed="rId3" cstate="print"/>
          <a:stretch>
            <a:fillRect/>
          </a:stretch>
        </p:blipFill>
        <p:spPr>
          <a:xfrm>
            <a:off x="827584" y="1628800"/>
            <a:ext cx="6632448" cy="2313432"/>
          </a:xfrm>
          <a:prstGeom prst="rect">
            <a:avLst/>
          </a:prstGeom>
        </p:spPr>
      </p:pic>
      <p:sp>
        <p:nvSpPr>
          <p:cNvPr id="460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60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60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60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テキスト ボックス 3"/>
          <p:cNvSpPr txBox="1"/>
          <p:nvPr/>
        </p:nvSpPr>
        <p:spPr>
          <a:xfrm>
            <a:off x="1331640" y="3985900"/>
            <a:ext cx="2983509" cy="523220"/>
          </a:xfrm>
          <a:prstGeom prst="rect">
            <a:avLst/>
          </a:prstGeom>
          <a:noFill/>
        </p:spPr>
        <p:txBody>
          <a:bodyPr wrap="none" rtlCol="0">
            <a:spAutoFit/>
          </a:bodyPr>
          <a:lstStyle/>
          <a:p>
            <a:r>
              <a:rPr kumimoji="1" lang="en-US" altLang="ja-JP" b="1" dirty="0" smtClean="0">
                <a:solidFill>
                  <a:schemeClr val="tx2">
                    <a:lumMod val="50000"/>
                  </a:schemeClr>
                </a:solidFill>
                <a:latin typeface="+mn-ea"/>
                <a:ea typeface="+mn-ea"/>
              </a:rPr>
              <a:t>CSA</a:t>
            </a:r>
            <a:r>
              <a:rPr kumimoji="1" lang="ja-JP" altLang="en-US" b="1" dirty="0" smtClean="0">
                <a:solidFill>
                  <a:schemeClr val="tx2">
                    <a:lumMod val="50000"/>
                  </a:schemeClr>
                </a:solidFill>
                <a:latin typeface="+mn-ea"/>
                <a:ea typeface="+mn-ea"/>
              </a:rPr>
              <a:t>　　　　　　</a:t>
            </a:r>
            <a:r>
              <a:rPr kumimoji="1" lang="en-US" altLang="ja-JP" b="1" dirty="0" smtClean="0">
                <a:solidFill>
                  <a:schemeClr val="tx2">
                    <a:lumMod val="50000"/>
                  </a:schemeClr>
                </a:solidFill>
                <a:latin typeface="+mn-ea"/>
                <a:ea typeface="+mn-ea"/>
              </a:rPr>
              <a:t>PZC</a:t>
            </a:r>
            <a:endParaRPr kumimoji="1" lang="ja-JP" altLang="en-US" b="1" dirty="0">
              <a:solidFill>
                <a:schemeClr val="tx2">
                  <a:lumMod val="50000"/>
                </a:schemeClr>
              </a:solidFill>
              <a:latin typeface="+mn-ea"/>
              <a:ea typeface="+mn-ea"/>
            </a:endParaRPr>
          </a:p>
        </p:txBody>
      </p:sp>
      <p:sp>
        <p:nvSpPr>
          <p:cNvPr id="32" name="右矢印 31"/>
          <p:cNvSpPr/>
          <p:nvPr/>
        </p:nvSpPr>
        <p:spPr bwMode="auto">
          <a:xfrm>
            <a:off x="1187624" y="5949280"/>
            <a:ext cx="576064" cy="144016"/>
          </a:xfrm>
          <a:prstGeom prst="rightArrow">
            <a:avLst/>
          </a:prstGeom>
          <a:solidFill>
            <a:srgbClr val="000000"/>
          </a:solidFill>
          <a:ln w="9525"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graphicFrame>
        <p:nvGraphicFramePr>
          <p:cNvPr id="33" name="オブジェクト 32"/>
          <p:cNvGraphicFramePr>
            <a:graphicFrameLocks noChangeAspect="1"/>
          </p:cNvGraphicFramePr>
          <p:nvPr/>
        </p:nvGraphicFramePr>
        <p:xfrm>
          <a:off x="114300" y="5000625"/>
          <a:ext cx="8601075" cy="1657350"/>
        </p:xfrm>
        <a:graphic>
          <a:graphicData uri="http://schemas.openxmlformats.org/presentationml/2006/ole">
            <p:oleObj spid="_x0000_s46093" name="マクロ有効テンプレート" r:id="rId4" imgW="8687816" imgH="1681808" progId="Word.DocumentMacroEnabled.12">
              <p:embed/>
            </p:oleObj>
          </a:graphicData>
        </a:graphic>
      </p:graphicFrame>
      <p:sp>
        <p:nvSpPr>
          <p:cNvPr id="34" name="正方形/長方形 33"/>
          <p:cNvSpPr/>
          <p:nvPr/>
        </p:nvSpPr>
        <p:spPr>
          <a:xfrm>
            <a:off x="323528" y="4437112"/>
            <a:ext cx="1210588" cy="400110"/>
          </a:xfrm>
          <a:prstGeom prst="rect">
            <a:avLst/>
          </a:prstGeom>
        </p:spPr>
        <p:txBody>
          <a:bodyPr wrap="none">
            <a:spAutoFit/>
          </a:bodyPr>
          <a:lstStyle/>
          <a:p>
            <a:pPr lvl="0"/>
            <a:r>
              <a:rPr lang="ja-JP" altLang="en-US" sz="2000" dirty="0" smtClean="0">
                <a:solidFill>
                  <a:srgbClr val="40458C"/>
                </a:solidFill>
              </a:rPr>
              <a:t>伝達関数</a:t>
            </a:r>
            <a:endParaRPr lang="ja-JP" altLang="en-US" sz="2000" dirty="0">
              <a:solidFill>
                <a:srgbClr val="40458C"/>
              </a:solidFill>
            </a:endParaRPr>
          </a:p>
        </p:txBody>
      </p:sp>
      <p:grpSp>
        <p:nvGrpSpPr>
          <p:cNvPr id="36" name="グループ化 35"/>
          <p:cNvGrpSpPr/>
          <p:nvPr/>
        </p:nvGrpSpPr>
        <p:grpSpPr>
          <a:xfrm>
            <a:off x="6732240" y="5733256"/>
            <a:ext cx="2232248" cy="914400"/>
            <a:chOff x="6444208" y="5733256"/>
            <a:chExt cx="2232248" cy="914400"/>
          </a:xfrm>
        </p:grpSpPr>
        <p:sp>
          <p:nvSpPr>
            <p:cNvPr id="31" name="Text Box 14"/>
            <p:cNvSpPr txBox="1">
              <a:spLocks noChangeArrowheads="1"/>
            </p:cNvSpPr>
            <p:nvPr/>
          </p:nvSpPr>
          <p:spPr bwMode="auto">
            <a:xfrm>
              <a:off x="6516216" y="5805264"/>
              <a:ext cx="1944216" cy="646331"/>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C</a:t>
              </a:r>
              <a:r>
                <a:rPr kumimoji="0" lang="ja-JP" altLang="en-US" sz="1800" kern="0" baseline="-25000" dirty="0" err="1" smtClean="0">
                  <a:solidFill>
                    <a:sysClr val="windowText" lastClr="000000"/>
                  </a:solidFill>
                </a:rPr>
                <a:t>ｆ</a:t>
              </a:r>
              <a:r>
                <a:rPr kumimoji="0" lang="en-US" altLang="ja-JP" sz="1800" b="0" i="0" u="none" strike="noStrike" kern="0" cap="none" spc="0" normalizeH="0" baseline="0" noProof="0" dirty="0" smtClean="0">
                  <a:ln>
                    <a:noFill/>
                  </a:ln>
                  <a:solidFill>
                    <a:sysClr val="windowText" lastClr="000000"/>
                  </a:solidFill>
                  <a:effectLst/>
                  <a:uLnTx/>
                  <a:uFillTx/>
                </a:rPr>
                <a:t>R</a:t>
              </a:r>
              <a:r>
                <a:rPr kumimoji="0" lang="ja-JP" altLang="en-US" sz="1800" kern="0" baseline="-25000" dirty="0" err="1" smtClean="0">
                  <a:solidFill>
                    <a:sysClr val="windowText" lastClr="000000"/>
                  </a:solidFill>
                </a:rPr>
                <a:t>ｆ</a:t>
              </a:r>
              <a:r>
                <a:rPr kumimoji="0" lang="en-US" altLang="ja-JP" sz="1800" b="0" i="0" u="none" strike="noStrike" kern="0" cap="none" spc="0" normalizeH="0" baseline="0" noProof="0" dirty="0" smtClean="0">
                  <a:ln>
                    <a:noFill/>
                  </a:ln>
                  <a:solidFill>
                    <a:sysClr val="windowText" lastClr="000000"/>
                  </a:solidFill>
                  <a:effectLst/>
                  <a:uLnTx/>
                  <a:uFillTx/>
                </a:rPr>
                <a:t>=R</a:t>
              </a:r>
              <a:r>
                <a:rPr kumimoji="0" lang="en-US" altLang="ja-JP" sz="1800" kern="0" baseline="-25000" dirty="0" smtClean="0">
                  <a:solidFill>
                    <a:sysClr val="windowText" lastClr="000000"/>
                  </a:solidFill>
                </a:rPr>
                <a:t>0</a:t>
              </a:r>
              <a:r>
                <a:rPr kumimoji="0" lang="en-US" altLang="ja-JP" sz="1800" b="0" i="0" u="none" strike="noStrike" kern="0" cap="none" spc="0" normalizeH="0" baseline="0" noProof="0" dirty="0" smtClean="0">
                  <a:ln>
                    <a:noFill/>
                  </a:ln>
                  <a:solidFill>
                    <a:sysClr val="windowText" lastClr="000000"/>
                  </a:solidFill>
                  <a:effectLst/>
                  <a:uLnTx/>
                  <a:uFillTx/>
                </a:rPr>
                <a:t>C</a:t>
              </a:r>
              <a:r>
                <a:rPr kumimoji="0" lang="en-US" altLang="ja-JP" sz="1800" kern="0" baseline="-25000" dirty="0" smtClean="0">
                  <a:solidFill>
                    <a:sysClr val="windowText" lastClr="000000"/>
                  </a:solidFill>
                </a:rPr>
                <a:t>0</a:t>
              </a:r>
              <a:r>
                <a:rPr kumimoji="0" lang="en-US" altLang="ja-JP" sz="1800" kern="0" dirty="0" smtClean="0">
                  <a:solidFill>
                    <a:sysClr val="windowText" lastClr="000000"/>
                  </a:solidFill>
                </a:rPr>
                <a:t> </a:t>
              </a:r>
              <a:endParaRPr kumimoji="0" lang="en-US" altLang="ja-JP" sz="1800" b="0" i="0" u="none" strike="noStrike" kern="0" cap="none" spc="0" normalizeH="0" baseline="-2500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C</a:t>
              </a:r>
              <a:r>
                <a:rPr kumimoji="0" lang="en-US" altLang="ja-JP" sz="1800" kern="0" baseline="-25000" dirty="0" smtClean="0">
                  <a:solidFill>
                    <a:sysClr val="windowText" lastClr="000000"/>
                  </a:solidFill>
                </a:rPr>
                <a:t>1</a:t>
              </a:r>
              <a:r>
                <a:rPr kumimoji="0" lang="en-US" altLang="ja-JP" sz="1800" b="0" i="0" u="none" strike="noStrike" kern="0" cap="none" spc="0" normalizeH="0" baseline="0" noProof="0" dirty="0" smtClean="0">
                  <a:ln>
                    <a:noFill/>
                  </a:ln>
                  <a:solidFill>
                    <a:sysClr val="windowText" lastClr="000000"/>
                  </a:solidFill>
                  <a:effectLst/>
                  <a:uLnTx/>
                  <a:uFillTx/>
                </a:rPr>
                <a:t>R</a:t>
              </a:r>
              <a:r>
                <a:rPr kumimoji="0" lang="en-US" altLang="ja-JP" sz="1800" kern="0" baseline="-25000" dirty="0" smtClean="0">
                  <a:solidFill>
                    <a:sysClr val="windowText" lastClr="000000"/>
                  </a:solidFill>
                </a:rPr>
                <a:t>1</a:t>
              </a:r>
              <a:r>
                <a:rPr kumimoji="0" lang="en-US" altLang="ja-JP" sz="1800" b="0" i="0" u="none" strike="noStrike" kern="0" cap="none" spc="0" normalizeH="0" baseline="0" noProof="0" dirty="0" smtClean="0">
                  <a:ln>
                    <a:noFill/>
                  </a:ln>
                  <a:solidFill>
                    <a:sysClr val="windowText" lastClr="000000"/>
                  </a:solidFill>
                  <a:effectLst/>
                  <a:uLnTx/>
                  <a:uFillTx/>
                </a:rPr>
                <a:t>=4C</a:t>
              </a:r>
              <a:r>
                <a:rPr kumimoji="0" lang="en-US" altLang="ja-JP" sz="1800" kern="0" baseline="-25000" dirty="0" smtClean="0">
                  <a:solidFill>
                    <a:sysClr val="windowText" lastClr="000000"/>
                  </a:solidFill>
                </a:rPr>
                <a:t>2</a:t>
              </a:r>
              <a:r>
                <a:rPr kumimoji="0" lang="en-US" altLang="ja-JP" sz="1800" b="0" i="0" u="none" strike="noStrike" kern="0" cap="none" spc="0" normalizeH="0" baseline="0" noProof="0" dirty="0" smtClean="0">
                  <a:ln>
                    <a:noFill/>
                  </a:ln>
                  <a:solidFill>
                    <a:sysClr val="windowText" lastClr="000000"/>
                  </a:solidFill>
                  <a:effectLst/>
                  <a:uLnTx/>
                  <a:uFillTx/>
                </a:rPr>
                <a:t>R</a:t>
              </a:r>
              <a:r>
                <a:rPr kumimoji="0" lang="en-US" altLang="ja-JP" sz="1800" kern="0" baseline="-25000" noProof="0" dirty="0" smtClean="0">
                  <a:solidFill>
                    <a:sysClr val="windowText" lastClr="000000"/>
                  </a:solidFill>
                </a:rPr>
                <a:t>2</a:t>
              </a:r>
              <a:r>
                <a:rPr kumimoji="0" lang="en-US" altLang="ja-JP" sz="1800" b="0" i="0" u="none" strike="noStrike" kern="0" cap="none" spc="0" normalizeH="0" baseline="0" noProof="0" dirty="0" smtClean="0">
                  <a:ln>
                    <a:noFill/>
                  </a:ln>
                  <a:solidFill>
                    <a:sysClr val="windowText" lastClr="000000"/>
                  </a:solidFill>
                  <a:effectLst/>
                  <a:uLnTx/>
                  <a:uFillTx/>
                </a:rPr>
                <a:t>=2T</a:t>
              </a:r>
              <a:r>
                <a:rPr kumimoji="0" lang="en-US" altLang="ja-JP" sz="1800" b="0" i="0" u="none" strike="noStrike" kern="0" cap="none" spc="0" normalizeH="0" baseline="-25000" noProof="0" dirty="0" smtClean="0">
                  <a:ln>
                    <a:noFill/>
                  </a:ln>
                  <a:solidFill>
                    <a:sysClr val="windowText" lastClr="000000"/>
                  </a:solidFill>
                  <a:effectLst/>
                  <a:uLnTx/>
                  <a:uFillTx/>
                </a:rPr>
                <a:t>M</a:t>
              </a:r>
            </a:p>
          </p:txBody>
        </p:sp>
        <p:sp>
          <p:nvSpPr>
            <p:cNvPr id="35" name="大かっこ 34"/>
            <p:cNvSpPr/>
            <p:nvPr/>
          </p:nvSpPr>
          <p:spPr bwMode="auto">
            <a:xfrm>
              <a:off x="6444208" y="5733256"/>
              <a:ext cx="2232248" cy="914400"/>
            </a:xfrm>
            <a:prstGeom prst="bracketPair">
              <a:avLst/>
            </a:prstGeom>
            <a:no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0"/>
            <a:ext cx="8143932" cy="642918"/>
          </a:xfrm>
        </p:spPr>
        <p:txBody>
          <a:bodyPr/>
          <a:lstStyle/>
          <a:p>
            <a:r>
              <a:rPr lang="ja-JP" altLang="en-US" sz="3600" dirty="0" smtClean="0">
                <a:latin typeface="+mn-ea"/>
                <a:ea typeface="+mn-ea"/>
              </a:rPr>
              <a:t>回路デザイン詳細：</a:t>
            </a:r>
            <a:r>
              <a:rPr lang="en-US" altLang="ja-JP" sz="3600" dirty="0" smtClean="0">
                <a:latin typeface="+mn-ea"/>
                <a:ea typeface="+mn-ea"/>
              </a:rPr>
              <a:t>Charge amp.</a:t>
            </a:r>
            <a:endParaRPr kumimoji="1" lang="ja-JP" altLang="en-US" sz="3600" dirty="0">
              <a:latin typeface="+mn-ea"/>
              <a:ea typeface="+mn-ea"/>
            </a:endParaRPr>
          </a:p>
        </p:txBody>
      </p:sp>
      <p:pic>
        <p:nvPicPr>
          <p:cNvPr id="3" name="図 2" descr="Preamp.jpg"/>
          <p:cNvPicPr>
            <a:picLocks noChangeAspect="1"/>
          </p:cNvPicPr>
          <p:nvPr/>
        </p:nvPicPr>
        <p:blipFill>
          <a:blip r:embed="rId2" cstate="print"/>
          <a:stretch>
            <a:fillRect/>
          </a:stretch>
        </p:blipFill>
        <p:spPr>
          <a:xfrm>
            <a:off x="899592" y="908720"/>
            <a:ext cx="7502510" cy="5715040"/>
          </a:xfrm>
          <a:prstGeom prst="rect">
            <a:avLst/>
          </a:prstGeom>
        </p:spPr>
      </p:pic>
      <p:sp>
        <p:nvSpPr>
          <p:cNvPr id="4" name="角丸四角形 3"/>
          <p:cNvSpPr/>
          <p:nvPr/>
        </p:nvSpPr>
        <p:spPr>
          <a:xfrm>
            <a:off x="6000760" y="1571612"/>
            <a:ext cx="2857520" cy="478634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652120" y="1052736"/>
            <a:ext cx="2880320" cy="461665"/>
          </a:xfrm>
          <a:prstGeom prst="rect">
            <a:avLst/>
          </a:prstGeom>
          <a:noFill/>
        </p:spPr>
        <p:txBody>
          <a:bodyPr wrap="square" rtlCol="0">
            <a:spAutoFit/>
          </a:bodyPr>
          <a:lstStyle/>
          <a:p>
            <a:r>
              <a:rPr kumimoji="1" lang="en-US" altLang="ja-JP" sz="2400" b="1" dirty="0" smtClean="0">
                <a:solidFill>
                  <a:schemeClr val="tx2">
                    <a:lumMod val="50000"/>
                  </a:schemeClr>
                </a:solidFill>
                <a:latin typeface="+mn-ea"/>
                <a:ea typeface="+mn-ea"/>
              </a:rPr>
              <a:t>Shaper</a:t>
            </a:r>
            <a:r>
              <a:rPr kumimoji="1" lang="ja-JP" altLang="en-US" sz="2400" b="1" dirty="0" smtClean="0">
                <a:solidFill>
                  <a:schemeClr val="tx2">
                    <a:lumMod val="50000"/>
                  </a:schemeClr>
                </a:solidFill>
                <a:latin typeface="+mn-ea"/>
                <a:ea typeface="+mn-ea"/>
              </a:rPr>
              <a:t>回路部分</a:t>
            </a:r>
            <a:endParaRPr kumimoji="1" lang="ja-JP" altLang="en-US" sz="2400" b="1" dirty="0">
              <a:solidFill>
                <a:schemeClr val="tx2">
                  <a:lumMod val="50000"/>
                </a:schemeClr>
              </a:solidFill>
              <a:latin typeface="+mn-ea"/>
              <a:ea typeface="+mn-ea"/>
            </a:endParaRPr>
          </a:p>
        </p:txBody>
      </p:sp>
      <p:sp>
        <p:nvSpPr>
          <p:cNvPr id="6" name="テキスト ボックス 5"/>
          <p:cNvSpPr txBox="1"/>
          <p:nvPr/>
        </p:nvSpPr>
        <p:spPr>
          <a:xfrm>
            <a:off x="3707904" y="6237312"/>
            <a:ext cx="2509020" cy="369332"/>
          </a:xfrm>
          <a:prstGeom prst="rect">
            <a:avLst/>
          </a:prstGeom>
          <a:noFill/>
        </p:spPr>
        <p:txBody>
          <a:bodyPr wrap="none" rtlCol="0">
            <a:spAutoFit/>
          </a:bodyPr>
          <a:lstStyle/>
          <a:p>
            <a:r>
              <a:rPr lang="ja-JP" altLang="ja-JP" sz="1800" b="1" dirty="0" smtClean="0">
                <a:solidFill>
                  <a:schemeClr val="tx1">
                    <a:lumMod val="50000"/>
                  </a:schemeClr>
                </a:solidFill>
                <a:latin typeface="+mn-ea"/>
                <a:ea typeface="+mn-ea"/>
              </a:rPr>
              <a:t>直流帰還調整電圧入力</a:t>
            </a:r>
            <a:endParaRPr kumimoji="1" lang="ja-JP" altLang="en-US" sz="1800" b="1" dirty="0">
              <a:solidFill>
                <a:schemeClr val="tx1">
                  <a:lumMod val="50000"/>
                </a:schemeClr>
              </a:solidFill>
              <a:latin typeface="+mn-ea"/>
              <a:ea typeface="+mn-ea"/>
            </a:endParaRPr>
          </a:p>
        </p:txBody>
      </p:sp>
      <p:cxnSp>
        <p:nvCxnSpPr>
          <p:cNvPr id="10" name="直線矢印コネクタ 9"/>
          <p:cNvCxnSpPr/>
          <p:nvPr/>
        </p:nvCxnSpPr>
        <p:spPr bwMode="auto">
          <a:xfrm flipV="1">
            <a:off x="5724128" y="5661248"/>
            <a:ext cx="576064" cy="43204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4" name="直線矢印コネクタ 13"/>
          <p:cNvCxnSpPr/>
          <p:nvPr/>
        </p:nvCxnSpPr>
        <p:spPr bwMode="auto">
          <a:xfrm rot="10800000">
            <a:off x="1259632" y="5373216"/>
            <a:ext cx="3312368" cy="7920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9" name="テキスト ボックス 8"/>
          <p:cNvSpPr txBox="1"/>
          <p:nvPr/>
        </p:nvSpPr>
        <p:spPr>
          <a:xfrm>
            <a:off x="3635896" y="764704"/>
            <a:ext cx="2436886" cy="461665"/>
          </a:xfrm>
          <a:prstGeom prst="rect">
            <a:avLst/>
          </a:prstGeom>
          <a:noFill/>
        </p:spPr>
        <p:txBody>
          <a:bodyPr wrap="none" rtlCol="0">
            <a:spAutoFit/>
          </a:bodyPr>
          <a:lstStyle/>
          <a:p>
            <a:r>
              <a:rPr kumimoji="1" lang="en-US" altLang="ja-JP" sz="2400" dirty="0" smtClean="0">
                <a:latin typeface="+mn-ea"/>
                <a:ea typeface="+mn-ea"/>
              </a:rPr>
              <a:t>OPEN-IP</a:t>
            </a:r>
            <a:r>
              <a:rPr kumimoji="1" lang="ja-JP" altLang="en-US" sz="2400" dirty="0" smtClean="0">
                <a:latin typeface="+mn-ea"/>
                <a:ea typeface="+mn-ea"/>
              </a:rPr>
              <a:t>（</a:t>
            </a:r>
            <a:r>
              <a:rPr kumimoji="1" lang="en-US" altLang="ja-JP" sz="2400" dirty="0" smtClean="0">
                <a:latin typeface="+mn-ea"/>
                <a:ea typeface="+mn-ea"/>
              </a:rPr>
              <a:t>JAXA</a:t>
            </a:r>
            <a:r>
              <a:rPr kumimoji="1" lang="ja-JP" altLang="en-US" sz="2400" dirty="0" smtClean="0">
                <a:latin typeface="+mn-ea"/>
                <a:ea typeface="+mn-ea"/>
              </a:rPr>
              <a:t>）</a:t>
            </a:r>
            <a:endParaRPr kumimoji="1" lang="ja-JP" altLang="en-US" sz="2400" dirty="0">
              <a:latin typeface="+mn-ea"/>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147248" cy="765298"/>
          </a:xfrm>
        </p:spPr>
        <p:txBody>
          <a:bodyPr rtlCol="0">
            <a:noAutofit/>
          </a:bodyPr>
          <a:lstStyle/>
          <a:p>
            <a:pPr eaLnBrk="1" fontAlgn="auto" hangingPunct="1">
              <a:spcAft>
                <a:spcPts val="0"/>
              </a:spcAft>
              <a:defRPr/>
            </a:pPr>
            <a:r>
              <a:rPr lang="ja-JP" altLang="en-US" sz="3600" dirty="0" smtClean="0">
                <a:latin typeface="+mn-ea"/>
                <a:ea typeface="+mn-ea"/>
              </a:rPr>
              <a:t>回路デザイン詳細：</a:t>
            </a:r>
            <a:r>
              <a:rPr lang="en-US" altLang="ja-JP" sz="3600" dirty="0" smtClean="0">
                <a:latin typeface="+mn-ea"/>
                <a:ea typeface="+mn-ea"/>
              </a:rPr>
              <a:t>Shaping</a:t>
            </a:r>
            <a:r>
              <a:rPr lang="ja-JP" altLang="en-US" sz="3600" dirty="0" smtClean="0">
                <a:latin typeface="+mn-ea"/>
                <a:ea typeface="+mn-ea"/>
              </a:rPr>
              <a:t>　</a:t>
            </a:r>
            <a:r>
              <a:rPr lang="en-US" altLang="ja-JP" sz="3600" dirty="0" err="1" smtClean="0">
                <a:latin typeface="+mn-ea"/>
                <a:ea typeface="+mn-ea"/>
              </a:rPr>
              <a:t>amp.+ADC</a:t>
            </a:r>
            <a:endParaRPr lang="ja-JP" altLang="en-US" sz="3600" dirty="0" smtClean="0">
              <a:latin typeface="+mn-ea"/>
              <a:ea typeface="+mn-ea"/>
            </a:endParaRPr>
          </a:p>
        </p:txBody>
      </p:sp>
      <p:pic>
        <p:nvPicPr>
          <p:cNvPr id="7171" name="Picture 2"/>
          <p:cNvPicPr>
            <a:picLocks noChangeAspect="1" noChangeArrowheads="1"/>
          </p:cNvPicPr>
          <p:nvPr/>
        </p:nvPicPr>
        <p:blipFill>
          <a:blip r:embed="rId2" cstate="print"/>
          <a:srcRect/>
          <a:stretch>
            <a:fillRect/>
          </a:stretch>
        </p:blipFill>
        <p:spPr bwMode="auto">
          <a:xfrm>
            <a:off x="47625" y="1506538"/>
            <a:ext cx="9024938" cy="5280025"/>
          </a:xfrm>
          <a:prstGeom prst="rect">
            <a:avLst/>
          </a:prstGeom>
          <a:noFill/>
          <a:ln w="9525">
            <a:noFill/>
            <a:miter lim="800000"/>
            <a:headEnd/>
            <a:tailEnd/>
          </a:ln>
        </p:spPr>
      </p:pic>
      <p:sp>
        <p:nvSpPr>
          <p:cNvPr id="4" name="角丸四角形 3"/>
          <p:cNvSpPr/>
          <p:nvPr/>
        </p:nvSpPr>
        <p:spPr>
          <a:xfrm>
            <a:off x="214282" y="1643050"/>
            <a:ext cx="4143404" cy="1928826"/>
          </a:xfrm>
          <a:prstGeom prst="round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000100" y="3714752"/>
            <a:ext cx="1608133" cy="369332"/>
          </a:xfrm>
          <a:prstGeom prst="rect">
            <a:avLst/>
          </a:prstGeom>
          <a:noFill/>
        </p:spPr>
        <p:txBody>
          <a:bodyPr wrap="none" rtlCol="0">
            <a:spAutoFit/>
          </a:bodyPr>
          <a:lstStyle/>
          <a:p>
            <a:r>
              <a:rPr kumimoji="1" lang="en-US" altLang="ja-JP" dirty="0" smtClean="0">
                <a:solidFill>
                  <a:schemeClr val="bg1"/>
                </a:solidFill>
              </a:rPr>
              <a:t>Shaping amp.</a:t>
            </a:r>
            <a:endParaRPr kumimoji="1" lang="ja-JP" altLang="en-US" dirty="0">
              <a:solidFill>
                <a:schemeClr val="bg1"/>
              </a:solidFill>
            </a:endParaRPr>
          </a:p>
        </p:txBody>
      </p:sp>
      <p:sp>
        <p:nvSpPr>
          <p:cNvPr id="16" name="テキスト ボックス 15"/>
          <p:cNvSpPr txBox="1"/>
          <p:nvPr/>
        </p:nvSpPr>
        <p:spPr>
          <a:xfrm>
            <a:off x="6607205" y="4631304"/>
            <a:ext cx="671979" cy="369332"/>
          </a:xfrm>
          <a:prstGeom prst="rect">
            <a:avLst/>
          </a:prstGeom>
          <a:noFill/>
        </p:spPr>
        <p:txBody>
          <a:bodyPr wrap="none" rtlCol="0">
            <a:spAutoFit/>
          </a:bodyPr>
          <a:lstStyle/>
          <a:p>
            <a:r>
              <a:rPr kumimoji="1" lang="en-US" altLang="ja-JP" dirty="0" smtClean="0">
                <a:solidFill>
                  <a:schemeClr val="bg1"/>
                </a:solidFill>
              </a:rPr>
              <a:t>ADC</a:t>
            </a:r>
            <a:endParaRPr kumimoji="1" lang="ja-JP" altLang="en-US" dirty="0">
              <a:solidFill>
                <a:schemeClr val="bg1"/>
              </a:solidFill>
            </a:endParaRPr>
          </a:p>
        </p:txBody>
      </p:sp>
      <p:cxnSp>
        <p:nvCxnSpPr>
          <p:cNvPr id="10" name="直線コネクタ 9"/>
          <p:cNvCxnSpPr/>
          <p:nvPr/>
        </p:nvCxnSpPr>
        <p:spPr bwMode="auto">
          <a:xfrm rot="5400000" flipH="1" flipV="1">
            <a:off x="3347864" y="3284984"/>
            <a:ext cx="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2" name="直線コネクタ 11"/>
          <p:cNvCxnSpPr/>
          <p:nvPr/>
        </p:nvCxnSpPr>
        <p:spPr bwMode="auto">
          <a:xfrm rot="5400000">
            <a:off x="2447764" y="4185084"/>
            <a:ext cx="1800200" cy="0"/>
          </a:xfrm>
          <a:prstGeom prst="line">
            <a:avLst/>
          </a:prstGeom>
          <a:solidFill>
            <a:schemeClr val="accent1"/>
          </a:solidFill>
          <a:ln w="25400" cap="flat" cmpd="sng" algn="ctr">
            <a:solidFill>
              <a:schemeClr val="bg1"/>
            </a:solidFill>
            <a:prstDash val="sysDash"/>
            <a:miter lim="800000"/>
            <a:headEnd type="none" w="med" len="med"/>
            <a:tailEnd type="none" w="med" len="med"/>
          </a:ln>
          <a:effectLst/>
        </p:spPr>
      </p:cxnSp>
      <p:cxnSp>
        <p:nvCxnSpPr>
          <p:cNvPr id="14" name="直線コネクタ 13"/>
          <p:cNvCxnSpPr/>
          <p:nvPr/>
        </p:nvCxnSpPr>
        <p:spPr bwMode="auto">
          <a:xfrm rot="5400000">
            <a:off x="7812360" y="4437112"/>
            <a:ext cx="1296144" cy="0"/>
          </a:xfrm>
          <a:prstGeom prst="line">
            <a:avLst/>
          </a:prstGeom>
          <a:solidFill>
            <a:schemeClr val="accent1"/>
          </a:solidFill>
          <a:ln w="25400" cap="flat" cmpd="sng" algn="ctr">
            <a:solidFill>
              <a:schemeClr val="bg1"/>
            </a:solidFill>
            <a:prstDash val="sysDash"/>
            <a:miter lim="800000"/>
            <a:headEnd type="none" w="med" len="med"/>
            <a:tailEnd type="none" w="med" len="med"/>
          </a:ln>
          <a:effectLst/>
        </p:spPr>
      </p:cxnSp>
      <p:cxnSp>
        <p:nvCxnSpPr>
          <p:cNvPr id="19" name="直線コネクタ 18"/>
          <p:cNvCxnSpPr/>
          <p:nvPr/>
        </p:nvCxnSpPr>
        <p:spPr bwMode="auto">
          <a:xfrm>
            <a:off x="3347864" y="5085184"/>
            <a:ext cx="5112000" cy="0"/>
          </a:xfrm>
          <a:prstGeom prst="line">
            <a:avLst/>
          </a:prstGeom>
          <a:solidFill>
            <a:schemeClr val="accent1"/>
          </a:solidFill>
          <a:ln w="25400" cap="flat" cmpd="sng" algn="ctr">
            <a:solidFill>
              <a:schemeClr val="bg1"/>
            </a:solidFill>
            <a:prstDash val="sysDash"/>
            <a:miter lim="800000"/>
            <a:headEnd type="none" w="med" len="med"/>
            <a:tailEnd type="none" w="med" len="med"/>
          </a:ln>
          <a:effectLst/>
        </p:spPr>
      </p:cxnSp>
      <p:cxnSp>
        <p:nvCxnSpPr>
          <p:cNvPr id="21" name="直線コネクタ 20"/>
          <p:cNvCxnSpPr/>
          <p:nvPr/>
        </p:nvCxnSpPr>
        <p:spPr bwMode="auto">
          <a:xfrm>
            <a:off x="6372768" y="3789040"/>
            <a:ext cx="2088000" cy="0"/>
          </a:xfrm>
          <a:prstGeom prst="line">
            <a:avLst/>
          </a:prstGeom>
          <a:solidFill>
            <a:schemeClr val="accent1"/>
          </a:solidFill>
          <a:ln w="25400" cap="flat" cmpd="sng" algn="ctr">
            <a:solidFill>
              <a:schemeClr val="bg1"/>
            </a:solidFill>
            <a:prstDash val="sysDash"/>
            <a:miter lim="800000"/>
            <a:headEnd type="none" w="med" len="med"/>
            <a:tailEnd type="none" w="med" len="med"/>
          </a:ln>
          <a:effectLst/>
        </p:spPr>
      </p:cxnSp>
      <p:cxnSp>
        <p:nvCxnSpPr>
          <p:cNvPr id="22" name="直線コネクタ 21"/>
          <p:cNvCxnSpPr/>
          <p:nvPr/>
        </p:nvCxnSpPr>
        <p:spPr bwMode="auto">
          <a:xfrm>
            <a:off x="3348432" y="3284984"/>
            <a:ext cx="3024000" cy="0"/>
          </a:xfrm>
          <a:prstGeom prst="line">
            <a:avLst/>
          </a:prstGeom>
          <a:solidFill>
            <a:schemeClr val="accent1"/>
          </a:solidFill>
          <a:ln w="25400" cap="flat" cmpd="sng" algn="ctr">
            <a:solidFill>
              <a:schemeClr val="bg1"/>
            </a:solidFill>
            <a:prstDash val="sysDash"/>
            <a:miter lim="800000"/>
            <a:headEnd type="none" w="med" len="med"/>
            <a:tailEnd type="none" w="med" len="med"/>
          </a:ln>
          <a:effectLst/>
        </p:spPr>
      </p:cxnSp>
      <p:cxnSp>
        <p:nvCxnSpPr>
          <p:cNvPr id="23" name="直線コネクタ 22"/>
          <p:cNvCxnSpPr/>
          <p:nvPr/>
        </p:nvCxnSpPr>
        <p:spPr bwMode="auto">
          <a:xfrm rot="5400000">
            <a:off x="6120200" y="3536984"/>
            <a:ext cx="504000" cy="0"/>
          </a:xfrm>
          <a:prstGeom prst="line">
            <a:avLst/>
          </a:prstGeom>
          <a:solidFill>
            <a:schemeClr val="accent1"/>
          </a:solidFill>
          <a:ln w="25400" cap="flat" cmpd="sng" algn="ctr">
            <a:solidFill>
              <a:schemeClr val="bg1"/>
            </a:solidFill>
            <a:prstDash val="sysDash"/>
            <a:miter lim="800000"/>
            <a:headEnd type="none" w="med" len="med"/>
            <a:tailEnd type="none" w="med" len="med"/>
          </a:ln>
          <a:effectLst/>
        </p:spPr>
      </p:cxnSp>
      <p:sp>
        <p:nvSpPr>
          <p:cNvPr id="24" name="テキスト ボックス 23"/>
          <p:cNvSpPr txBox="1"/>
          <p:nvPr/>
        </p:nvSpPr>
        <p:spPr>
          <a:xfrm>
            <a:off x="5822257" y="2132856"/>
            <a:ext cx="3321743" cy="461665"/>
          </a:xfrm>
          <a:prstGeom prst="rect">
            <a:avLst/>
          </a:prstGeom>
          <a:noFill/>
        </p:spPr>
        <p:txBody>
          <a:bodyPr wrap="none" rtlCol="0">
            <a:spAutoFit/>
          </a:bodyPr>
          <a:lstStyle/>
          <a:p>
            <a:r>
              <a:rPr kumimoji="1" lang="ja-JP" altLang="en-US" sz="2400" dirty="0" smtClean="0">
                <a:solidFill>
                  <a:schemeClr val="bg1"/>
                </a:solidFill>
              </a:rPr>
              <a:t>モニター用アナログ出力</a:t>
            </a:r>
            <a:endParaRPr kumimoji="1" lang="ja-JP" altLang="en-US"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229600" cy="654032"/>
          </a:xfrm>
        </p:spPr>
        <p:txBody>
          <a:bodyPr/>
          <a:lstStyle/>
          <a:p>
            <a:r>
              <a:rPr kumimoji="1" lang="ja-JP" altLang="en-US" sz="3600" b="1" dirty="0" smtClean="0">
                <a:latin typeface="+mn-ea"/>
                <a:ea typeface="+mn-ea"/>
              </a:rPr>
              <a:t>ウィルキンソン（</a:t>
            </a:r>
            <a:r>
              <a:rPr kumimoji="1" lang="en-US" altLang="ja-JP" sz="3600" b="1" dirty="0" smtClean="0">
                <a:latin typeface="+mn-ea"/>
                <a:ea typeface="+mn-ea"/>
              </a:rPr>
              <a:t>Wilkinson</a:t>
            </a:r>
            <a:r>
              <a:rPr kumimoji="1" lang="ja-JP" altLang="en-US" sz="3600" b="1" dirty="0" smtClean="0">
                <a:latin typeface="+mn-ea"/>
                <a:ea typeface="+mn-ea"/>
              </a:rPr>
              <a:t>）型</a:t>
            </a:r>
            <a:r>
              <a:rPr kumimoji="1" lang="en-US" altLang="ja-JP" sz="3600" b="1" dirty="0" smtClean="0">
                <a:latin typeface="+mn-ea"/>
                <a:ea typeface="+mn-ea"/>
              </a:rPr>
              <a:t>ADC</a:t>
            </a:r>
            <a:endParaRPr kumimoji="1" lang="ja-JP" altLang="en-US" sz="3600" b="1" dirty="0">
              <a:latin typeface="+mn-ea"/>
              <a:ea typeface="+mn-ea"/>
            </a:endParaRPr>
          </a:p>
        </p:txBody>
      </p:sp>
      <p:pic>
        <p:nvPicPr>
          <p:cNvPr id="3" name="図 2" descr="ADC.jpg"/>
          <p:cNvPicPr>
            <a:picLocks noChangeAspect="1"/>
          </p:cNvPicPr>
          <p:nvPr/>
        </p:nvPicPr>
        <p:blipFill>
          <a:blip r:embed="rId2" cstate="print"/>
          <a:stretch>
            <a:fillRect/>
          </a:stretch>
        </p:blipFill>
        <p:spPr>
          <a:xfrm>
            <a:off x="214282" y="928670"/>
            <a:ext cx="5292759" cy="3643338"/>
          </a:xfrm>
          <a:prstGeom prst="rect">
            <a:avLst/>
          </a:prstGeom>
        </p:spPr>
      </p:pic>
      <p:pic>
        <p:nvPicPr>
          <p:cNvPr id="4" name="図 3" descr="ADCpulse.jpg"/>
          <p:cNvPicPr>
            <a:picLocks noChangeAspect="1"/>
          </p:cNvPicPr>
          <p:nvPr/>
        </p:nvPicPr>
        <p:blipFill>
          <a:blip r:embed="rId3" cstate="print"/>
          <a:stretch>
            <a:fillRect/>
          </a:stretch>
        </p:blipFill>
        <p:spPr>
          <a:xfrm>
            <a:off x="4000496" y="3071810"/>
            <a:ext cx="4833950" cy="3625463"/>
          </a:xfrm>
          <a:prstGeom prst="rect">
            <a:avLst/>
          </a:prstGeom>
        </p:spPr>
      </p:pic>
      <p:sp>
        <p:nvSpPr>
          <p:cNvPr id="5" name="テキスト ボックス 4"/>
          <p:cNvSpPr txBox="1"/>
          <p:nvPr/>
        </p:nvSpPr>
        <p:spPr>
          <a:xfrm>
            <a:off x="6772453" y="4354305"/>
            <a:ext cx="2085827" cy="646331"/>
          </a:xfrm>
          <a:prstGeom prst="rect">
            <a:avLst/>
          </a:prstGeom>
          <a:noFill/>
        </p:spPr>
        <p:txBody>
          <a:bodyPr wrap="none" rtlCol="0">
            <a:spAutoFit/>
          </a:bodyPr>
          <a:lstStyle/>
          <a:p>
            <a:r>
              <a:rPr kumimoji="1" lang="ja-JP" altLang="en-US" dirty="0" smtClean="0">
                <a:latin typeface="+mn-ea"/>
                <a:ea typeface="+mn-ea"/>
              </a:rPr>
              <a:t>ランプ電圧</a:t>
            </a:r>
            <a:endParaRPr kumimoji="1" lang="en-US" altLang="ja-JP" dirty="0" smtClean="0">
              <a:latin typeface="+mn-ea"/>
              <a:ea typeface="+mn-ea"/>
            </a:endParaRPr>
          </a:p>
          <a:p>
            <a:r>
              <a:rPr lang="ja-JP" altLang="en-US" dirty="0" smtClean="0">
                <a:latin typeface="+mn-ea"/>
                <a:ea typeface="+mn-ea"/>
              </a:rPr>
              <a:t>（</a:t>
            </a:r>
            <a:r>
              <a:rPr kumimoji="1" lang="ja-JP" altLang="en-US" dirty="0" smtClean="0">
                <a:latin typeface="+mn-ea"/>
                <a:ea typeface="+mn-ea"/>
              </a:rPr>
              <a:t>コンパレータ入力）</a:t>
            </a:r>
            <a:endParaRPr kumimoji="1" lang="ja-JP" altLang="en-US" dirty="0">
              <a:latin typeface="+mn-ea"/>
              <a:ea typeface="+mn-ea"/>
            </a:endParaRPr>
          </a:p>
        </p:txBody>
      </p:sp>
      <p:sp>
        <p:nvSpPr>
          <p:cNvPr id="6" name="テキスト ボックス 5"/>
          <p:cNvSpPr txBox="1"/>
          <p:nvPr/>
        </p:nvSpPr>
        <p:spPr>
          <a:xfrm>
            <a:off x="2500298" y="5286388"/>
            <a:ext cx="2271776" cy="369332"/>
          </a:xfrm>
          <a:prstGeom prst="rect">
            <a:avLst/>
          </a:prstGeom>
          <a:noFill/>
        </p:spPr>
        <p:txBody>
          <a:bodyPr wrap="none" rtlCol="0">
            <a:spAutoFit/>
          </a:bodyPr>
          <a:lstStyle/>
          <a:p>
            <a:r>
              <a:rPr kumimoji="1" lang="ja-JP" altLang="en-US" dirty="0" smtClean="0">
                <a:latin typeface="+mn-ea"/>
                <a:ea typeface="+mn-ea"/>
              </a:rPr>
              <a:t>シェーパーアウト信号</a:t>
            </a:r>
            <a:endParaRPr kumimoji="1" lang="ja-JP" altLang="en-US" dirty="0">
              <a:latin typeface="+mn-ea"/>
              <a:ea typeface="+mn-ea"/>
            </a:endParaRPr>
          </a:p>
        </p:txBody>
      </p:sp>
      <p:sp>
        <p:nvSpPr>
          <p:cNvPr id="7" name="フリーフォーム 6"/>
          <p:cNvSpPr/>
          <p:nvPr/>
        </p:nvSpPr>
        <p:spPr>
          <a:xfrm>
            <a:off x="4744016" y="4037846"/>
            <a:ext cx="2828380" cy="1077362"/>
          </a:xfrm>
          <a:custGeom>
            <a:avLst/>
            <a:gdLst>
              <a:gd name="connsiteX0" fmla="*/ 0 w 2761307"/>
              <a:gd name="connsiteY0" fmla="*/ 1068308 h 1077362"/>
              <a:gd name="connsiteX1" fmla="*/ 0 w 2761307"/>
              <a:gd name="connsiteY1" fmla="*/ 1068308 h 1077362"/>
              <a:gd name="connsiteX2" fmla="*/ 380245 w 2761307"/>
              <a:gd name="connsiteY2" fmla="*/ 1068308 h 1077362"/>
              <a:gd name="connsiteX3" fmla="*/ 371192 w 2761307"/>
              <a:gd name="connsiteY3" fmla="*/ 0 h 1077362"/>
              <a:gd name="connsiteX4" fmla="*/ 1575303 w 2761307"/>
              <a:gd name="connsiteY4" fmla="*/ 9053 h 1077362"/>
              <a:gd name="connsiteX5" fmla="*/ 1575303 w 2761307"/>
              <a:gd name="connsiteY5" fmla="*/ 1068308 h 1077362"/>
              <a:gd name="connsiteX6" fmla="*/ 2761307 w 2761307"/>
              <a:gd name="connsiteY6" fmla="*/ 1077362 h 107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7" h="1077362">
                <a:moveTo>
                  <a:pt x="0" y="1068308"/>
                </a:moveTo>
                <a:lnTo>
                  <a:pt x="0" y="1068308"/>
                </a:lnTo>
                <a:lnTo>
                  <a:pt x="380245" y="1068308"/>
                </a:lnTo>
                <a:cubicBezTo>
                  <a:pt x="377227" y="712205"/>
                  <a:pt x="374210" y="356103"/>
                  <a:pt x="371192" y="0"/>
                </a:cubicBezTo>
                <a:lnTo>
                  <a:pt x="1575303" y="9053"/>
                </a:lnTo>
                <a:lnTo>
                  <a:pt x="1575303" y="1068308"/>
                </a:lnTo>
                <a:lnTo>
                  <a:pt x="2761307" y="1077362"/>
                </a:lnTo>
              </a:path>
            </a:pathLst>
          </a:cu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5143504" y="4143380"/>
            <a:ext cx="1316386" cy="646331"/>
          </a:xfrm>
          <a:prstGeom prst="rect">
            <a:avLst/>
          </a:prstGeom>
          <a:noFill/>
        </p:spPr>
        <p:txBody>
          <a:bodyPr wrap="none" rtlCol="0">
            <a:spAutoFit/>
          </a:bodyPr>
          <a:lstStyle/>
          <a:p>
            <a:r>
              <a:rPr kumimoji="1" lang="en-US" altLang="ja-JP" dirty="0" smtClean="0">
                <a:latin typeface="+mn-ea"/>
                <a:ea typeface="+mn-ea"/>
              </a:rPr>
              <a:t>ADC</a:t>
            </a:r>
            <a:r>
              <a:rPr lang="ja-JP" altLang="en-US" dirty="0" smtClean="0">
                <a:latin typeface="+mn-ea"/>
                <a:ea typeface="+mn-ea"/>
              </a:rPr>
              <a:t>出力</a:t>
            </a:r>
            <a:endParaRPr lang="en-US" altLang="ja-JP" dirty="0" smtClean="0">
              <a:latin typeface="+mn-ea"/>
              <a:ea typeface="+mn-ea"/>
            </a:endParaRPr>
          </a:p>
          <a:p>
            <a:r>
              <a:rPr kumimoji="1" lang="ja-JP" altLang="en-US" dirty="0" smtClean="0">
                <a:latin typeface="+mn-ea"/>
                <a:ea typeface="+mn-ea"/>
              </a:rPr>
              <a:t>（パルス幅）</a:t>
            </a:r>
            <a:endParaRPr kumimoji="1" lang="ja-JP" altLang="en-US" dirty="0">
              <a:latin typeface="+mn-ea"/>
              <a:ea typeface="+mn-ea"/>
            </a:endParaRPr>
          </a:p>
        </p:txBody>
      </p:sp>
      <p:sp>
        <p:nvSpPr>
          <p:cNvPr id="9" name="テキスト ボックス 8"/>
          <p:cNvSpPr txBox="1"/>
          <p:nvPr/>
        </p:nvSpPr>
        <p:spPr>
          <a:xfrm>
            <a:off x="6500826" y="3643314"/>
            <a:ext cx="1425390" cy="369332"/>
          </a:xfrm>
          <a:prstGeom prst="rect">
            <a:avLst/>
          </a:prstGeom>
          <a:noFill/>
        </p:spPr>
        <p:txBody>
          <a:bodyPr wrap="none" rtlCol="0">
            <a:spAutoFit/>
          </a:bodyPr>
          <a:lstStyle/>
          <a:p>
            <a:r>
              <a:rPr kumimoji="1" lang="ja-JP" altLang="en-US" dirty="0" smtClean="0">
                <a:latin typeface="+mn-ea"/>
                <a:ea typeface="+mn-ea"/>
              </a:rPr>
              <a:t>スイッチ信号</a:t>
            </a:r>
            <a:endParaRPr kumimoji="1" lang="ja-JP" altLang="en-US" dirty="0">
              <a:latin typeface="+mn-ea"/>
              <a:ea typeface="+mn-ea"/>
            </a:endParaRPr>
          </a:p>
        </p:txBody>
      </p:sp>
      <p:grpSp>
        <p:nvGrpSpPr>
          <p:cNvPr id="45" name="グループ化 44"/>
          <p:cNvGrpSpPr/>
          <p:nvPr/>
        </p:nvGrpSpPr>
        <p:grpSpPr>
          <a:xfrm>
            <a:off x="4355976" y="4005064"/>
            <a:ext cx="2592288" cy="1088504"/>
            <a:chOff x="4355976" y="4005064"/>
            <a:chExt cx="2592288" cy="1088504"/>
          </a:xfrm>
        </p:grpSpPr>
        <p:cxnSp>
          <p:nvCxnSpPr>
            <p:cNvPr id="29" name="カギ線コネクタ 28"/>
            <p:cNvCxnSpPr/>
            <p:nvPr/>
          </p:nvCxnSpPr>
          <p:spPr bwMode="auto">
            <a:xfrm>
              <a:off x="4355976" y="4005064"/>
              <a:ext cx="1512168" cy="1080120"/>
            </a:xfrm>
            <a:prstGeom prst="bentConnector3">
              <a:avLst>
                <a:gd name="adj1" fmla="val 50000"/>
              </a:avLst>
            </a:prstGeom>
            <a:solidFill>
              <a:schemeClr val="accent1"/>
            </a:solidFill>
            <a:ln w="28575" cap="flat" cmpd="sng" algn="ctr">
              <a:solidFill>
                <a:schemeClr val="bg2">
                  <a:lumMod val="10000"/>
                </a:schemeClr>
              </a:solidFill>
              <a:prstDash val="solid"/>
              <a:miter lim="800000"/>
              <a:headEnd type="none" w="med" len="med"/>
              <a:tailEnd type="none" w="med" len="med"/>
            </a:ln>
            <a:effectLst/>
          </p:spPr>
        </p:cxnSp>
        <p:cxnSp>
          <p:nvCxnSpPr>
            <p:cNvPr id="42" name="カギ線コネクタ 41"/>
            <p:cNvCxnSpPr/>
            <p:nvPr/>
          </p:nvCxnSpPr>
          <p:spPr bwMode="auto">
            <a:xfrm rot="10800000" flipV="1">
              <a:off x="5724128" y="4077072"/>
              <a:ext cx="1224136" cy="1016496"/>
            </a:xfrm>
            <a:prstGeom prst="bentConnector3">
              <a:avLst>
                <a:gd name="adj1" fmla="val 50000"/>
              </a:avLst>
            </a:prstGeom>
            <a:solidFill>
              <a:schemeClr val="accent1"/>
            </a:solidFill>
            <a:ln w="28575" cap="flat" cmpd="sng" algn="ctr">
              <a:solidFill>
                <a:schemeClr val="bg2">
                  <a:lumMod val="10000"/>
                </a:schemeClr>
              </a:solidFill>
              <a:prstDash val="solid"/>
              <a:miter lim="800000"/>
              <a:headEnd type="none" w="med" len="med"/>
              <a:tailEnd type="none" w="med" len="med"/>
            </a:ln>
            <a:effectLst/>
          </p:spPr>
        </p:cxnSp>
      </p:grpSp>
      <p:sp>
        <p:nvSpPr>
          <p:cNvPr id="13" name="テキスト ボックス 12"/>
          <p:cNvSpPr txBox="1"/>
          <p:nvPr/>
        </p:nvSpPr>
        <p:spPr>
          <a:xfrm>
            <a:off x="3419872" y="1052736"/>
            <a:ext cx="2076209" cy="400110"/>
          </a:xfrm>
          <a:prstGeom prst="rect">
            <a:avLst/>
          </a:prstGeom>
          <a:noFill/>
        </p:spPr>
        <p:txBody>
          <a:bodyPr wrap="none" rtlCol="0">
            <a:spAutoFit/>
          </a:bodyPr>
          <a:lstStyle/>
          <a:p>
            <a:r>
              <a:rPr kumimoji="1" lang="ja-JP" altLang="en-US" sz="2000" b="1" dirty="0" smtClean="0">
                <a:solidFill>
                  <a:schemeClr val="tx2">
                    <a:lumMod val="50000"/>
                  </a:schemeClr>
                </a:solidFill>
                <a:latin typeface="+mn-ea"/>
                <a:ea typeface="+mn-ea"/>
              </a:rPr>
              <a:t>サンプルホールド</a:t>
            </a:r>
            <a:endParaRPr kumimoji="1" lang="ja-JP" altLang="en-US" sz="2000" b="1" dirty="0">
              <a:solidFill>
                <a:schemeClr val="tx2">
                  <a:lumMod val="50000"/>
                </a:schemeClr>
              </a:solidFill>
              <a:latin typeface="+mn-ea"/>
              <a:ea typeface="+mn-ea"/>
            </a:endParaRPr>
          </a:p>
        </p:txBody>
      </p:sp>
      <p:sp>
        <p:nvSpPr>
          <p:cNvPr id="14" name="テキスト ボックス 13"/>
          <p:cNvSpPr txBox="1"/>
          <p:nvPr/>
        </p:nvSpPr>
        <p:spPr>
          <a:xfrm>
            <a:off x="4139952" y="2420888"/>
            <a:ext cx="1534394" cy="400110"/>
          </a:xfrm>
          <a:prstGeom prst="rect">
            <a:avLst/>
          </a:prstGeom>
          <a:noFill/>
        </p:spPr>
        <p:txBody>
          <a:bodyPr wrap="none" rtlCol="0">
            <a:spAutoFit/>
          </a:bodyPr>
          <a:lstStyle/>
          <a:p>
            <a:r>
              <a:rPr kumimoji="1" lang="ja-JP" altLang="en-US" sz="2000" b="1" dirty="0" smtClean="0">
                <a:solidFill>
                  <a:schemeClr val="tx2">
                    <a:lumMod val="50000"/>
                  </a:schemeClr>
                </a:solidFill>
                <a:latin typeface="+mn-ea"/>
                <a:ea typeface="+mn-ea"/>
              </a:rPr>
              <a:t>コンパレータ</a:t>
            </a:r>
            <a:endParaRPr kumimoji="1" lang="ja-JP" altLang="en-US" sz="2000" b="1" dirty="0">
              <a:solidFill>
                <a:schemeClr val="tx2">
                  <a:lumMod val="50000"/>
                </a:schemeClr>
              </a:solidFill>
              <a:latin typeface="+mn-ea"/>
              <a:ea typeface="+mn-ea"/>
            </a:endParaRPr>
          </a:p>
        </p:txBody>
      </p:sp>
      <p:sp>
        <p:nvSpPr>
          <p:cNvPr id="15" name="テキスト ボックス 14"/>
          <p:cNvSpPr txBox="1"/>
          <p:nvPr/>
        </p:nvSpPr>
        <p:spPr>
          <a:xfrm>
            <a:off x="2267744" y="2924944"/>
            <a:ext cx="1569660" cy="400110"/>
          </a:xfrm>
          <a:prstGeom prst="rect">
            <a:avLst/>
          </a:prstGeom>
          <a:solidFill>
            <a:schemeClr val="bg1"/>
          </a:solidFill>
        </p:spPr>
        <p:txBody>
          <a:bodyPr wrap="none" rtlCol="0">
            <a:spAutoFit/>
          </a:bodyPr>
          <a:lstStyle/>
          <a:p>
            <a:r>
              <a:rPr kumimoji="1" lang="ja-JP" altLang="en-US" sz="2000" b="1" dirty="0" smtClean="0">
                <a:solidFill>
                  <a:schemeClr val="tx2">
                    <a:lumMod val="50000"/>
                  </a:schemeClr>
                </a:solidFill>
                <a:latin typeface="+mn-ea"/>
                <a:ea typeface="+mn-ea"/>
              </a:rPr>
              <a:t>電流スイッチ</a:t>
            </a:r>
            <a:endParaRPr kumimoji="1" lang="ja-JP" altLang="en-US" sz="2000" b="1" dirty="0">
              <a:solidFill>
                <a:schemeClr val="tx2">
                  <a:lumMod val="50000"/>
                </a:schemeClr>
              </a:solidFill>
              <a:latin typeface="+mn-ea"/>
              <a:ea typeface="+mn-ea"/>
            </a:endParaRPr>
          </a:p>
        </p:txBody>
      </p:sp>
      <p:cxnSp>
        <p:nvCxnSpPr>
          <p:cNvPr id="17" name="直線矢印コネクタ 16"/>
          <p:cNvCxnSpPr/>
          <p:nvPr/>
        </p:nvCxnSpPr>
        <p:spPr bwMode="auto">
          <a:xfrm rot="10800000" flipV="1">
            <a:off x="2411760" y="1268760"/>
            <a:ext cx="936104" cy="504056"/>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Vth_100_20100125_TT.jpg"/>
          <p:cNvPicPr>
            <a:picLocks noChangeAspect="1"/>
          </p:cNvPicPr>
          <p:nvPr/>
        </p:nvPicPr>
        <p:blipFill>
          <a:blip r:embed="rId2" cstate="print"/>
          <a:stretch>
            <a:fillRect/>
          </a:stretch>
        </p:blipFill>
        <p:spPr>
          <a:xfrm>
            <a:off x="704870" y="2492896"/>
            <a:ext cx="4011146" cy="4176464"/>
          </a:xfrm>
          <a:prstGeom prst="rect">
            <a:avLst/>
          </a:prstGeom>
        </p:spPr>
      </p:pic>
      <p:sp>
        <p:nvSpPr>
          <p:cNvPr id="3074" name="タイトル 1"/>
          <p:cNvSpPr>
            <a:spLocks noGrp="1"/>
          </p:cNvSpPr>
          <p:nvPr>
            <p:ph type="title"/>
          </p:nvPr>
        </p:nvSpPr>
        <p:spPr>
          <a:xfrm>
            <a:off x="357158" y="214290"/>
            <a:ext cx="7929618" cy="500066"/>
          </a:xfrm>
        </p:spPr>
        <p:txBody>
          <a:bodyPr/>
          <a:lstStyle/>
          <a:p>
            <a:pPr eaLnBrk="1" hangingPunct="1"/>
            <a:r>
              <a:rPr lang="en-US" altLang="ja-JP" sz="3200" dirty="0" smtClean="0">
                <a:latin typeface="+mj-ea"/>
              </a:rPr>
              <a:t>SPICE</a:t>
            </a:r>
            <a:r>
              <a:rPr lang="ja-JP" altLang="en-US" sz="3200" dirty="0" smtClean="0">
                <a:latin typeface="+mj-ea"/>
              </a:rPr>
              <a:t>による</a:t>
            </a:r>
            <a:r>
              <a:rPr lang="en-US" altLang="ja-JP" sz="3200" dirty="0" smtClean="0">
                <a:latin typeface="+mj-ea"/>
              </a:rPr>
              <a:t>WDAMP</a:t>
            </a:r>
            <a:r>
              <a:rPr lang="ja-JP" altLang="en-US" sz="3200" dirty="0" smtClean="0">
                <a:latin typeface="+mj-ea"/>
              </a:rPr>
              <a:t>の性能評価</a:t>
            </a:r>
            <a:endParaRPr lang="ja-JP" altLang="en-US" sz="3200" dirty="0" smtClean="0">
              <a:latin typeface="+mn-ea"/>
              <a:ea typeface="+mn-ea"/>
            </a:endParaRPr>
          </a:p>
        </p:txBody>
      </p:sp>
      <p:sp>
        <p:nvSpPr>
          <p:cNvPr id="3080" name="テキスト ボックス 6"/>
          <p:cNvSpPr txBox="1">
            <a:spLocks noChangeArrowheads="1"/>
          </p:cNvSpPr>
          <p:nvPr/>
        </p:nvSpPr>
        <p:spPr bwMode="auto">
          <a:xfrm>
            <a:off x="5857875" y="1571625"/>
            <a:ext cx="2325688" cy="369888"/>
          </a:xfrm>
          <a:prstGeom prst="rect">
            <a:avLst/>
          </a:prstGeom>
          <a:noFill/>
          <a:ln w="9525">
            <a:noFill/>
            <a:miter lim="800000"/>
            <a:headEnd/>
            <a:tailEnd/>
          </a:ln>
        </p:spPr>
        <p:txBody>
          <a:bodyPr wrap="none">
            <a:spAutoFit/>
          </a:bodyPr>
          <a:lstStyle/>
          <a:p>
            <a:r>
              <a:rPr lang="en-US" altLang="ja-JP">
                <a:solidFill>
                  <a:schemeClr val="bg1"/>
                </a:solidFill>
              </a:rPr>
              <a:t>Digital control inputs.</a:t>
            </a:r>
            <a:endParaRPr lang="ja-JP" altLang="en-US">
              <a:solidFill>
                <a:schemeClr val="bg1"/>
              </a:solidFill>
            </a:endParaRPr>
          </a:p>
        </p:txBody>
      </p:sp>
      <p:sp>
        <p:nvSpPr>
          <p:cNvPr id="9" name="テキスト ボックス 8"/>
          <p:cNvSpPr txBox="1"/>
          <p:nvPr/>
        </p:nvSpPr>
        <p:spPr>
          <a:xfrm>
            <a:off x="2555776" y="5229200"/>
            <a:ext cx="2068195" cy="1015663"/>
          </a:xfrm>
          <a:prstGeom prst="rect">
            <a:avLst/>
          </a:prstGeom>
          <a:noFill/>
        </p:spPr>
        <p:txBody>
          <a:bodyPr wrap="none" rtlCol="0">
            <a:spAutoFit/>
          </a:bodyPr>
          <a:lstStyle/>
          <a:p>
            <a:r>
              <a:rPr kumimoji="1" lang="en-US" altLang="ja-JP" sz="2000" dirty="0" smtClean="0">
                <a:latin typeface="+mn-ea"/>
                <a:ea typeface="+mn-ea"/>
              </a:rPr>
              <a:t>LG0,LG1:on</a:t>
            </a:r>
          </a:p>
          <a:p>
            <a:r>
              <a:rPr lang="en-US" altLang="ja-JP" sz="2000" dirty="0" err="1" smtClean="0">
                <a:latin typeface="+mn-ea"/>
                <a:ea typeface="+mn-ea"/>
              </a:rPr>
              <a:t>Vth</a:t>
            </a:r>
            <a:r>
              <a:rPr lang="en-US" altLang="ja-JP" sz="2000" dirty="0" smtClean="0">
                <a:latin typeface="+mn-ea"/>
                <a:ea typeface="+mn-ea"/>
              </a:rPr>
              <a:t>=100mV</a:t>
            </a:r>
          </a:p>
          <a:p>
            <a:r>
              <a:rPr lang="ja-JP" altLang="en-US" sz="2000" dirty="0" smtClean="0">
                <a:latin typeface="+mn-ea"/>
                <a:ea typeface="+mn-ea"/>
              </a:rPr>
              <a:t>コーナー条件：</a:t>
            </a:r>
            <a:r>
              <a:rPr lang="en-US" altLang="ja-JP" sz="2000" dirty="0" smtClean="0">
                <a:latin typeface="+mn-ea"/>
                <a:ea typeface="+mn-ea"/>
              </a:rPr>
              <a:t>TT</a:t>
            </a:r>
            <a:endParaRPr kumimoji="1" lang="ja-JP" altLang="en-US" dirty="0"/>
          </a:p>
        </p:txBody>
      </p:sp>
      <p:sp>
        <p:nvSpPr>
          <p:cNvPr id="7" name="テキスト ボックス 6"/>
          <p:cNvSpPr txBox="1"/>
          <p:nvPr/>
        </p:nvSpPr>
        <p:spPr>
          <a:xfrm>
            <a:off x="1619672" y="1556792"/>
            <a:ext cx="6179897" cy="954107"/>
          </a:xfrm>
          <a:prstGeom prst="rect">
            <a:avLst/>
          </a:prstGeom>
          <a:noFill/>
        </p:spPr>
        <p:txBody>
          <a:bodyPr wrap="none" rtlCol="0">
            <a:spAutoFit/>
          </a:bodyPr>
          <a:lstStyle/>
          <a:p>
            <a:r>
              <a:rPr lang="ja-JP" altLang="en-US" dirty="0" smtClean="0">
                <a:latin typeface="+mn-ea"/>
              </a:rPr>
              <a:t>リニアリティー</a:t>
            </a:r>
            <a:endParaRPr lang="en-US" altLang="ja-JP" dirty="0" smtClean="0">
              <a:latin typeface="+mn-ea"/>
            </a:endParaRPr>
          </a:p>
          <a:p>
            <a:r>
              <a:rPr lang="en-US" altLang="ja-JP" dirty="0" smtClean="0">
                <a:latin typeface="+mn-ea"/>
              </a:rPr>
              <a:t>Lowest-gain                   Highest-gain</a:t>
            </a:r>
            <a:endParaRPr kumimoji="1" lang="ja-JP" altLang="en-US" dirty="0"/>
          </a:p>
        </p:txBody>
      </p:sp>
      <p:pic>
        <p:nvPicPr>
          <p:cNvPr id="10" name="図 9" descr="Vth_100_LRange_TT.jpg"/>
          <p:cNvPicPr>
            <a:picLocks noChangeAspect="1"/>
          </p:cNvPicPr>
          <p:nvPr/>
        </p:nvPicPr>
        <p:blipFill>
          <a:blip r:embed="rId3" cstate="print"/>
          <a:stretch>
            <a:fillRect/>
          </a:stretch>
        </p:blipFill>
        <p:spPr>
          <a:xfrm>
            <a:off x="4860032" y="2492896"/>
            <a:ext cx="4011145" cy="4176464"/>
          </a:xfrm>
          <a:prstGeom prst="rect">
            <a:avLst/>
          </a:prstGeom>
        </p:spPr>
      </p:pic>
      <p:sp>
        <p:nvSpPr>
          <p:cNvPr id="12" name="テキスト ボックス 11"/>
          <p:cNvSpPr txBox="1"/>
          <p:nvPr/>
        </p:nvSpPr>
        <p:spPr>
          <a:xfrm>
            <a:off x="6804248" y="5229200"/>
            <a:ext cx="2068195" cy="1015663"/>
          </a:xfrm>
          <a:prstGeom prst="rect">
            <a:avLst/>
          </a:prstGeom>
          <a:noFill/>
        </p:spPr>
        <p:txBody>
          <a:bodyPr wrap="none" rtlCol="0">
            <a:spAutoFit/>
          </a:bodyPr>
          <a:lstStyle/>
          <a:p>
            <a:r>
              <a:rPr kumimoji="1" lang="en-US" altLang="ja-JP" sz="2000" dirty="0" smtClean="0">
                <a:latin typeface="+mn-ea"/>
                <a:ea typeface="+mn-ea"/>
              </a:rPr>
              <a:t>LG0,LG1:off</a:t>
            </a:r>
          </a:p>
          <a:p>
            <a:r>
              <a:rPr lang="en-US" altLang="ja-JP" sz="2000" dirty="0" err="1" smtClean="0">
                <a:latin typeface="+mn-ea"/>
                <a:ea typeface="+mn-ea"/>
              </a:rPr>
              <a:t>Vth</a:t>
            </a:r>
            <a:r>
              <a:rPr lang="en-US" altLang="ja-JP" sz="2000" dirty="0" smtClean="0">
                <a:latin typeface="+mn-ea"/>
                <a:ea typeface="+mn-ea"/>
              </a:rPr>
              <a:t>=100mV</a:t>
            </a:r>
          </a:p>
          <a:p>
            <a:r>
              <a:rPr lang="ja-JP" altLang="en-US" sz="2000" dirty="0" smtClean="0">
                <a:latin typeface="+mn-ea"/>
                <a:ea typeface="+mn-ea"/>
              </a:rPr>
              <a:t>コーナー条件：</a:t>
            </a:r>
            <a:r>
              <a:rPr lang="en-US" altLang="ja-JP" sz="2000" dirty="0" smtClean="0">
                <a:latin typeface="+mn-ea"/>
                <a:ea typeface="+mn-ea"/>
              </a:rPr>
              <a:t>TT</a:t>
            </a:r>
            <a:endParaRPr kumimoji="1" lang="ja-JP" altLang="en-US" sz="2000" dirty="0">
              <a:latin typeface="+mn-ea"/>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274638"/>
            <a:ext cx="8043863" cy="511175"/>
          </a:xfrm>
        </p:spPr>
        <p:txBody>
          <a:bodyPr/>
          <a:lstStyle/>
          <a:p>
            <a:r>
              <a:rPr lang="ja-JP" altLang="en-US" smtClean="0"/>
              <a:t>制御レジスタ：</a:t>
            </a:r>
            <a:r>
              <a:rPr lang="en-US" altLang="ja-JP" smtClean="0"/>
              <a:t>CONTROL_CCR </a:t>
            </a:r>
            <a:r>
              <a:rPr lang="ja-JP" altLang="en-US" smtClean="0"/>
              <a:t>　</a:t>
            </a:r>
          </a:p>
        </p:txBody>
      </p:sp>
      <p:pic>
        <p:nvPicPr>
          <p:cNvPr id="5123" name="Picture 2"/>
          <p:cNvPicPr>
            <a:picLocks noChangeAspect="1" noChangeArrowheads="1"/>
          </p:cNvPicPr>
          <p:nvPr/>
        </p:nvPicPr>
        <p:blipFill>
          <a:blip r:embed="rId2" cstate="print"/>
          <a:srcRect/>
          <a:stretch>
            <a:fillRect/>
          </a:stretch>
        </p:blipFill>
        <p:spPr bwMode="auto">
          <a:xfrm>
            <a:off x="47625" y="1389335"/>
            <a:ext cx="9024938" cy="5280025"/>
          </a:xfrm>
          <a:prstGeom prst="rect">
            <a:avLst/>
          </a:prstGeom>
          <a:noFill/>
          <a:ln w="9525">
            <a:noFill/>
            <a:miter lim="800000"/>
            <a:headEnd/>
            <a:tailEnd/>
          </a:ln>
        </p:spPr>
      </p:pic>
      <p:sp>
        <p:nvSpPr>
          <p:cNvPr id="5124" name="テキスト ボックス 3"/>
          <p:cNvSpPr txBox="1">
            <a:spLocks noChangeArrowheads="1"/>
          </p:cNvSpPr>
          <p:nvPr/>
        </p:nvSpPr>
        <p:spPr bwMode="auto">
          <a:xfrm>
            <a:off x="4643438" y="1525860"/>
            <a:ext cx="3910012" cy="4524375"/>
          </a:xfrm>
          <a:prstGeom prst="rect">
            <a:avLst/>
          </a:prstGeom>
          <a:noFill/>
          <a:ln w="9525">
            <a:noFill/>
            <a:miter lim="800000"/>
            <a:headEnd/>
            <a:tailEnd/>
          </a:ln>
        </p:spPr>
        <p:txBody>
          <a:bodyPr wrap="none">
            <a:spAutoFit/>
          </a:bodyPr>
          <a:lstStyle/>
          <a:p>
            <a:endParaRPr lang="en-US" altLang="ja-JP" sz="1200" dirty="0">
              <a:solidFill>
                <a:schemeClr val="bg1"/>
              </a:solidFill>
            </a:endParaRPr>
          </a:p>
          <a:p>
            <a:r>
              <a:rPr lang="en-US" altLang="ja-JP" sz="1200" dirty="0">
                <a:solidFill>
                  <a:schemeClr val="bg1"/>
                </a:solidFill>
              </a:rPr>
              <a:t>INPUT</a:t>
            </a:r>
          </a:p>
          <a:p>
            <a:r>
              <a:rPr lang="en-US" altLang="ja-JP" sz="1200" dirty="0">
                <a:solidFill>
                  <a:schemeClr val="bg1"/>
                </a:solidFill>
              </a:rPr>
              <a:t>   INITB   :  </a:t>
            </a:r>
            <a:r>
              <a:rPr lang="ja-JP" altLang="en-US" sz="1200" dirty="0">
                <a:solidFill>
                  <a:schemeClr val="bg1"/>
                </a:solidFill>
              </a:rPr>
              <a:t>レジスター初期化</a:t>
            </a:r>
          </a:p>
          <a:p>
            <a:r>
              <a:rPr lang="ja-JP" altLang="en-US" sz="1200" dirty="0">
                <a:solidFill>
                  <a:schemeClr val="bg1"/>
                </a:solidFill>
              </a:rPr>
              <a:t>   </a:t>
            </a:r>
            <a:r>
              <a:rPr lang="en-US" altLang="ja-JP" sz="1200" dirty="0">
                <a:solidFill>
                  <a:schemeClr val="bg1"/>
                </a:solidFill>
              </a:rPr>
              <a:t>DIN     : </a:t>
            </a:r>
            <a:r>
              <a:rPr lang="ja-JP" altLang="en-US" sz="1200" dirty="0">
                <a:solidFill>
                  <a:schemeClr val="bg1"/>
                </a:solidFill>
              </a:rPr>
              <a:t>　レジスター設定データ</a:t>
            </a:r>
          </a:p>
          <a:p>
            <a:r>
              <a:rPr lang="ja-JP" altLang="en-US" sz="1200" dirty="0">
                <a:solidFill>
                  <a:schemeClr val="bg1"/>
                </a:solidFill>
              </a:rPr>
              <a:t>   </a:t>
            </a:r>
            <a:r>
              <a:rPr lang="en-US" altLang="ja-JP" sz="1200" dirty="0">
                <a:solidFill>
                  <a:schemeClr val="bg1"/>
                </a:solidFill>
              </a:rPr>
              <a:t>WCK     : </a:t>
            </a:r>
            <a:r>
              <a:rPr lang="ja-JP" altLang="en-US" sz="1200" dirty="0">
                <a:solidFill>
                  <a:schemeClr val="bg1"/>
                </a:solidFill>
              </a:rPr>
              <a:t>レジスターデータ設定用クロック </a:t>
            </a:r>
          </a:p>
          <a:p>
            <a:r>
              <a:rPr lang="ja-JP" altLang="en-US" sz="1200" dirty="0">
                <a:solidFill>
                  <a:schemeClr val="bg1"/>
                </a:solidFill>
              </a:rPr>
              <a:t>   </a:t>
            </a:r>
            <a:r>
              <a:rPr lang="en-US" altLang="ja-JP" sz="1200" dirty="0">
                <a:solidFill>
                  <a:schemeClr val="bg1"/>
                </a:solidFill>
              </a:rPr>
              <a:t>WR      : </a:t>
            </a:r>
            <a:r>
              <a:rPr lang="ja-JP" altLang="en-US" sz="1200" dirty="0">
                <a:solidFill>
                  <a:schemeClr val="bg1"/>
                </a:solidFill>
              </a:rPr>
              <a:t>　設定許可</a:t>
            </a:r>
          </a:p>
          <a:p>
            <a:r>
              <a:rPr lang="ja-JP" altLang="en-US" sz="1200" dirty="0">
                <a:solidFill>
                  <a:schemeClr val="bg1"/>
                </a:solidFill>
              </a:rPr>
              <a:t>   </a:t>
            </a:r>
            <a:r>
              <a:rPr lang="en-US" altLang="ja-JP" sz="1200" dirty="0">
                <a:solidFill>
                  <a:schemeClr val="bg1"/>
                </a:solidFill>
              </a:rPr>
              <a:t>SELCK   : </a:t>
            </a:r>
            <a:r>
              <a:rPr lang="ja-JP" altLang="en-US" sz="1200" dirty="0">
                <a:solidFill>
                  <a:schemeClr val="bg1"/>
                </a:solidFill>
              </a:rPr>
              <a:t>レジスター選択用クロック </a:t>
            </a:r>
          </a:p>
          <a:p>
            <a:r>
              <a:rPr lang="ja-JP" altLang="en-US" sz="1200" dirty="0">
                <a:solidFill>
                  <a:schemeClr val="bg1"/>
                </a:solidFill>
              </a:rPr>
              <a:t>   </a:t>
            </a:r>
            <a:r>
              <a:rPr lang="en-US" altLang="ja-JP" sz="1200" dirty="0">
                <a:solidFill>
                  <a:schemeClr val="bg1"/>
                </a:solidFill>
              </a:rPr>
              <a:t>SELIN   : </a:t>
            </a:r>
            <a:r>
              <a:rPr lang="ja-JP" altLang="en-US" sz="1200" dirty="0">
                <a:solidFill>
                  <a:schemeClr val="bg1"/>
                </a:solidFill>
              </a:rPr>
              <a:t>　レジスター選択データ</a:t>
            </a:r>
            <a:r>
              <a:rPr lang="en-US" altLang="ja-JP" sz="1200" dirty="0">
                <a:solidFill>
                  <a:schemeClr val="bg1"/>
                </a:solidFill>
              </a:rPr>
              <a:t> </a:t>
            </a:r>
          </a:p>
          <a:p>
            <a:endParaRPr lang="en-US" altLang="ja-JP" sz="1200" dirty="0">
              <a:solidFill>
                <a:schemeClr val="bg1"/>
              </a:solidFill>
            </a:endParaRPr>
          </a:p>
          <a:p>
            <a:endParaRPr lang="en-US" altLang="ja-JP" sz="1200" dirty="0">
              <a:solidFill>
                <a:schemeClr val="bg1"/>
              </a:solidFill>
            </a:endParaRPr>
          </a:p>
          <a:p>
            <a:endParaRPr lang="en-US" altLang="ja-JP" sz="1200" dirty="0">
              <a:solidFill>
                <a:schemeClr val="bg1"/>
              </a:solidFill>
            </a:endParaRPr>
          </a:p>
          <a:p>
            <a:endParaRPr lang="en-US" altLang="ja-JP" sz="1200" dirty="0">
              <a:solidFill>
                <a:schemeClr val="bg1"/>
              </a:solidFill>
            </a:endParaRPr>
          </a:p>
          <a:p>
            <a:endParaRPr lang="en-US" altLang="ja-JP" sz="1200" dirty="0">
              <a:solidFill>
                <a:schemeClr val="bg1"/>
              </a:solidFill>
            </a:endParaRPr>
          </a:p>
          <a:p>
            <a:endParaRPr lang="en-US" altLang="ja-JP" sz="1200" dirty="0">
              <a:solidFill>
                <a:schemeClr val="bg1"/>
              </a:solidFill>
            </a:endParaRPr>
          </a:p>
          <a:p>
            <a:endParaRPr lang="en-US" altLang="ja-JP" sz="1200" dirty="0">
              <a:solidFill>
                <a:schemeClr val="bg1"/>
              </a:solidFill>
            </a:endParaRPr>
          </a:p>
          <a:p>
            <a:endParaRPr lang="en-US" altLang="ja-JP" sz="1200" dirty="0">
              <a:solidFill>
                <a:schemeClr val="bg1"/>
              </a:solidFill>
            </a:endParaRPr>
          </a:p>
          <a:p>
            <a:r>
              <a:rPr lang="en-US" altLang="ja-JP" sz="1200" dirty="0">
                <a:solidFill>
                  <a:schemeClr val="bg1"/>
                </a:solidFill>
              </a:rPr>
              <a:t>OUTPUT</a:t>
            </a:r>
          </a:p>
          <a:p>
            <a:r>
              <a:rPr lang="en-US" altLang="ja-JP" sz="1200" dirty="0">
                <a:solidFill>
                  <a:schemeClr val="bg1"/>
                </a:solidFill>
              </a:rPr>
              <a:t>  DOUT    : </a:t>
            </a:r>
            <a:r>
              <a:rPr lang="ja-JP" altLang="en-US" sz="1200" dirty="0">
                <a:solidFill>
                  <a:schemeClr val="bg1"/>
                </a:solidFill>
              </a:rPr>
              <a:t>レジスタデータ出力</a:t>
            </a:r>
          </a:p>
          <a:p>
            <a:r>
              <a:rPr lang="ja-JP" altLang="en-US" sz="1200" dirty="0">
                <a:solidFill>
                  <a:schemeClr val="bg1"/>
                </a:solidFill>
              </a:rPr>
              <a:t>　</a:t>
            </a:r>
            <a:r>
              <a:rPr lang="en-US" altLang="ja-JP" sz="1200" dirty="0">
                <a:solidFill>
                  <a:schemeClr val="bg1"/>
                </a:solidFill>
              </a:rPr>
              <a:t>SELOUT  :  -&gt;</a:t>
            </a:r>
            <a:r>
              <a:rPr lang="ja-JP" altLang="en-US" sz="1200" dirty="0">
                <a:solidFill>
                  <a:schemeClr val="bg1"/>
                </a:solidFill>
              </a:rPr>
              <a:t>　次の</a:t>
            </a:r>
            <a:r>
              <a:rPr lang="en-US" altLang="ja-JP" sz="1200" dirty="0">
                <a:solidFill>
                  <a:schemeClr val="bg1"/>
                </a:solidFill>
              </a:rPr>
              <a:t>SELIN</a:t>
            </a:r>
          </a:p>
          <a:p>
            <a:r>
              <a:rPr lang="en-US" altLang="ja-JP" sz="1200" dirty="0">
                <a:solidFill>
                  <a:schemeClr val="bg1"/>
                </a:solidFill>
              </a:rPr>
              <a:t>  LG0     :</a:t>
            </a:r>
            <a:r>
              <a:rPr lang="ja-JP" altLang="en-US" sz="1200" dirty="0">
                <a:solidFill>
                  <a:schemeClr val="bg1"/>
                </a:solidFill>
              </a:rPr>
              <a:t>　</a:t>
            </a:r>
            <a:r>
              <a:rPr lang="en-US" altLang="ja-JP" sz="1200" dirty="0">
                <a:solidFill>
                  <a:schemeClr val="bg1"/>
                </a:solidFill>
              </a:rPr>
              <a:t>preamp. 4pF/</a:t>
            </a:r>
            <a:r>
              <a:rPr lang="ja-JP" altLang="en-US" sz="1200" dirty="0">
                <a:solidFill>
                  <a:schemeClr val="bg1"/>
                </a:solidFill>
              </a:rPr>
              <a:t>抵抗　オン</a:t>
            </a:r>
            <a:r>
              <a:rPr lang="en-US" altLang="ja-JP" sz="1200" dirty="0">
                <a:solidFill>
                  <a:schemeClr val="bg1"/>
                </a:solidFill>
              </a:rPr>
              <a:t>/</a:t>
            </a:r>
            <a:r>
              <a:rPr lang="ja-JP" altLang="en-US" sz="1200" dirty="0">
                <a:solidFill>
                  <a:schemeClr val="bg1"/>
                </a:solidFill>
              </a:rPr>
              <a:t>オフ</a:t>
            </a:r>
          </a:p>
          <a:p>
            <a:r>
              <a:rPr lang="ja-JP" altLang="en-US" sz="1200" dirty="0">
                <a:solidFill>
                  <a:schemeClr val="bg1"/>
                </a:solidFill>
              </a:rPr>
              <a:t>  </a:t>
            </a:r>
            <a:r>
              <a:rPr lang="en-US" altLang="ja-JP" sz="1200" dirty="0">
                <a:solidFill>
                  <a:schemeClr val="bg1"/>
                </a:solidFill>
              </a:rPr>
              <a:t>LG1     :  preamp. 8pF/</a:t>
            </a:r>
            <a:r>
              <a:rPr lang="ja-JP" altLang="en-US" sz="1200" dirty="0">
                <a:solidFill>
                  <a:schemeClr val="bg1"/>
                </a:solidFill>
              </a:rPr>
              <a:t>抵抗　オン</a:t>
            </a:r>
            <a:r>
              <a:rPr lang="en-US" altLang="ja-JP" sz="1200" dirty="0">
                <a:solidFill>
                  <a:schemeClr val="bg1"/>
                </a:solidFill>
              </a:rPr>
              <a:t>/</a:t>
            </a:r>
            <a:r>
              <a:rPr lang="ja-JP" altLang="en-US" sz="1200" dirty="0">
                <a:solidFill>
                  <a:schemeClr val="bg1"/>
                </a:solidFill>
              </a:rPr>
              <a:t>オフ</a:t>
            </a:r>
          </a:p>
          <a:p>
            <a:r>
              <a:rPr lang="ja-JP" altLang="en-US" sz="1200" dirty="0">
                <a:solidFill>
                  <a:schemeClr val="bg1"/>
                </a:solidFill>
              </a:rPr>
              <a:t>  </a:t>
            </a:r>
            <a:r>
              <a:rPr lang="en-US" altLang="ja-JP" sz="1200" dirty="0">
                <a:solidFill>
                  <a:schemeClr val="bg1"/>
                </a:solidFill>
              </a:rPr>
              <a:t>D0-D1   : BIAS DAC4B</a:t>
            </a:r>
            <a:r>
              <a:rPr lang="ja-JP" altLang="en-US" sz="1200" dirty="0">
                <a:solidFill>
                  <a:schemeClr val="bg1"/>
                </a:solidFill>
              </a:rPr>
              <a:t>制御信号</a:t>
            </a:r>
          </a:p>
          <a:p>
            <a:r>
              <a:rPr lang="ja-JP" altLang="en-US" sz="1200" dirty="0">
                <a:solidFill>
                  <a:schemeClr val="bg1"/>
                </a:solidFill>
              </a:rPr>
              <a:t>  </a:t>
            </a:r>
            <a:r>
              <a:rPr lang="en-US" altLang="ja-JP" sz="1200" dirty="0">
                <a:solidFill>
                  <a:schemeClr val="bg1"/>
                </a:solidFill>
              </a:rPr>
              <a:t>MON0,MON1: preamp. out/</a:t>
            </a:r>
            <a:r>
              <a:rPr lang="en-US" altLang="ja-JP" sz="1200" dirty="0" err="1">
                <a:solidFill>
                  <a:schemeClr val="bg1"/>
                </a:solidFill>
              </a:rPr>
              <a:t>shaing</a:t>
            </a:r>
            <a:r>
              <a:rPr lang="en-US" altLang="ja-JP" sz="1200" dirty="0">
                <a:solidFill>
                  <a:schemeClr val="bg1"/>
                </a:solidFill>
              </a:rPr>
              <a:t> amp. out </a:t>
            </a:r>
            <a:r>
              <a:rPr lang="ja-JP" altLang="en-US" sz="1200" dirty="0">
                <a:solidFill>
                  <a:schemeClr val="bg1"/>
                </a:solidFill>
              </a:rPr>
              <a:t>切り替え</a:t>
            </a:r>
          </a:p>
          <a:p>
            <a:r>
              <a:rPr lang="ja-JP" altLang="en-US" sz="1200" dirty="0">
                <a:solidFill>
                  <a:schemeClr val="bg1"/>
                </a:solidFill>
              </a:rPr>
              <a:t>　</a:t>
            </a:r>
            <a:r>
              <a:rPr lang="en-US" altLang="ja-JP" sz="1200" dirty="0">
                <a:solidFill>
                  <a:schemeClr val="bg1"/>
                </a:solidFill>
              </a:rPr>
              <a:t>LKON    :  preamp.</a:t>
            </a:r>
            <a:r>
              <a:rPr lang="ja-JP" altLang="en-US" sz="1200" dirty="0">
                <a:solidFill>
                  <a:schemeClr val="bg1"/>
                </a:solidFill>
              </a:rPr>
              <a:t>　用抵抗　</a:t>
            </a:r>
            <a:r>
              <a:rPr lang="en-US" altLang="ja-JP" sz="1200" dirty="0">
                <a:solidFill>
                  <a:schemeClr val="bg1"/>
                </a:solidFill>
              </a:rPr>
              <a:t>RF3L </a:t>
            </a:r>
            <a:r>
              <a:rPr lang="ja-JP" altLang="en-US" sz="1200" dirty="0">
                <a:solidFill>
                  <a:schemeClr val="bg1"/>
                </a:solidFill>
              </a:rPr>
              <a:t>オン</a:t>
            </a:r>
            <a:r>
              <a:rPr lang="en-US" altLang="ja-JP" sz="1200" dirty="0">
                <a:solidFill>
                  <a:schemeClr val="bg1"/>
                </a:solidFill>
              </a:rPr>
              <a:t>/</a:t>
            </a:r>
            <a:r>
              <a:rPr lang="ja-JP" altLang="en-US" sz="1200" dirty="0">
                <a:solidFill>
                  <a:schemeClr val="bg1"/>
                </a:solidFill>
              </a:rPr>
              <a:t>オフ</a:t>
            </a:r>
          </a:p>
        </p:txBody>
      </p:sp>
      <p:pic>
        <p:nvPicPr>
          <p:cNvPr id="5" name="図 4" descr="Register.tif"/>
          <p:cNvPicPr>
            <a:picLocks noChangeAspect="1"/>
          </p:cNvPicPr>
          <p:nvPr/>
        </p:nvPicPr>
        <p:blipFill>
          <a:blip r:embed="rId3" cstate="print"/>
          <a:stretch>
            <a:fillRect/>
          </a:stretch>
        </p:blipFill>
        <p:spPr>
          <a:xfrm>
            <a:off x="899592" y="4574164"/>
            <a:ext cx="2448272" cy="2283836"/>
          </a:xfrm>
          <a:prstGeom prst="rect">
            <a:avLst/>
          </a:prstGeom>
        </p:spPr>
      </p:pic>
      <p:cxnSp>
        <p:nvCxnSpPr>
          <p:cNvPr id="7" name="直線矢印コネクタ 6"/>
          <p:cNvCxnSpPr/>
          <p:nvPr/>
        </p:nvCxnSpPr>
        <p:spPr bwMode="auto">
          <a:xfrm rot="5400000">
            <a:off x="2483768" y="4149080"/>
            <a:ext cx="576064" cy="144016"/>
          </a:xfrm>
          <a:prstGeom prst="straightConnector1">
            <a:avLst/>
          </a:prstGeom>
          <a:solidFill>
            <a:schemeClr val="accent1"/>
          </a:solidFill>
          <a:ln w="25400" cap="flat" cmpd="sng" algn="ctr">
            <a:solidFill>
              <a:schemeClr val="bg1"/>
            </a:solidFill>
            <a:prstDash val="solid"/>
            <a:miter lim="800000"/>
            <a:headEnd type="none" w="med" len="med"/>
            <a:tailEnd type="arrow"/>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Designs\Blueprint.pot</Template>
  <TotalTime>5514</TotalTime>
  <Words>922</Words>
  <Application>Microsoft Office PowerPoint</Application>
  <PresentationFormat>画面に合わせる (4:3)</PresentationFormat>
  <Paragraphs>394</Paragraphs>
  <Slides>26</Slides>
  <Notes>2</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26</vt:i4>
      </vt:variant>
    </vt:vector>
  </HeadingPairs>
  <TitlesOfParts>
    <vt:vector size="29" baseType="lpstr">
      <vt:lpstr>Blueprint</vt:lpstr>
      <vt:lpstr>標準デザイン</vt:lpstr>
      <vt:lpstr>マクロ有効テンプレート</vt:lpstr>
      <vt:lpstr>WDAMP: Wide Dynamic range Amplifier　ASIC　開発</vt:lpstr>
      <vt:lpstr>開発経緯</vt:lpstr>
      <vt:lpstr>　ワイドレンジアンプのブロック図</vt:lpstr>
      <vt:lpstr>WDAMPのアナログ信号処理部分の基本回路構成</vt:lpstr>
      <vt:lpstr>回路デザイン詳細：Charge amp.</vt:lpstr>
      <vt:lpstr>回路デザイン詳細：Shaping　amp.+ADC</vt:lpstr>
      <vt:lpstr>ウィルキンソン（Wilkinson）型ADC</vt:lpstr>
      <vt:lpstr>SPICEによるWDAMPの性能評価</vt:lpstr>
      <vt:lpstr>制御レジスタ：CONTROL_CCR 　</vt:lpstr>
      <vt:lpstr>レジスターと設定データ</vt:lpstr>
      <vt:lpstr>レジスターの設定手順</vt:lpstr>
      <vt:lpstr>回路デザイン　全体図</vt:lpstr>
      <vt:lpstr>0.25μmCMOSプロセスによるレイアウト図</vt:lpstr>
      <vt:lpstr>WDAMP試験用基板回路図</vt:lpstr>
      <vt:lpstr>スライド 15</vt:lpstr>
      <vt:lpstr>スライド 16</vt:lpstr>
      <vt:lpstr>アナログ入力端子の周り</vt:lpstr>
      <vt:lpstr>試験用基板レイアウト</vt:lpstr>
      <vt:lpstr>アナログ、デジタル分離部分</vt:lpstr>
      <vt:lpstr>試験用基板</vt:lpstr>
      <vt:lpstr>まとめ</vt:lpstr>
      <vt:lpstr>ここから資料</vt:lpstr>
      <vt:lpstr>回路デザイン:CHAIN1 WideRangeAmp.　1ch+CONTROL_LCR</vt:lpstr>
      <vt:lpstr>回路デザイン：Charge amp.　+Shaping amp.</vt:lpstr>
      <vt:lpstr>制御レジスタ：CONTROL_LCR</vt:lpstr>
      <vt:lpstr>設定例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飛翔体実験での光センサ読み出しのための広ダイナミックレンジ　フロントエンドLSI開発</dc:title>
  <dc:creator>asai</dc:creator>
  <cp:lastModifiedBy>yusaku</cp:lastModifiedBy>
  <cp:revision>190</cp:revision>
  <dcterms:created xsi:type="dcterms:W3CDTF">2009-08-24T02:11:44Z</dcterms:created>
  <dcterms:modified xsi:type="dcterms:W3CDTF">2011-02-01T08:16:04Z</dcterms:modified>
</cp:coreProperties>
</file>